
<file path=[Content_Types].xml><?xml version="1.0" encoding="utf-8"?>
<Types xmlns="http://schemas.openxmlformats.org/package/2006/content-types">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5.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notesSlides/notesSlide6.xml" ContentType="application/vnd.openxmlformats-officedocument.presentationml.notesSlide+xml"/>
  <Override PartName="/ppt/charts/chart17.xml" ContentType="application/vnd.openxmlformats-officedocument.drawingml.chart+xml"/>
  <Override PartName="/ppt/notesSlides/notesSlide7.xml" ContentType="application/vnd.openxmlformats-officedocument.presentationml.notesSlide+xml"/>
  <Override PartName="/ppt/charts/chart18.xml" ContentType="application/vnd.openxmlformats-officedocument.drawingml.chart+xml"/>
  <Override PartName="/ppt/notesSlides/notesSlide8.xml" ContentType="application/vnd.openxmlformats-officedocument.presentationml.notesSlide+xml"/>
  <Override PartName="/ppt/charts/chart19.xml" ContentType="application/vnd.openxmlformats-officedocument.drawingml.chart+xml"/>
  <Override PartName="/ppt/notesSlides/notesSlide9.xml" ContentType="application/vnd.openxmlformats-officedocument.presentationml.notesSlide+xml"/>
  <Override PartName="/ppt/charts/chart20.xml" ContentType="application/vnd.openxmlformats-officedocument.drawingml.chart+xml"/>
  <Override PartName="/ppt/notesSlides/notesSlide10.xml" ContentType="application/vnd.openxmlformats-officedocument.presentationml.notesSlide+xml"/>
  <Override PartName="/ppt/charts/chart21.xml" ContentType="application/vnd.openxmlformats-officedocument.drawingml.chart+xml"/>
  <Override PartName="/ppt/notesSlides/notesSlide11.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2.xml" ContentType="application/vnd.openxmlformats-officedocument.presentationml.notesSlide+xml"/>
  <Override PartName="/ppt/charts/chart25.xml" ContentType="application/vnd.openxmlformats-officedocument.drawingml.chart+xml"/>
  <Override PartName="/ppt/notesSlides/notesSlide13.xml" ContentType="application/vnd.openxmlformats-officedocument.presentationml.notesSlide+xml"/>
  <Override PartName="/ppt/charts/chart26.xml" ContentType="application/vnd.openxmlformats-officedocument.drawingml.chart+xml"/>
  <Override PartName="/ppt/notesSlides/notesSlide14.xml" ContentType="application/vnd.openxmlformats-officedocument.presentationml.notesSlide+xml"/>
  <Override PartName="/ppt/charts/chart27.xml" ContentType="application/vnd.openxmlformats-officedocument.drawingml.chart+xml"/>
  <Override PartName="/ppt/notesSlides/notesSlide15.xml" ContentType="application/vnd.openxmlformats-officedocument.presentationml.notesSlide+xml"/>
  <Override PartName="/ppt/charts/chart28.xml" ContentType="application/vnd.openxmlformats-officedocument.drawingml.chart+xml"/>
  <Override PartName="/ppt/notesSlides/notesSlide16.xml" ContentType="application/vnd.openxmlformats-officedocument.presentationml.notesSlide+xml"/>
  <Override PartName="/ppt/charts/chart29.xml" ContentType="application/vnd.openxmlformats-officedocument.drawingml.chart+xml"/>
  <Override PartName="/ppt/notesSlides/notesSlide17.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18.xml" ContentType="application/vnd.openxmlformats-officedocument.presentationml.notesSlide+xml"/>
  <Override PartName="/ppt/charts/chart34.xml" ContentType="application/vnd.openxmlformats-officedocument.drawingml.chart+xml"/>
  <Override PartName="/ppt/notesSlides/notesSlide19.xml" ContentType="application/vnd.openxmlformats-officedocument.presentationml.notesSlide+xml"/>
  <Override PartName="/ppt/charts/chart35.xml" ContentType="application/vnd.openxmlformats-officedocument.drawingml.chart+xml"/>
  <Override PartName="/ppt/notesSlides/notesSlide20.xml" ContentType="application/vnd.openxmlformats-officedocument.presentationml.notesSlide+xml"/>
  <Override PartName="/ppt/charts/chart36.xml" ContentType="application/vnd.openxmlformats-officedocument.drawingml.chart+xml"/>
  <Override PartName="/ppt/notesSlides/notesSlide21.xml" ContentType="application/vnd.openxmlformats-officedocument.presentationml.notesSlide+xml"/>
  <Override PartName="/ppt/charts/chart37.xml" ContentType="application/vnd.openxmlformats-officedocument.drawingml.chart+xml"/>
  <Override PartName="/ppt/notesSlides/notesSlide22.xml" ContentType="application/vnd.openxmlformats-officedocument.presentationml.notesSlide+xml"/>
  <Override PartName="/ppt/charts/chart38.xml" ContentType="application/vnd.openxmlformats-officedocument.drawingml.chart+xml"/>
  <Override PartName="/ppt/notesSlides/notesSlide23.xml" ContentType="application/vnd.openxmlformats-officedocument.presentationml.notesSlide+xml"/>
  <Override PartName="/ppt/charts/chart39.xml" ContentType="application/vnd.openxmlformats-officedocument.drawingml.chart+xml"/>
  <Override PartName="/ppt/notesSlides/notesSlide24.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notesSlides/notesSlide25.xml" ContentType="application/vnd.openxmlformats-officedocument.presentationml.notesSlide+xml"/>
  <Override PartName="/ppt/charts/chart43.xml" ContentType="application/vnd.openxmlformats-officedocument.drawingml.chart+xml"/>
  <Override PartName="/ppt/notesSlides/notesSlide26.xml" ContentType="application/vnd.openxmlformats-officedocument.presentationml.notesSlide+xml"/>
  <Override PartName="/ppt/charts/chart44.xml" ContentType="application/vnd.openxmlformats-officedocument.drawingml.chart+xml"/>
  <Override PartName="/ppt/notesSlides/notesSlide27.xml" ContentType="application/vnd.openxmlformats-officedocument.presentationml.notesSlide+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56" r:id="rId2"/>
    <p:sldId id="447" r:id="rId3"/>
    <p:sldId id="906" r:id="rId4"/>
    <p:sldId id="448" r:id="rId5"/>
    <p:sldId id="648" r:id="rId6"/>
    <p:sldId id="372" r:id="rId7"/>
    <p:sldId id="907" r:id="rId8"/>
    <p:sldId id="626" r:id="rId9"/>
    <p:sldId id="923" r:id="rId10"/>
    <p:sldId id="658" r:id="rId11"/>
    <p:sldId id="659" r:id="rId12"/>
    <p:sldId id="660" r:id="rId13"/>
    <p:sldId id="341" r:id="rId14"/>
    <p:sldId id="376" r:id="rId15"/>
    <p:sldId id="677" r:id="rId16"/>
    <p:sldId id="559" r:id="rId17"/>
    <p:sldId id="560" r:id="rId18"/>
    <p:sldId id="608" r:id="rId19"/>
    <p:sldId id="343" r:id="rId20"/>
    <p:sldId id="663" r:id="rId21"/>
    <p:sldId id="630" r:id="rId22"/>
    <p:sldId id="634" r:id="rId23"/>
    <p:sldId id="908" r:id="rId24"/>
    <p:sldId id="910" r:id="rId25"/>
    <p:sldId id="564" r:id="rId26"/>
    <p:sldId id="472" r:id="rId27"/>
    <p:sldId id="609" r:id="rId28"/>
    <p:sldId id="911" r:id="rId29"/>
    <p:sldId id="569" r:id="rId30"/>
    <p:sldId id="912" r:id="rId31"/>
    <p:sldId id="571" r:id="rId32"/>
    <p:sldId id="495" r:id="rId33"/>
    <p:sldId id="476" r:id="rId34"/>
    <p:sldId id="611" r:id="rId35"/>
    <p:sldId id="346" r:id="rId36"/>
    <p:sldId id="347" r:id="rId37"/>
    <p:sldId id="913" r:id="rId38"/>
    <p:sldId id="914" r:id="rId39"/>
    <p:sldId id="915" r:id="rId40"/>
    <p:sldId id="916" r:id="rId41"/>
    <p:sldId id="618" r:id="rId42"/>
    <p:sldId id="917" r:id="rId43"/>
    <p:sldId id="482" r:id="rId44"/>
    <p:sldId id="348" r:id="rId45"/>
    <p:sldId id="349" r:id="rId46"/>
    <p:sldId id="486" r:id="rId47"/>
    <p:sldId id="918" r:id="rId48"/>
    <p:sldId id="620" r:id="rId49"/>
    <p:sldId id="921" r:id="rId50"/>
    <p:sldId id="621" r:id="rId51"/>
    <p:sldId id="922" r:id="rId52"/>
    <p:sldId id="489" r:id="rId53"/>
    <p:sldId id="920" r:id="rId54"/>
  </p:sldIdLst>
  <p:sldSz cx="9144000" cy="6858000" type="screen4x3"/>
  <p:notesSz cx="6735763" cy="9869488"/>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40FF"/>
    <a:srgbClr val="F641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10" autoAdjust="0"/>
    <p:restoredTop sz="95102" autoAdjust="0"/>
  </p:normalViewPr>
  <p:slideViewPr>
    <p:cSldViewPr>
      <p:cViewPr varScale="1">
        <p:scale>
          <a:sx n="117" d="100"/>
          <a:sy n="117" d="100"/>
        </p:scale>
        <p:origin x="912" y="17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4416"/>
    </p:cViewPr>
  </p:sorterViewPr>
  <p:notesViewPr>
    <p:cSldViewPr>
      <p:cViewPr varScale="1">
        <p:scale>
          <a:sx n="76" d="100"/>
          <a:sy n="76" d="100"/>
        </p:scale>
        <p:origin x="3528" y="200"/>
      </p:cViewPr>
      <p:guideLst>
        <p:guide orient="horz" pos="3108"/>
        <p:guide pos="212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______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______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______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______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______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______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______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______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______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______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______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______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______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______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______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______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______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______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______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______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______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______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______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______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______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______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______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______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______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______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___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______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______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______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______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______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______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______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______46.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___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___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___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_____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______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424835228929699"/>
          <c:y val="0.18820197765976901"/>
          <c:w val="0.65937812773403304"/>
          <c:h val="0.63356161875114503"/>
        </c:manualLayout>
      </c:layout>
      <c:lineChart>
        <c:grouping val="standard"/>
        <c:varyColors val="0"/>
        <c:ser>
          <c:idx val="1"/>
          <c:order val="0"/>
          <c:tx>
            <c:strRef>
              <c:f>Sheet1!$C$1:$C$3</c:f>
              <c:strCache>
                <c:ptCount val="3"/>
                <c:pt idx="0">
                  <c:v>交通事故件数</c:v>
                </c:pt>
              </c:strCache>
            </c:strRef>
          </c:tx>
          <c:spPr>
            <a:ln w="26995">
              <a:solidFill>
                <a:srgbClr val="3366FF"/>
              </a:solidFill>
              <a:prstDash val="solid"/>
            </a:ln>
          </c:spPr>
          <c:marker>
            <c:symbol val="none"/>
          </c:marker>
          <c:cat>
            <c:strRef>
              <c:f>Sheet1!$B$4:$B$77</c:f>
              <c:strCache>
                <c:ptCount val="74"/>
                <c:pt idx="0">
                  <c:v>23</c:v>
                </c:pt>
                <c:pt idx="1">
                  <c:v>24</c:v>
                </c:pt>
                <c:pt idx="2">
                  <c:v>25</c:v>
                </c:pt>
                <c:pt idx="3">
                  <c:v>26</c:v>
                </c:pt>
                <c:pt idx="4">
                  <c:v>27</c:v>
                </c:pt>
                <c:pt idx="5">
                  <c:v>28</c:v>
                </c:pt>
                <c:pt idx="6">
                  <c:v>29</c:v>
                </c:pt>
                <c:pt idx="7">
                  <c:v>30</c:v>
                </c:pt>
                <c:pt idx="8">
                  <c:v>31</c:v>
                </c:pt>
                <c:pt idx="9">
                  <c:v>32</c:v>
                </c:pt>
                <c:pt idx="10">
                  <c:v>33</c:v>
                </c:pt>
                <c:pt idx="11">
                  <c:v>34</c:v>
                </c:pt>
                <c:pt idx="12">
                  <c:v>35</c:v>
                </c:pt>
                <c:pt idx="13">
                  <c:v>36</c:v>
                </c:pt>
                <c:pt idx="14">
                  <c:v>37</c:v>
                </c:pt>
                <c:pt idx="15">
                  <c:v>38</c:v>
                </c:pt>
                <c:pt idx="16">
                  <c:v>39</c:v>
                </c:pt>
                <c:pt idx="17">
                  <c:v>40</c:v>
                </c:pt>
                <c:pt idx="18">
                  <c:v>41</c:v>
                </c:pt>
                <c:pt idx="19">
                  <c:v>42</c:v>
                </c:pt>
                <c:pt idx="20">
                  <c:v>43</c:v>
                </c:pt>
                <c:pt idx="21">
                  <c:v>44</c:v>
                </c:pt>
                <c:pt idx="22">
                  <c:v>45</c:v>
                </c:pt>
                <c:pt idx="23">
                  <c:v>46</c:v>
                </c:pt>
                <c:pt idx="24">
                  <c:v>47</c:v>
                </c:pt>
                <c:pt idx="25">
                  <c:v>48</c:v>
                </c:pt>
                <c:pt idx="26">
                  <c:v>49</c:v>
                </c:pt>
                <c:pt idx="27">
                  <c:v>50</c:v>
                </c:pt>
                <c:pt idx="28">
                  <c:v>51</c:v>
                </c:pt>
                <c:pt idx="29">
                  <c:v>52</c:v>
                </c:pt>
                <c:pt idx="30">
                  <c:v>53</c:v>
                </c:pt>
                <c:pt idx="31">
                  <c:v>54</c:v>
                </c:pt>
                <c:pt idx="32">
                  <c:v>55</c:v>
                </c:pt>
                <c:pt idx="33">
                  <c:v>56</c:v>
                </c:pt>
                <c:pt idx="34">
                  <c:v>57</c:v>
                </c:pt>
                <c:pt idx="35">
                  <c:v>58</c:v>
                </c:pt>
                <c:pt idx="36">
                  <c:v>59</c:v>
                </c:pt>
                <c:pt idx="37">
                  <c:v>60</c:v>
                </c:pt>
                <c:pt idx="38">
                  <c:v>61</c:v>
                </c:pt>
                <c:pt idx="39">
                  <c:v>62</c:v>
                </c:pt>
                <c:pt idx="40">
                  <c:v>63</c:v>
                </c:pt>
                <c:pt idx="41">
                  <c:v>元</c:v>
                </c:pt>
                <c:pt idx="42">
                  <c:v>2</c:v>
                </c:pt>
                <c:pt idx="43">
                  <c:v>3</c:v>
                </c:pt>
                <c:pt idx="44">
                  <c:v>4</c:v>
                </c:pt>
                <c:pt idx="45">
                  <c:v>5</c:v>
                </c:pt>
                <c:pt idx="46">
                  <c:v>6</c:v>
                </c:pt>
                <c:pt idx="47">
                  <c:v>7</c:v>
                </c:pt>
                <c:pt idx="48">
                  <c:v>8</c:v>
                </c:pt>
                <c:pt idx="49">
                  <c:v>9</c:v>
                </c:pt>
                <c:pt idx="50">
                  <c:v>10</c:v>
                </c:pt>
                <c:pt idx="51">
                  <c:v>11</c:v>
                </c:pt>
                <c:pt idx="52">
                  <c:v>12</c:v>
                </c:pt>
                <c:pt idx="53">
                  <c:v>13</c:v>
                </c:pt>
                <c:pt idx="54">
                  <c:v>14</c:v>
                </c:pt>
                <c:pt idx="55">
                  <c:v>15</c:v>
                </c:pt>
                <c:pt idx="56">
                  <c:v>16</c:v>
                </c:pt>
                <c:pt idx="57">
                  <c:v>17</c:v>
                </c:pt>
                <c:pt idx="58">
                  <c:v>18</c:v>
                </c:pt>
                <c:pt idx="59">
                  <c:v>19</c:v>
                </c:pt>
                <c:pt idx="60">
                  <c:v>20</c:v>
                </c:pt>
                <c:pt idx="61">
                  <c:v>21</c:v>
                </c:pt>
                <c:pt idx="62">
                  <c:v>22</c:v>
                </c:pt>
                <c:pt idx="63">
                  <c:v>23</c:v>
                </c:pt>
                <c:pt idx="64">
                  <c:v>24</c:v>
                </c:pt>
                <c:pt idx="65">
                  <c:v>25</c:v>
                </c:pt>
                <c:pt idx="66">
                  <c:v>26</c:v>
                </c:pt>
                <c:pt idx="67">
                  <c:v>27</c:v>
                </c:pt>
                <c:pt idx="68">
                  <c:v>28</c:v>
                </c:pt>
                <c:pt idx="69">
                  <c:v>29</c:v>
                </c:pt>
                <c:pt idx="70">
                  <c:v>30</c:v>
                </c:pt>
                <c:pt idx="71">
                  <c:v>元</c:v>
                </c:pt>
                <c:pt idx="72">
                  <c:v>2</c:v>
                </c:pt>
                <c:pt idx="73">
                  <c:v>3</c:v>
                </c:pt>
              </c:strCache>
            </c:strRef>
          </c:cat>
          <c:val>
            <c:numRef>
              <c:f>Sheet1!$C$4:$C$77</c:f>
              <c:numCache>
                <c:formatCode>#,##0_);[Red]\(#,##0\)</c:formatCode>
                <c:ptCount val="74"/>
                <c:pt idx="0">
                  <c:v>21341</c:v>
                </c:pt>
                <c:pt idx="1">
                  <c:v>25113</c:v>
                </c:pt>
                <c:pt idx="2">
                  <c:v>33212</c:v>
                </c:pt>
                <c:pt idx="3">
                  <c:v>41423</c:v>
                </c:pt>
                <c:pt idx="4">
                  <c:v>58487</c:v>
                </c:pt>
                <c:pt idx="5">
                  <c:v>80019</c:v>
                </c:pt>
                <c:pt idx="6">
                  <c:v>93869</c:v>
                </c:pt>
                <c:pt idx="7">
                  <c:v>93981</c:v>
                </c:pt>
                <c:pt idx="8">
                  <c:v>122691</c:v>
                </c:pt>
                <c:pt idx="9">
                  <c:v>146833</c:v>
                </c:pt>
                <c:pt idx="10">
                  <c:v>168799</c:v>
                </c:pt>
                <c:pt idx="11">
                  <c:v>201292</c:v>
                </c:pt>
                <c:pt idx="12">
                  <c:v>449917</c:v>
                </c:pt>
                <c:pt idx="13">
                  <c:v>493693</c:v>
                </c:pt>
                <c:pt idx="14">
                  <c:v>479825</c:v>
                </c:pt>
                <c:pt idx="15">
                  <c:v>531966</c:v>
                </c:pt>
                <c:pt idx="16">
                  <c:v>557183</c:v>
                </c:pt>
                <c:pt idx="17">
                  <c:v>567286</c:v>
                </c:pt>
                <c:pt idx="18">
                  <c:v>425944</c:v>
                </c:pt>
                <c:pt idx="19">
                  <c:v>521481</c:v>
                </c:pt>
                <c:pt idx="20">
                  <c:v>635056</c:v>
                </c:pt>
                <c:pt idx="21">
                  <c:v>720880</c:v>
                </c:pt>
                <c:pt idx="22">
                  <c:v>718080</c:v>
                </c:pt>
                <c:pt idx="23">
                  <c:v>700290</c:v>
                </c:pt>
                <c:pt idx="24">
                  <c:v>659283</c:v>
                </c:pt>
                <c:pt idx="25">
                  <c:v>586713</c:v>
                </c:pt>
                <c:pt idx="26">
                  <c:v>490452</c:v>
                </c:pt>
                <c:pt idx="27">
                  <c:v>472938</c:v>
                </c:pt>
                <c:pt idx="28">
                  <c:v>471041</c:v>
                </c:pt>
                <c:pt idx="29">
                  <c:v>460649</c:v>
                </c:pt>
                <c:pt idx="30">
                  <c:v>464037</c:v>
                </c:pt>
                <c:pt idx="31">
                  <c:v>471573</c:v>
                </c:pt>
                <c:pt idx="32">
                  <c:v>476677</c:v>
                </c:pt>
                <c:pt idx="33">
                  <c:v>485578</c:v>
                </c:pt>
                <c:pt idx="34">
                  <c:v>502261</c:v>
                </c:pt>
                <c:pt idx="35">
                  <c:v>526362</c:v>
                </c:pt>
                <c:pt idx="36">
                  <c:v>518642</c:v>
                </c:pt>
                <c:pt idx="37">
                  <c:v>552788</c:v>
                </c:pt>
                <c:pt idx="38">
                  <c:v>579190</c:v>
                </c:pt>
                <c:pt idx="39">
                  <c:v>590723</c:v>
                </c:pt>
                <c:pt idx="40">
                  <c:v>614481</c:v>
                </c:pt>
                <c:pt idx="41">
                  <c:v>661363</c:v>
                </c:pt>
                <c:pt idx="42">
                  <c:v>643097</c:v>
                </c:pt>
                <c:pt idx="43">
                  <c:v>662392</c:v>
                </c:pt>
                <c:pt idx="44">
                  <c:v>695346</c:v>
                </c:pt>
                <c:pt idx="45">
                  <c:v>724678</c:v>
                </c:pt>
                <c:pt idx="46">
                  <c:v>729461</c:v>
                </c:pt>
                <c:pt idx="47">
                  <c:v>761794</c:v>
                </c:pt>
                <c:pt idx="48">
                  <c:v>771085</c:v>
                </c:pt>
                <c:pt idx="49">
                  <c:v>780401</c:v>
                </c:pt>
                <c:pt idx="50">
                  <c:v>803882</c:v>
                </c:pt>
                <c:pt idx="51">
                  <c:v>850371</c:v>
                </c:pt>
                <c:pt idx="52">
                  <c:v>931950</c:v>
                </c:pt>
                <c:pt idx="53">
                  <c:v>947253</c:v>
                </c:pt>
                <c:pt idx="54">
                  <c:v>936950</c:v>
                </c:pt>
                <c:pt idx="55">
                  <c:v>948281</c:v>
                </c:pt>
                <c:pt idx="56">
                  <c:v>952720</c:v>
                </c:pt>
                <c:pt idx="57">
                  <c:v>934346</c:v>
                </c:pt>
                <c:pt idx="58">
                  <c:v>887267</c:v>
                </c:pt>
                <c:pt idx="59">
                  <c:v>832704</c:v>
                </c:pt>
                <c:pt idx="60">
                  <c:v>766394</c:v>
                </c:pt>
                <c:pt idx="61">
                  <c:v>737637</c:v>
                </c:pt>
                <c:pt idx="62">
                  <c:v>725924</c:v>
                </c:pt>
                <c:pt idx="63">
                  <c:v>692084</c:v>
                </c:pt>
                <c:pt idx="64">
                  <c:v>665157</c:v>
                </c:pt>
                <c:pt idx="65">
                  <c:v>629033</c:v>
                </c:pt>
                <c:pt idx="66">
                  <c:v>573842</c:v>
                </c:pt>
                <c:pt idx="67">
                  <c:v>536899</c:v>
                </c:pt>
                <c:pt idx="68">
                  <c:v>499201</c:v>
                </c:pt>
                <c:pt idx="69">
                  <c:v>472165</c:v>
                </c:pt>
                <c:pt idx="70">
                  <c:v>430601</c:v>
                </c:pt>
                <c:pt idx="71">
                  <c:v>381237</c:v>
                </c:pt>
                <c:pt idx="72">
                  <c:v>309178</c:v>
                </c:pt>
                <c:pt idx="73">
                  <c:v>305196</c:v>
                </c:pt>
              </c:numCache>
            </c:numRef>
          </c:val>
          <c:smooth val="0"/>
          <c:extLst>
            <c:ext xmlns:c16="http://schemas.microsoft.com/office/drawing/2014/chart" uri="{C3380CC4-5D6E-409C-BE32-E72D297353CC}">
              <c16:uniqueId val="{00000000-2621-244A-8F70-06D1F0728269}"/>
            </c:ext>
          </c:extLst>
        </c:ser>
        <c:ser>
          <c:idx val="3"/>
          <c:order val="2"/>
          <c:tx>
            <c:strRef>
              <c:f>Sheet1!$E$1:$E$3</c:f>
              <c:strCache>
                <c:ptCount val="3"/>
                <c:pt idx="0">
                  <c:v>負傷者数</c:v>
                </c:pt>
              </c:strCache>
            </c:strRef>
          </c:tx>
          <c:spPr>
            <a:ln w="26995">
              <a:solidFill>
                <a:srgbClr val="00B050"/>
              </a:solidFill>
            </a:ln>
          </c:spPr>
          <c:marker>
            <c:symbol val="none"/>
          </c:marker>
          <c:cat>
            <c:strRef>
              <c:f>Sheet1!$B$4:$B$77</c:f>
              <c:strCache>
                <c:ptCount val="74"/>
                <c:pt idx="0">
                  <c:v>23</c:v>
                </c:pt>
                <c:pt idx="1">
                  <c:v>24</c:v>
                </c:pt>
                <c:pt idx="2">
                  <c:v>25</c:v>
                </c:pt>
                <c:pt idx="3">
                  <c:v>26</c:v>
                </c:pt>
                <c:pt idx="4">
                  <c:v>27</c:v>
                </c:pt>
                <c:pt idx="5">
                  <c:v>28</c:v>
                </c:pt>
                <c:pt idx="6">
                  <c:v>29</c:v>
                </c:pt>
                <c:pt idx="7">
                  <c:v>30</c:v>
                </c:pt>
                <c:pt idx="8">
                  <c:v>31</c:v>
                </c:pt>
                <c:pt idx="9">
                  <c:v>32</c:v>
                </c:pt>
                <c:pt idx="10">
                  <c:v>33</c:v>
                </c:pt>
                <c:pt idx="11">
                  <c:v>34</c:v>
                </c:pt>
                <c:pt idx="12">
                  <c:v>35</c:v>
                </c:pt>
                <c:pt idx="13">
                  <c:v>36</c:v>
                </c:pt>
                <c:pt idx="14">
                  <c:v>37</c:v>
                </c:pt>
                <c:pt idx="15">
                  <c:v>38</c:v>
                </c:pt>
                <c:pt idx="16">
                  <c:v>39</c:v>
                </c:pt>
                <c:pt idx="17">
                  <c:v>40</c:v>
                </c:pt>
                <c:pt idx="18">
                  <c:v>41</c:v>
                </c:pt>
                <c:pt idx="19">
                  <c:v>42</c:v>
                </c:pt>
                <c:pt idx="20">
                  <c:v>43</c:v>
                </c:pt>
                <c:pt idx="21">
                  <c:v>44</c:v>
                </c:pt>
                <c:pt idx="22">
                  <c:v>45</c:v>
                </c:pt>
                <c:pt idx="23">
                  <c:v>46</c:v>
                </c:pt>
                <c:pt idx="24">
                  <c:v>47</c:v>
                </c:pt>
                <c:pt idx="25">
                  <c:v>48</c:v>
                </c:pt>
                <c:pt idx="26">
                  <c:v>49</c:v>
                </c:pt>
                <c:pt idx="27">
                  <c:v>50</c:v>
                </c:pt>
                <c:pt idx="28">
                  <c:v>51</c:v>
                </c:pt>
                <c:pt idx="29">
                  <c:v>52</c:v>
                </c:pt>
                <c:pt idx="30">
                  <c:v>53</c:v>
                </c:pt>
                <c:pt idx="31">
                  <c:v>54</c:v>
                </c:pt>
                <c:pt idx="32">
                  <c:v>55</c:v>
                </c:pt>
                <c:pt idx="33">
                  <c:v>56</c:v>
                </c:pt>
                <c:pt idx="34">
                  <c:v>57</c:v>
                </c:pt>
                <c:pt idx="35">
                  <c:v>58</c:v>
                </c:pt>
                <c:pt idx="36">
                  <c:v>59</c:v>
                </c:pt>
                <c:pt idx="37">
                  <c:v>60</c:v>
                </c:pt>
                <c:pt idx="38">
                  <c:v>61</c:v>
                </c:pt>
                <c:pt idx="39">
                  <c:v>62</c:v>
                </c:pt>
                <c:pt idx="40">
                  <c:v>63</c:v>
                </c:pt>
                <c:pt idx="41">
                  <c:v>元</c:v>
                </c:pt>
                <c:pt idx="42">
                  <c:v>2</c:v>
                </c:pt>
                <c:pt idx="43">
                  <c:v>3</c:v>
                </c:pt>
                <c:pt idx="44">
                  <c:v>4</c:v>
                </c:pt>
                <c:pt idx="45">
                  <c:v>5</c:v>
                </c:pt>
                <c:pt idx="46">
                  <c:v>6</c:v>
                </c:pt>
                <c:pt idx="47">
                  <c:v>7</c:v>
                </c:pt>
                <c:pt idx="48">
                  <c:v>8</c:v>
                </c:pt>
                <c:pt idx="49">
                  <c:v>9</c:v>
                </c:pt>
                <c:pt idx="50">
                  <c:v>10</c:v>
                </c:pt>
                <c:pt idx="51">
                  <c:v>11</c:v>
                </c:pt>
                <c:pt idx="52">
                  <c:v>12</c:v>
                </c:pt>
                <c:pt idx="53">
                  <c:v>13</c:v>
                </c:pt>
                <c:pt idx="54">
                  <c:v>14</c:v>
                </c:pt>
                <c:pt idx="55">
                  <c:v>15</c:v>
                </c:pt>
                <c:pt idx="56">
                  <c:v>16</c:v>
                </c:pt>
                <c:pt idx="57">
                  <c:v>17</c:v>
                </c:pt>
                <c:pt idx="58">
                  <c:v>18</c:v>
                </c:pt>
                <c:pt idx="59">
                  <c:v>19</c:v>
                </c:pt>
                <c:pt idx="60">
                  <c:v>20</c:v>
                </c:pt>
                <c:pt idx="61">
                  <c:v>21</c:v>
                </c:pt>
                <c:pt idx="62">
                  <c:v>22</c:v>
                </c:pt>
                <c:pt idx="63">
                  <c:v>23</c:v>
                </c:pt>
                <c:pt idx="64">
                  <c:v>24</c:v>
                </c:pt>
                <c:pt idx="65">
                  <c:v>25</c:v>
                </c:pt>
                <c:pt idx="66">
                  <c:v>26</c:v>
                </c:pt>
                <c:pt idx="67">
                  <c:v>27</c:v>
                </c:pt>
                <c:pt idx="68">
                  <c:v>28</c:v>
                </c:pt>
                <c:pt idx="69">
                  <c:v>29</c:v>
                </c:pt>
                <c:pt idx="70">
                  <c:v>30</c:v>
                </c:pt>
                <c:pt idx="71">
                  <c:v>元</c:v>
                </c:pt>
                <c:pt idx="72">
                  <c:v>2</c:v>
                </c:pt>
                <c:pt idx="73">
                  <c:v>3</c:v>
                </c:pt>
              </c:strCache>
            </c:strRef>
          </c:cat>
          <c:val>
            <c:numRef>
              <c:f>Sheet1!$E$4:$E$77</c:f>
              <c:numCache>
                <c:formatCode>#,##0_);[Red]\(#,##0\)</c:formatCode>
                <c:ptCount val="74"/>
                <c:pt idx="0">
                  <c:v>17609</c:v>
                </c:pt>
                <c:pt idx="1">
                  <c:v>20242</c:v>
                </c:pt>
                <c:pt idx="2">
                  <c:v>25450</c:v>
                </c:pt>
                <c:pt idx="3">
                  <c:v>31274</c:v>
                </c:pt>
                <c:pt idx="4">
                  <c:v>43321</c:v>
                </c:pt>
                <c:pt idx="5">
                  <c:v>59280</c:v>
                </c:pt>
                <c:pt idx="6">
                  <c:v>72390</c:v>
                </c:pt>
                <c:pt idx="7">
                  <c:v>76501</c:v>
                </c:pt>
                <c:pt idx="8">
                  <c:v>102072</c:v>
                </c:pt>
                <c:pt idx="9">
                  <c:v>124530</c:v>
                </c:pt>
                <c:pt idx="10">
                  <c:v>145432</c:v>
                </c:pt>
                <c:pt idx="11">
                  <c:v>175951</c:v>
                </c:pt>
                <c:pt idx="12">
                  <c:v>289156</c:v>
                </c:pt>
                <c:pt idx="13">
                  <c:v>308697</c:v>
                </c:pt>
                <c:pt idx="14">
                  <c:v>313813</c:v>
                </c:pt>
                <c:pt idx="15">
                  <c:v>359089</c:v>
                </c:pt>
                <c:pt idx="16">
                  <c:v>401117</c:v>
                </c:pt>
                <c:pt idx="17">
                  <c:v>425666</c:v>
                </c:pt>
                <c:pt idx="18">
                  <c:v>517775</c:v>
                </c:pt>
                <c:pt idx="19">
                  <c:v>655377</c:v>
                </c:pt>
                <c:pt idx="20">
                  <c:v>828071</c:v>
                </c:pt>
                <c:pt idx="21">
                  <c:v>967000</c:v>
                </c:pt>
                <c:pt idx="22">
                  <c:v>981096</c:v>
                </c:pt>
                <c:pt idx="23">
                  <c:v>949689</c:v>
                </c:pt>
                <c:pt idx="24">
                  <c:v>889198</c:v>
                </c:pt>
                <c:pt idx="25">
                  <c:v>789948</c:v>
                </c:pt>
                <c:pt idx="26">
                  <c:v>651420</c:v>
                </c:pt>
                <c:pt idx="27">
                  <c:v>622467</c:v>
                </c:pt>
                <c:pt idx="28">
                  <c:v>613957</c:v>
                </c:pt>
                <c:pt idx="29">
                  <c:v>593211</c:v>
                </c:pt>
                <c:pt idx="30">
                  <c:v>594116</c:v>
                </c:pt>
                <c:pt idx="31">
                  <c:v>596282</c:v>
                </c:pt>
                <c:pt idx="32">
                  <c:v>598719</c:v>
                </c:pt>
                <c:pt idx="33">
                  <c:v>607346</c:v>
                </c:pt>
                <c:pt idx="34">
                  <c:v>626192</c:v>
                </c:pt>
                <c:pt idx="35">
                  <c:v>654822</c:v>
                </c:pt>
                <c:pt idx="36">
                  <c:v>644321</c:v>
                </c:pt>
                <c:pt idx="37">
                  <c:v>681346</c:v>
                </c:pt>
                <c:pt idx="38">
                  <c:v>712330</c:v>
                </c:pt>
                <c:pt idx="39">
                  <c:v>722179</c:v>
                </c:pt>
                <c:pt idx="40">
                  <c:v>752845</c:v>
                </c:pt>
                <c:pt idx="41">
                  <c:v>814832</c:v>
                </c:pt>
                <c:pt idx="42">
                  <c:v>790295</c:v>
                </c:pt>
                <c:pt idx="43">
                  <c:v>810245</c:v>
                </c:pt>
                <c:pt idx="44">
                  <c:v>844003</c:v>
                </c:pt>
                <c:pt idx="45">
                  <c:v>878633</c:v>
                </c:pt>
                <c:pt idx="46">
                  <c:v>881723</c:v>
                </c:pt>
                <c:pt idx="47">
                  <c:v>922677</c:v>
                </c:pt>
                <c:pt idx="48">
                  <c:v>942204</c:v>
                </c:pt>
                <c:pt idx="49">
                  <c:v>958925</c:v>
                </c:pt>
                <c:pt idx="50">
                  <c:v>990676</c:v>
                </c:pt>
                <c:pt idx="51">
                  <c:v>1050399</c:v>
                </c:pt>
                <c:pt idx="52">
                  <c:v>1155707</c:v>
                </c:pt>
                <c:pt idx="53">
                  <c:v>1181039</c:v>
                </c:pt>
                <c:pt idx="54">
                  <c:v>1168029</c:v>
                </c:pt>
                <c:pt idx="55">
                  <c:v>1181681</c:v>
                </c:pt>
                <c:pt idx="56">
                  <c:v>1183617</c:v>
                </c:pt>
                <c:pt idx="57">
                  <c:v>1157113</c:v>
                </c:pt>
                <c:pt idx="58">
                  <c:v>1098564</c:v>
                </c:pt>
                <c:pt idx="59">
                  <c:v>1034652</c:v>
                </c:pt>
                <c:pt idx="60">
                  <c:v>945703</c:v>
                </c:pt>
                <c:pt idx="61">
                  <c:v>911215</c:v>
                </c:pt>
                <c:pt idx="62">
                  <c:v>896297</c:v>
                </c:pt>
                <c:pt idx="63">
                  <c:v>854613</c:v>
                </c:pt>
                <c:pt idx="64">
                  <c:v>825392</c:v>
                </c:pt>
                <c:pt idx="65">
                  <c:v>781492</c:v>
                </c:pt>
                <c:pt idx="66">
                  <c:v>711374</c:v>
                </c:pt>
                <c:pt idx="67">
                  <c:v>666023</c:v>
                </c:pt>
                <c:pt idx="68">
                  <c:v>618853</c:v>
                </c:pt>
                <c:pt idx="69">
                  <c:v>580850</c:v>
                </c:pt>
                <c:pt idx="70">
                  <c:v>525846</c:v>
                </c:pt>
                <c:pt idx="71">
                  <c:v>461775</c:v>
                </c:pt>
                <c:pt idx="72">
                  <c:v>369476</c:v>
                </c:pt>
                <c:pt idx="73">
                  <c:v>362131</c:v>
                </c:pt>
              </c:numCache>
            </c:numRef>
          </c:val>
          <c:smooth val="0"/>
          <c:extLst>
            <c:ext xmlns:c16="http://schemas.microsoft.com/office/drawing/2014/chart" uri="{C3380CC4-5D6E-409C-BE32-E72D297353CC}">
              <c16:uniqueId val="{00000002-2621-244A-8F70-06D1F0728269}"/>
            </c:ext>
          </c:extLst>
        </c:ser>
        <c:dLbls>
          <c:showLegendKey val="0"/>
          <c:showVal val="0"/>
          <c:showCatName val="0"/>
          <c:showSerName val="0"/>
          <c:showPercent val="0"/>
          <c:showBubbleSize val="0"/>
        </c:dLbls>
        <c:marker val="1"/>
        <c:smooth val="0"/>
        <c:axId val="190035568"/>
        <c:axId val="258136000"/>
      </c:lineChart>
      <c:lineChart>
        <c:grouping val="standard"/>
        <c:varyColors val="0"/>
        <c:ser>
          <c:idx val="0"/>
          <c:order val="1"/>
          <c:tx>
            <c:strRef>
              <c:f>Sheet1!$D$1:$D$3</c:f>
              <c:strCache>
                <c:ptCount val="3"/>
                <c:pt idx="0">
                  <c:v>死者数</c:v>
                </c:pt>
              </c:strCache>
            </c:strRef>
          </c:tx>
          <c:spPr>
            <a:ln w="26995">
              <a:solidFill>
                <a:srgbClr val="FF0000"/>
              </a:solidFill>
              <a:prstDash val="solid"/>
            </a:ln>
          </c:spPr>
          <c:marker>
            <c:symbol val="none"/>
          </c:marker>
          <c:cat>
            <c:strRef>
              <c:f>Sheet1!$B$4:$B$77</c:f>
              <c:strCache>
                <c:ptCount val="74"/>
                <c:pt idx="0">
                  <c:v>23</c:v>
                </c:pt>
                <c:pt idx="1">
                  <c:v>24</c:v>
                </c:pt>
                <c:pt idx="2">
                  <c:v>25</c:v>
                </c:pt>
                <c:pt idx="3">
                  <c:v>26</c:v>
                </c:pt>
                <c:pt idx="4">
                  <c:v>27</c:v>
                </c:pt>
                <c:pt idx="5">
                  <c:v>28</c:v>
                </c:pt>
                <c:pt idx="6">
                  <c:v>29</c:v>
                </c:pt>
                <c:pt idx="7">
                  <c:v>30</c:v>
                </c:pt>
                <c:pt idx="8">
                  <c:v>31</c:v>
                </c:pt>
                <c:pt idx="9">
                  <c:v>32</c:v>
                </c:pt>
                <c:pt idx="10">
                  <c:v>33</c:v>
                </c:pt>
                <c:pt idx="11">
                  <c:v>34</c:v>
                </c:pt>
                <c:pt idx="12">
                  <c:v>35</c:v>
                </c:pt>
                <c:pt idx="13">
                  <c:v>36</c:v>
                </c:pt>
                <c:pt idx="14">
                  <c:v>37</c:v>
                </c:pt>
                <c:pt idx="15">
                  <c:v>38</c:v>
                </c:pt>
                <c:pt idx="16">
                  <c:v>39</c:v>
                </c:pt>
                <c:pt idx="17">
                  <c:v>40</c:v>
                </c:pt>
                <c:pt idx="18">
                  <c:v>41</c:v>
                </c:pt>
                <c:pt idx="19">
                  <c:v>42</c:v>
                </c:pt>
                <c:pt idx="20">
                  <c:v>43</c:v>
                </c:pt>
                <c:pt idx="21">
                  <c:v>44</c:v>
                </c:pt>
                <c:pt idx="22">
                  <c:v>45</c:v>
                </c:pt>
                <c:pt idx="23">
                  <c:v>46</c:v>
                </c:pt>
                <c:pt idx="24">
                  <c:v>47</c:v>
                </c:pt>
                <c:pt idx="25">
                  <c:v>48</c:v>
                </c:pt>
                <c:pt idx="26">
                  <c:v>49</c:v>
                </c:pt>
                <c:pt idx="27">
                  <c:v>50</c:v>
                </c:pt>
                <c:pt idx="28">
                  <c:v>51</c:v>
                </c:pt>
                <c:pt idx="29">
                  <c:v>52</c:v>
                </c:pt>
                <c:pt idx="30">
                  <c:v>53</c:v>
                </c:pt>
                <c:pt idx="31">
                  <c:v>54</c:v>
                </c:pt>
                <c:pt idx="32">
                  <c:v>55</c:v>
                </c:pt>
                <c:pt idx="33">
                  <c:v>56</c:v>
                </c:pt>
                <c:pt idx="34">
                  <c:v>57</c:v>
                </c:pt>
                <c:pt idx="35">
                  <c:v>58</c:v>
                </c:pt>
                <c:pt idx="36">
                  <c:v>59</c:v>
                </c:pt>
                <c:pt idx="37">
                  <c:v>60</c:v>
                </c:pt>
                <c:pt idx="38">
                  <c:v>61</c:v>
                </c:pt>
                <c:pt idx="39">
                  <c:v>62</c:v>
                </c:pt>
                <c:pt idx="40">
                  <c:v>63</c:v>
                </c:pt>
                <c:pt idx="41">
                  <c:v>元</c:v>
                </c:pt>
                <c:pt idx="42">
                  <c:v>2</c:v>
                </c:pt>
                <c:pt idx="43">
                  <c:v>3</c:v>
                </c:pt>
                <c:pt idx="44">
                  <c:v>4</c:v>
                </c:pt>
                <c:pt idx="45">
                  <c:v>5</c:v>
                </c:pt>
                <c:pt idx="46">
                  <c:v>6</c:v>
                </c:pt>
                <c:pt idx="47">
                  <c:v>7</c:v>
                </c:pt>
                <c:pt idx="48">
                  <c:v>8</c:v>
                </c:pt>
                <c:pt idx="49">
                  <c:v>9</c:v>
                </c:pt>
                <c:pt idx="50">
                  <c:v>10</c:v>
                </c:pt>
                <c:pt idx="51">
                  <c:v>11</c:v>
                </c:pt>
                <c:pt idx="52">
                  <c:v>12</c:v>
                </c:pt>
                <c:pt idx="53">
                  <c:v>13</c:v>
                </c:pt>
                <c:pt idx="54">
                  <c:v>14</c:v>
                </c:pt>
                <c:pt idx="55">
                  <c:v>15</c:v>
                </c:pt>
                <c:pt idx="56">
                  <c:v>16</c:v>
                </c:pt>
                <c:pt idx="57">
                  <c:v>17</c:v>
                </c:pt>
                <c:pt idx="58">
                  <c:v>18</c:v>
                </c:pt>
                <c:pt idx="59">
                  <c:v>19</c:v>
                </c:pt>
                <c:pt idx="60">
                  <c:v>20</c:v>
                </c:pt>
                <c:pt idx="61">
                  <c:v>21</c:v>
                </c:pt>
                <c:pt idx="62">
                  <c:v>22</c:v>
                </c:pt>
                <c:pt idx="63">
                  <c:v>23</c:v>
                </c:pt>
                <c:pt idx="64">
                  <c:v>24</c:v>
                </c:pt>
                <c:pt idx="65">
                  <c:v>25</c:v>
                </c:pt>
                <c:pt idx="66">
                  <c:v>26</c:v>
                </c:pt>
                <c:pt idx="67">
                  <c:v>27</c:v>
                </c:pt>
                <c:pt idx="68">
                  <c:v>28</c:v>
                </c:pt>
                <c:pt idx="69">
                  <c:v>29</c:v>
                </c:pt>
                <c:pt idx="70">
                  <c:v>30</c:v>
                </c:pt>
                <c:pt idx="71">
                  <c:v>元</c:v>
                </c:pt>
                <c:pt idx="72">
                  <c:v>2</c:v>
                </c:pt>
                <c:pt idx="73">
                  <c:v>3</c:v>
                </c:pt>
              </c:strCache>
            </c:strRef>
          </c:cat>
          <c:val>
            <c:numRef>
              <c:f>Sheet1!$D$4:$D$77</c:f>
              <c:numCache>
                <c:formatCode>#,##0_);[Red]\(#,##0\)</c:formatCode>
                <c:ptCount val="74"/>
                <c:pt idx="0">
                  <c:v>3848</c:v>
                </c:pt>
                <c:pt idx="1">
                  <c:v>3790</c:v>
                </c:pt>
                <c:pt idx="2">
                  <c:v>4202</c:v>
                </c:pt>
                <c:pt idx="3">
                  <c:v>4429</c:v>
                </c:pt>
                <c:pt idx="4">
                  <c:v>4696</c:v>
                </c:pt>
                <c:pt idx="5">
                  <c:v>5544</c:v>
                </c:pt>
                <c:pt idx="6">
                  <c:v>6374</c:v>
                </c:pt>
                <c:pt idx="7">
                  <c:v>6379</c:v>
                </c:pt>
                <c:pt idx="8">
                  <c:v>6751</c:v>
                </c:pt>
                <c:pt idx="9">
                  <c:v>7575</c:v>
                </c:pt>
                <c:pt idx="10">
                  <c:v>8248</c:v>
                </c:pt>
                <c:pt idx="11">
                  <c:v>10079</c:v>
                </c:pt>
                <c:pt idx="12">
                  <c:v>12055</c:v>
                </c:pt>
                <c:pt idx="13">
                  <c:v>12865</c:v>
                </c:pt>
                <c:pt idx="14">
                  <c:v>11445</c:v>
                </c:pt>
                <c:pt idx="15">
                  <c:v>12301</c:v>
                </c:pt>
                <c:pt idx="16">
                  <c:v>13318</c:v>
                </c:pt>
                <c:pt idx="17">
                  <c:v>12484</c:v>
                </c:pt>
                <c:pt idx="18">
                  <c:v>13904</c:v>
                </c:pt>
                <c:pt idx="19">
                  <c:v>13618</c:v>
                </c:pt>
                <c:pt idx="20">
                  <c:v>14256</c:v>
                </c:pt>
                <c:pt idx="21">
                  <c:v>16257</c:v>
                </c:pt>
                <c:pt idx="22">
                  <c:v>16765</c:v>
                </c:pt>
                <c:pt idx="23">
                  <c:v>16278</c:v>
                </c:pt>
                <c:pt idx="24">
                  <c:v>15918</c:v>
                </c:pt>
                <c:pt idx="25">
                  <c:v>14574</c:v>
                </c:pt>
                <c:pt idx="26">
                  <c:v>11432</c:v>
                </c:pt>
                <c:pt idx="27">
                  <c:v>10792</c:v>
                </c:pt>
                <c:pt idx="28">
                  <c:v>9734</c:v>
                </c:pt>
                <c:pt idx="29">
                  <c:v>8945</c:v>
                </c:pt>
                <c:pt idx="30">
                  <c:v>8783</c:v>
                </c:pt>
                <c:pt idx="31">
                  <c:v>8466</c:v>
                </c:pt>
                <c:pt idx="32">
                  <c:v>8760</c:v>
                </c:pt>
                <c:pt idx="33">
                  <c:v>8719</c:v>
                </c:pt>
                <c:pt idx="34">
                  <c:v>9073</c:v>
                </c:pt>
                <c:pt idx="35">
                  <c:v>9520</c:v>
                </c:pt>
                <c:pt idx="36">
                  <c:v>9262</c:v>
                </c:pt>
                <c:pt idx="37">
                  <c:v>9261</c:v>
                </c:pt>
                <c:pt idx="38">
                  <c:v>9317</c:v>
                </c:pt>
                <c:pt idx="39">
                  <c:v>9347</c:v>
                </c:pt>
                <c:pt idx="40">
                  <c:v>10344</c:v>
                </c:pt>
                <c:pt idx="41">
                  <c:v>11086</c:v>
                </c:pt>
                <c:pt idx="42">
                  <c:v>11227</c:v>
                </c:pt>
                <c:pt idx="43">
                  <c:v>11109</c:v>
                </c:pt>
                <c:pt idx="44">
                  <c:v>11452</c:v>
                </c:pt>
                <c:pt idx="45">
                  <c:v>10945</c:v>
                </c:pt>
                <c:pt idx="46">
                  <c:v>10653</c:v>
                </c:pt>
                <c:pt idx="47">
                  <c:v>10684</c:v>
                </c:pt>
                <c:pt idx="48">
                  <c:v>9943</c:v>
                </c:pt>
                <c:pt idx="49">
                  <c:v>9642</c:v>
                </c:pt>
                <c:pt idx="50">
                  <c:v>9214</c:v>
                </c:pt>
                <c:pt idx="51">
                  <c:v>9012</c:v>
                </c:pt>
                <c:pt idx="52">
                  <c:v>9073</c:v>
                </c:pt>
                <c:pt idx="53">
                  <c:v>8757</c:v>
                </c:pt>
                <c:pt idx="54">
                  <c:v>8396</c:v>
                </c:pt>
                <c:pt idx="55">
                  <c:v>7768</c:v>
                </c:pt>
                <c:pt idx="56">
                  <c:v>7436</c:v>
                </c:pt>
                <c:pt idx="57">
                  <c:v>6937</c:v>
                </c:pt>
                <c:pt idx="58">
                  <c:v>6415</c:v>
                </c:pt>
                <c:pt idx="59">
                  <c:v>5796</c:v>
                </c:pt>
                <c:pt idx="60">
                  <c:v>5209</c:v>
                </c:pt>
                <c:pt idx="61">
                  <c:v>4979</c:v>
                </c:pt>
                <c:pt idx="62">
                  <c:v>4948</c:v>
                </c:pt>
                <c:pt idx="63">
                  <c:v>4691</c:v>
                </c:pt>
                <c:pt idx="64">
                  <c:v>4438</c:v>
                </c:pt>
                <c:pt idx="65">
                  <c:v>4388</c:v>
                </c:pt>
                <c:pt idx="66">
                  <c:v>4113</c:v>
                </c:pt>
                <c:pt idx="67">
                  <c:v>4117</c:v>
                </c:pt>
                <c:pt idx="68">
                  <c:v>3904</c:v>
                </c:pt>
                <c:pt idx="69">
                  <c:v>3694</c:v>
                </c:pt>
                <c:pt idx="70">
                  <c:v>3532</c:v>
                </c:pt>
                <c:pt idx="71">
                  <c:v>3215</c:v>
                </c:pt>
                <c:pt idx="72">
                  <c:v>2839</c:v>
                </c:pt>
                <c:pt idx="73">
                  <c:v>2636</c:v>
                </c:pt>
              </c:numCache>
            </c:numRef>
          </c:val>
          <c:smooth val="0"/>
          <c:extLst>
            <c:ext xmlns:c16="http://schemas.microsoft.com/office/drawing/2014/chart" uri="{C3380CC4-5D6E-409C-BE32-E72D297353CC}">
              <c16:uniqueId val="{00000001-2621-244A-8F70-06D1F0728269}"/>
            </c:ext>
          </c:extLst>
        </c:ser>
        <c:ser>
          <c:idx val="2"/>
          <c:order val="3"/>
          <c:tx>
            <c:strRef>
              <c:f>Sheet1!$F$1:$F$3</c:f>
              <c:strCache>
                <c:ptCount val="3"/>
                <c:pt idx="0">
                  <c:v>30日以内死者数</c:v>
                </c:pt>
              </c:strCache>
            </c:strRef>
          </c:tx>
          <c:spPr>
            <a:ln>
              <a:solidFill>
                <a:srgbClr val="FF40FF"/>
              </a:solidFill>
            </a:ln>
          </c:spPr>
          <c:marker>
            <c:symbol val="none"/>
          </c:marker>
          <c:cat>
            <c:strRef>
              <c:f>Sheet1!$B$4:$B$77</c:f>
              <c:strCache>
                <c:ptCount val="74"/>
                <c:pt idx="0">
                  <c:v>23</c:v>
                </c:pt>
                <c:pt idx="1">
                  <c:v>24</c:v>
                </c:pt>
                <c:pt idx="2">
                  <c:v>25</c:v>
                </c:pt>
                <c:pt idx="3">
                  <c:v>26</c:v>
                </c:pt>
                <c:pt idx="4">
                  <c:v>27</c:v>
                </c:pt>
                <c:pt idx="5">
                  <c:v>28</c:v>
                </c:pt>
                <c:pt idx="6">
                  <c:v>29</c:v>
                </c:pt>
                <c:pt idx="7">
                  <c:v>30</c:v>
                </c:pt>
                <c:pt idx="8">
                  <c:v>31</c:v>
                </c:pt>
                <c:pt idx="9">
                  <c:v>32</c:v>
                </c:pt>
                <c:pt idx="10">
                  <c:v>33</c:v>
                </c:pt>
                <c:pt idx="11">
                  <c:v>34</c:v>
                </c:pt>
                <c:pt idx="12">
                  <c:v>35</c:v>
                </c:pt>
                <c:pt idx="13">
                  <c:v>36</c:v>
                </c:pt>
                <c:pt idx="14">
                  <c:v>37</c:v>
                </c:pt>
                <c:pt idx="15">
                  <c:v>38</c:v>
                </c:pt>
                <c:pt idx="16">
                  <c:v>39</c:v>
                </c:pt>
                <c:pt idx="17">
                  <c:v>40</c:v>
                </c:pt>
                <c:pt idx="18">
                  <c:v>41</c:v>
                </c:pt>
                <c:pt idx="19">
                  <c:v>42</c:v>
                </c:pt>
                <c:pt idx="20">
                  <c:v>43</c:v>
                </c:pt>
                <c:pt idx="21">
                  <c:v>44</c:v>
                </c:pt>
                <c:pt idx="22">
                  <c:v>45</c:v>
                </c:pt>
                <c:pt idx="23">
                  <c:v>46</c:v>
                </c:pt>
                <c:pt idx="24">
                  <c:v>47</c:v>
                </c:pt>
                <c:pt idx="25">
                  <c:v>48</c:v>
                </c:pt>
                <c:pt idx="26">
                  <c:v>49</c:v>
                </c:pt>
                <c:pt idx="27">
                  <c:v>50</c:v>
                </c:pt>
                <c:pt idx="28">
                  <c:v>51</c:v>
                </c:pt>
                <c:pt idx="29">
                  <c:v>52</c:v>
                </c:pt>
                <c:pt idx="30">
                  <c:v>53</c:v>
                </c:pt>
                <c:pt idx="31">
                  <c:v>54</c:v>
                </c:pt>
                <c:pt idx="32">
                  <c:v>55</c:v>
                </c:pt>
                <c:pt idx="33">
                  <c:v>56</c:v>
                </c:pt>
                <c:pt idx="34">
                  <c:v>57</c:v>
                </c:pt>
                <c:pt idx="35">
                  <c:v>58</c:v>
                </c:pt>
                <c:pt idx="36">
                  <c:v>59</c:v>
                </c:pt>
                <c:pt idx="37">
                  <c:v>60</c:v>
                </c:pt>
                <c:pt idx="38">
                  <c:v>61</c:v>
                </c:pt>
                <c:pt idx="39">
                  <c:v>62</c:v>
                </c:pt>
                <c:pt idx="40">
                  <c:v>63</c:v>
                </c:pt>
                <c:pt idx="41">
                  <c:v>元</c:v>
                </c:pt>
                <c:pt idx="42">
                  <c:v>2</c:v>
                </c:pt>
                <c:pt idx="43">
                  <c:v>3</c:v>
                </c:pt>
                <c:pt idx="44">
                  <c:v>4</c:v>
                </c:pt>
                <c:pt idx="45">
                  <c:v>5</c:v>
                </c:pt>
                <c:pt idx="46">
                  <c:v>6</c:v>
                </c:pt>
                <c:pt idx="47">
                  <c:v>7</c:v>
                </c:pt>
                <c:pt idx="48">
                  <c:v>8</c:v>
                </c:pt>
                <c:pt idx="49">
                  <c:v>9</c:v>
                </c:pt>
                <c:pt idx="50">
                  <c:v>10</c:v>
                </c:pt>
                <c:pt idx="51">
                  <c:v>11</c:v>
                </c:pt>
                <c:pt idx="52">
                  <c:v>12</c:v>
                </c:pt>
                <c:pt idx="53">
                  <c:v>13</c:v>
                </c:pt>
                <c:pt idx="54">
                  <c:v>14</c:v>
                </c:pt>
                <c:pt idx="55">
                  <c:v>15</c:v>
                </c:pt>
                <c:pt idx="56">
                  <c:v>16</c:v>
                </c:pt>
                <c:pt idx="57">
                  <c:v>17</c:v>
                </c:pt>
                <c:pt idx="58">
                  <c:v>18</c:v>
                </c:pt>
                <c:pt idx="59">
                  <c:v>19</c:v>
                </c:pt>
                <c:pt idx="60">
                  <c:v>20</c:v>
                </c:pt>
                <c:pt idx="61">
                  <c:v>21</c:v>
                </c:pt>
                <c:pt idx="62">
                  <c:v>22</c:v>
                </c:pt>
                <c:pt idx="63">
                  <c:v>23</c:v>
                </c:pt>
                <c:pt idx="64">
                  <c:v>24</c:v>
                </c:pt>
                <c:pt idx="65">
                  <c:v>25</c:v>
                </c:pt>
                <c:pt idx="66">
                  <c:v>26</c:v>
                </c:pt>
                <c:pt idx="67">
                  <c:v>27</c:v>
                </c:pt>
                <c:pt idx="68">
                  <c:v>28</c:v>
                </c:pt>
                <c:pt idx="69">
                  <c:v>29</c:v>
                </c:pt>
                <c:pt idx="70">
                  <c:v>30</c:v>
                </c:pt>
                <c:pt idx="71">
                  <c:v>元</c:v>
                </c:pt>
                <c:pt idx="72">
                  <c:v>2</c:v>
                </c:pt>
                <c:pt idx="73">
                  <c:v>3</c:v>
                </c:pt>
              </c:strCache>
            </c:strRef>
          </c:cat>
          <c:val>
            <c:numRef>
              <c:f>Sheet1!$F$4:$F$77</c:f>
              <c:numCache>
                <c:formatCode>#,##0_);[Red]\(#,##0\)</c:formatCode>
                <c:ptCount val="74"/>
                <c:pt idx="50">
                  <c:v>10805</c:v>
                </c:pt>
                <c:pt idx="51">
                  <c:v>10372</c:v>
                </c:pt>
                <c:pt idx="52">
                  <c:v>10403</c:v>
                </c:pt>
                <c:pt idx="53">
                  <c:v>10060</c:v>
                </c:pt>
                <c:pt idx="54">
                  <c:v>9645</c:v>
                </c:pt>
                <c:pt idx="55">
                  <c:v>8944</c:v>
                </c:pt>
                <c:pt idx="56">
                  <c:v>8561</c:v>
                </c:pt>
                <c:pt idx="57">
                  <c:v>7990</c:v>
                </c:pt>
                <c:pt idx="58">
                  <c:v>7326</c:v>
                </c:pt>
                <c:pt idx="59">
                  <c:v>6681</c:v>
                </c:pt>
                <c:pt idx="60">
                  <c:v>6067</c:v>
                </c:pt>
                <c:pt idx="61">
                  <c:v>5831</c:v>
                </c:pt>
                <c:pt idx="62">
                  <c:v>5806</c:v>
                </c:pt>
                <c:pt idx="63">
                  <c:v>5507</c:v>
                </c:pt>
                <c:pt idx="64">
                  <c:v>5237</c:v>
                </c:pt>
                <c:pt idx="65">
                  <c:v>5152</c:v>
                </c:pt>
                <c:pt idx="66">
                  <c:v>4838</c:v>
                </c:pt>
                <c:pt idx="67">
                  <c:v>4859</c:v>
                </c:pt>
                <c:pt idx="68">
                  <c:v>4681</c:v>
                </c:pt>
                <c:pt idx="69">
                  <c:v>4431</c:v>
                </c:pt>
                <c:pt idx="70">
                  <c:v>4166</c:v>
                </c:pt>
                <c:pt idx="71">
                  <c:v>3920</c:v>
                </c:pt>
                <c:pt idx="72" formatCode="#,##0_ ">
                  <c:v>3415</c:v>
                </c:pt>
                <c:pt idx="73" formatCode="#,##0_ ">
                  <c:v>3205</c:v>
                </c:pt>
              </c:numCache>
            </c:numRef>
          </c:val>
          <c:smooth val="0"/>
          <c:extLst>
            <c:ext xmlns:c16="http://schemas.microsoft.com/office/drawing/2014/chart" uri="{C3380CC4-5D6E-409C-BE32-E72D297353CC}">
              <c16:uniqueId val="{00000000-EE98-274E-95E7-A80F6C6543F3}"/>
            </c:ext>
          </c:extLst>
        </c:ser>
        <c:dLbls>
          <c:showLegendKey val="0"/>
          <c:showVal val="0"/>
          <c:showCatName val="0"/>
          <c:showSerName val="0"/>
          <c:showPercent val="0"/>
          <c:showBubbleSize val="0"/>
        </c:dLbls>
        <c:marker val="1"/>
        <c:smooth val="0"/>
        <c:axId val="187624400"/>
        <c:axId val="294153952"/>
      </c:lineChart>
      <c:catAx>
        <c:axId val="190035568"/>
        <c:scaling>
          <c:orientation val="minMax"/>
        </c:scaling>
        <c:delete val="0"/>
        <c:axPos val="b"/>
        <c:numFmt formatCode="General" sourceLinked="1"/>
        <c:majorTickMark val="in"/>
        <c:minorTickMark val="none"/>
        <c:tickLblPos val="nextTo"/>
        <c:spPr>
          <a:ln w="2844">
            <a:solidFill>
              <a:schemeClr val="tx1"/>
            </a:solidFill>
            <a:prstDash val="solid"/>
          </a:ln>
        </c:spPr>
        <c:txPr>
          <a:bodyPr rot="0" vert="horz"/>
          <a:lstStyle/>
          <a:p>
            <a:pPr>
              <a:defRPr sz="2041"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8136000"/>
        <c:crosses val="autoZero"/>
        <c:auto val="0"/>
        <c:lblAlgn val="ctr"/>
        <c:lblOffset val="100"/>
        <c:tickLblSkip val="10"/>
        <c:tickMarkSkip val="10"/>
        <c:noMultiLvlLbl val="0"/>
      </c:catAx>
      <c:valAx>
        <c:axId val="258136000"/>
        <c:scaling>
          <c:orientation val="minMax"/>
          <c:max val="1400000"/>
        </c:scaling>
        <c:delete val="0"/>
        <c:axPos val="l"/>
        <c:title>
          <c:tx>
            <c:rich>
              <a:bodyPr rot="0" vert="wordArtVertRtl"/>
              <a:lstStyle/>
              <a:p>
                <a:pPr algn="ctr">
                  <a:defRPr sz="2041"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sz="2041" b="0">
                    <a:latin typeface="HGMaruGothicMPRO" panose="020F0600000000000000" pitchFamily="34" charset="-128"/>
                    <a:ea typeface="HGMaruGothicMPRO" panose="020F0600000000000000" pitchFamily="34" charset="-128"/>
                  </a:rPr>
                  <a:t>事故件数（万件）  　　　　     </a:t>
                </a:r>
                <a:r>
                  <a:rPr lang="en-US" altLang="ja-JP" sz="2041" b="0" baseline="0">
                    <a:latin typeface="HGMaruGothicMPRO" panose="020F0600000000000000" pitchFamily="34" charset="-128"/>
                    <a:ea typeface="HGMaruGothicMPRO" panose="020F0600000000000000" pitchFamily="34" charset="-128"/>
                  </a:rPr>
                  <a:t>    </a:t>
                </a:r>
                <a:r>
                  <a:rPr lang="ja-JP" altLang="en-US" sz="2041" b="0">
                    <a:latin typeface="HGMaruGothicMPRO" panose="020F0600000000000000" pitchFamily="34" charset="-128"/>
                    <a:ea typeface="HGMaruGothicMPRO" panose="020F0600000000000000" pitchFamily="34" charset="-128"/>
                  </a:rPr>
                  <a:t>負傷者数（万人）</a:t>
                </a:r>
              </a:p>
            </c:rich>
          </c:tx>
          <c:layout>
            <c:manualLayout>
              <c:xMode val="edge"/>
              <c:yMode val="edge"/>
              <c:x val="7.5238337143340899E-3"/>
              <c:y val="0.26592742587592999"/>
            </c:manualLayout>
          </c:layout>
          <c:overlay val="0"/>
          <c:spPr>
            <a:noFill/>
            <a:ln w="22757">
              <a:noFill/>
            </a:ln>
          </c:spPr>
        </c:title>
        <c:numFmt formatCode="#,##0_);[Red]\(#,##0\)" sourceLinked="1"/>
        <c:majorTickMark val="in"/>
        <c:minorTickMark val="none"/>
        <c:tickLblPos val="nextTo"/>
        <c:spPr>
          <a:ln w="2844">
            <a:solidFill>
              <a:schemeClr val="tx1"/>
            </a:solidFill>
            <a:prstDash val="solid"/>
          </a:ln>
        </c:spPr>
        <c:txPr>
          <a:bodyPr rot="0" vert="horz"/>
          <a:lstStyle/>
          <a:p>
            <a:pPr>
              <a:defRPr sz="2041"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190035568"/>
        <c:crosses val="autoZero"/>
        <c:crossBetween val="between"/>
        <c:dispUnits>
          <c:builtInUnit val="tenThousands"/>
        </c:dispUnits>
      </c:valAx>
      <c:catAx>
        <c:axId val="187624400"/>
        <c:scaling>
          <c:orientation val="minMax"/>
        </c:scaling>
        <c:delete val="1"/>
        <c:axPos val="b"/>
        <c:numFmt formatCode="General" sourceLinked="0"/>
        <c:majorTickMark val="out"/>
        <c:minorTickMark val="none"/>
        <c:tickLblPos val="nextTo"/>
        <c:crossAx val="294153952"/>
        <c:crosses val="autoZero"/>
        <c:auto val="0"/>
        <c:lblAlgn val="ctr"/>
        <c:lblOffset val="100"/>
        <c:noMultiLvlLbl val="0"/>
      </c:catAx>
      <c:valAx>
        <c:axId val="294153952"/>
        <c:scaling>
          <c:orientation val="minMax"/>
          <c:max val="20000"/>
          <c:min val="0"/>
        </c:scaling>
        <c:delete val="0"/>
        <c:axPos val="r"/>
        <c:title>
          <c:tx>
            <c:rich>
              <a:bodyPr rot="0" vert="wordArtVertRtl"/>
              <a:lstStyle/>
              <a:p>
                <a:pPr algn="ctr">
                  <a:defRPr sz="2041"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zh-CN" altLang="en-US" sz="2041" b="0">
                    <a:latin typeface="HGMaruGothicMPRO" panose="020F0600000000000000" pitchFamily="34" charset="-128"/>
                    <a:ea typeface="HGMaruGothicMPRO" panose="020F0600000000000000" pitchFamily="34" charset="-128"/>
                  </a:rPr>
                  <a:t>死者数（千人）</a:t>
                </a:r>
              </a:p>
            </c:rich>
          </c:tx>
          <c:layout>
            <c:manualLayout>
              <c:xMode val="edge"/>
              <c:yMode val="edge"/>
              <c:x val="0.93493067824965403"/>
              <c:y val="0.27362334380544501"/>
            </c:manualLayout>
          </c:layout>
          <c:overlay val="0"/>
          <c:spPr>
            <a:noFill/>
            <a:ln w="22757">
              <a:noFill/>
            </a:ln>
          </c:spPr>
        </c:title>
        <c:numFmt formatCode="#,##0_);[Red]\(#,##0\)" sourceLinked="1"/>
        <c:majorTickMark val="in"/>
        <c:minorTickMark val="none"/>
        <c:tickLblPos val="nextTo"/>
        <c:spPr>
          <a:ln w="2844">
            <a:solidFill>
              <a:schemeClr val="tx1"/>
            </a:solidFill>
            <a:prstDash val="solid"/>
          </a:ln>
        </c:spPr>
        <c:txPr>
          <a:bodyPr rot="0" vert="horz"/>
          <a:lstStyle/>
          <a:p>
            <a:pPr>
              <a:defRPr sz="2041"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187624400"/>
        <c:crosses val="max"/>
        <c:crossBetween val="between"/>
        <c:majorUnit val="5000"/>
        <c:minorUnit val="100"/>
        <c:dispUnits>
          <c:builtInUnit val="thousands"/>
        </c:dispUnits>
      </c:valAx>
      <c:spPr>
        <a:noFill/>
        <a:ln w="26995">
          <a:solidFill>
            <a:srgbClr val="000000"/>
          </a:solidFill>
          <a:prstDash val="solid"/>
        </a:ln>
      </c:spPr>
    </c:plotArea>
    <c:legend>
      <c:legendPos val="t"/>
      <c:layout>
        <c:manualLayout>
          <c:xMode val="edge"/>
          <c:yMode val="edge"/>
          <c:x val="2.9869001418127799E-2"/>
          <c:y val="3.7520553295736598E-3"/>
          <c:w val="0.8999999159624823"/>
          <c:h val="6.6449012710634303E-2"/>
        </c:manualLayout>
      </c:layout>
      <c:overlay val="0"/>
      <c:spPr>
        <a:noFill/>
        <a:ln w="2844">
          <a:noFill/>
          <a:prstDash val="solid"/>
        </a:ln>
      </c:spPr>
      <c:txPr>
        <a:bodyPr/>
        <a:lstStyle/>
        <a:p>
          <a:pPr>
            <a:defRPr sz="2041"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987"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40"/>
      <c:hPercent val="60"/>
      <c:rotY val="30"/>
      <c:depthPercent val="100"/>
      <c:rAngAx val="1"/>
    </c:view3D>
    <c:floor>
      <c:thickness val="0"/>
      <c:spPr>
        <a:solidFill>
          <a:schemeClr val="bg1">
            <a:lumMod val="95000"/>
          </a:schemeClr>
        </a:solidFill>
        <a:ln w="3175">
          <a:solidFill>
            <a:schemeClr val="tx1"/>
          </a:solidFill>
          <a:prstDash val="solid"/>
        </a:ln>
      </c:spPr>
    </c:floor>
    <c:sideWall>
      <c:thickness val="0"/>
      <c:spPr>
        <a:noFill/>
        <a:ln w="38100">
          <a:solidFill>
            <a:srgbClr val="000000"/>
          </a:solidFill>
          <a:prstDash val="solid"/>
        </a:ln>
      </c:spPr>
    </c:sideWall>
    <c:backWall>
      <c:thickness val="0"/>
      <c:spPr>
        <a:noFill/>
        <a:ln w="38100">
          <a:solidFill>
            <a:srgbClr val="000000"/>
          </a:solidFill>
          <a:prstDash val="solid"/>
        </a:ln>
      </c:spPr>
    </c:backWall>
    <c:plotArea>
      <c:layout>
        <c:manualLayout>
          <c:layoutTarget val="inner"/>
          <c:xMode val="edge"/>
          <c:yMode val="edge"/>
          <c:x val="0.13463304177035301"/>
          <c:y val="3.4750713948318399E-2"/>
          <c:w val="0.71505096105094301"/>
          <c:h val="0.59962766349308105"/>
        </c:manualLayout>
      </c:layout>
      <c:bar3DChart>
        <c:barDir val="col"/>
        <c:grouping val="standard"/>
        <c:varyColors val="0"/>
        <c:ser>
          <c:idx val="8"/>
          <c:order val="0"/>
          <c:tx>
            <c:strRef>
              <c:f>Sheet1!$B$1</c:f>
              <c:strCache>
                <c:ptCount val="1"/>
                <c:pt idx="0">
                  <c:v>-9</c:v>
                </c:pt>
              </c:strCache>
            </c:strRef>
          </c:tx>
          <c:spPr>
            <a:solidFill>
              <a:srgbClr val="FF0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Sheet1!$B$2:$B$6</c:f>
              <c:numCache>
                <c:formatCode>#,##0_);[Red]\(#,##0\)</c:formatCode>
                <c:ptCount val="5"/>
                <c:pt idx="0">
                  <c:v>1010</c:v>
                </c:pt>
                <c:pt idx="1">
                  <c:v>4</c:v>
                </c:pt>
                <c:pt idx="2">
                  <c:v>0</c:v>
                </c:pt>
                <c:pt idx="3">
                  <c:v>242</c:v>
                </c:pt>
                <c:pt idx="4">
                  <c:v>312</c:v>
                </c:pt>
              </c:numCache>
            </c:numRef>
          </c:val>
          <c:extLst>
            <c:ext xmlns:c16="http://schemas.microsoft.com/office/drawing/2014/chart" uri="{C3380CC4-5D6E-409C-BE32-E72D297353CC}">
              <c16:uniqueId val="{00000000-6A00-4F40-8DB1-EAABC522A14F}"/>
            </c:ext>
          </c:extLst>
        </c:ser>
        <c:ser>
          <c:idx val="0"/>
          <c:order val="1"/>
          <c:tx>
            <c:strRef>
              <c:f>Sheet1!$C$1</c:f>
              <c:strCache>
                <c:ptCount val="1"/>
                <c:pt idx="0">
                  <c:v>10代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Sheet1!$C$2:$C$6</c:f>
              <c:numCache>
                <c:formatCode>#,##0_);[Red]\(#,##0\)</c:formatCode>
                <c:ptCount val="5"/>
                <c:pt idx="0">
                  <c:v>2893</c:v>
                </c:pt>
                <c:pt idx="1">
                  <c:v>1035</c:v>
                </c:pt>
                <c:pt idx="2">
                  <c:v>724</c:v>
                </c:pt>
                <c:pt idx="3">
                  <c:v>3055</c:v>
                </c:pt>
                <c:pt idx="4">
                  <c:v>806</c:v>
                </c:pt>
              </c:numCache>
            </c:numRef>
          </c:val>
          <c:extLst>
            <c:ext xmlns:c16="http://schemas.microsoft.com/office/drawing/2014/chart" uri="{C3380CC4-5D6E-409C-BE32-E72D297353CC}">
              <c16:uniqueId val="{00000001-6A00-4F40-8DB1-EAABC522A14F}"/>
            </c:ext>
          </c:extLst>
        </c:ser>
        <c:ser>
          <c:idx val="1"/>
          <c:order val="2"/>
          <c:tx>
            <c:strRef>
              <c:f>Sheet1!$D$1</c:f>
              <c:strCache>
                <c:ptCount val="1"/>
                <c:pt idx="0">
                  <c:v>20代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Sheet1!$D$2:$D$6</c:f>
              <c:numCache>
                <c:formatCode>#,##0_);[Red]\(#,##0\)</c:formatCode>
                <c:ptCount val="5"/>
                <c:pt idx="0">
                  <c:v>11827</c:v>
                </c:pt>
                <c:pt idx="1">
                  <c:v>1939</c:v>
                </c:pt>
                <c:pt idx="2">
                  <c:v>1284</c:v>
                </c:pt>
                <c:pt idx="3">
                  <c:v>2569</c:v>
                </c:pt>
                <c:pt idx="4">
                  <c:v>1927</c:v>
                </c:pt>
              </c:numCache>
            </c:numRef>
          </c:val>
          <c:extLst>
            <c:ext xmlns:c16="http://schemas.microsoft.com/office/drawing/2014/chart" uri="{C3380CC4-5D6E-409C-BE32-E72D297353CC}">
              <c16:uniqueId val="{00000002-6A00-4F40-8DB1-EAABC522A14F}"/>
            </c:ext>
          </c:extLst>
        </c:ser>
        <c:ser>
          <c:idx val="2"/>
          <c:order val="3"/>
          <c:tx>
            <c:strRef>
              <c:f>Sheet1!$E$1</c:f>
              <c:strCache>
                <c:ptCount val="1"/>
                <c:pt idx="0">
                  <c:v>30代</c:v>
                </c:pt>
              </c:strCache>
            </c:strRef>
          </c:tx>
          <c:spPr>
            <a:solidFill>
              <a:srgbClr val="7030A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Sheet1!$E$2:$E$6</c:f>
              <c:numCache>
                <c:formatCode>#,##0_);[Red]\(#,##0\)</c:formatCode>
                <c:ptCount val="5"/>
                <c:pt idx="0">
                  <c:v>9654</c:v>
                </c:pt>
                <c:pt idx="1">
                  <c:v>1350</c:v>
                </c:pt>
                <c:pt idx="2">
                  <c:v>648</c:v>
                </c:pt>
                <c:pt idx="3">
                  <c:v>2007</c:v>
                </c:pt>
                <c:pt idx="4">
                  <c:v>1762</c:v>
                </c:pt>
              </c:numCache>
            </c:numRef>
          </c:val>
          <c:extLst>
            <c:ext xmlns:c16="http://schemas.microsoft.com/office/drawing/2014/chart" uri="{C3380CC4-5D6E-409C-BE32-E72D297353CC}">
              <c16:uniqueId val="{00000003-6A00-4F40-8DB1-EAABC522A14F}"/>
            </c:ext>
          </c:extLst>
        </c:ser>
        <c:ser>
          <c:idx val="3"/>
          <c:order val="4"/>
          <c:tx>
            <c:strRef>
              <c:f>Sheet1!$F$1</c:f>
              <c:strCache>
                <c:ptCount val="1"/>
                <c:pt idx="0">
                  <c:v>40代</c:v>
                </c:pt>
              </c:strCache>
            </c:strRef>
          </c:tx>
          <c:spPr>
            <a:solidFill>
              <a:srgbClr val="00B05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Sheet1!$F$2:$F$6</c:f>
              <c:numCache>
                <c:formatCode>#,##0_);[Red]\(#,##0\)</c:formatCode>
                <c:ptCount val="5"/>
                <c:pt idx="0">
                  <c:v>10808</c:v>
                </c:pt>
                <c:pt idx="1">
                  <c:v>1462</c:v>
                </c:pt>
                <c:pt idx="2">
                  <c:v>760</c:v>
                </c:pt>
                <c:pt idx="3">
                  <c:v>1991</c:v>
                </c:pt>
                <c:pt idx="4">
                  <c:v>2120</c:v>
                </c:pt>
              </c:numCache>
            </c:numRef>
          </c:val>
          <c:extLst>
            <c:ext xmlns:c16="http://schemas.microsoft.com/office/drawing/2014/chart" uri="{C3380CC4-5D6E-409C-BE32-E72D297353CC}">
              <c16:uniqueId val="{00000004-6A00-4F40-8DB1-EAABC522A14F}"/>
            </c:ext>
          </c:extLst>
        </c:ser>
        <c:ser>
          <c:idx val="4"/>
          <c:order val="5"/>
          <c:tx>
            <c:strRef>
              <c:f>Sheet1!$G$1</c:f>
              <c:strCache>
                <c:ptCount val="1"/>
                <c:pt idx="0">
                  <c:v>50代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Sheet1!$G$2:$G$6</c:f>
              <c:numCache>
                <c:formatCode>#,##0_);[Red]\(#,##0\)</c:formatCode>
                <c:ptCount val="5"/>
                <c:pt idx="0">
                  <c:v>8248</c:v>
                </c:pt>
                <c:pt idx="1">
                  <c:v>1138</c:v>
                </c:pt>
                <c:pt idx="2">
                  <c:v>637</c:v>
                </c:pt>
                <c:pt idx="3">
                  <c:v>1803</c:v>
                </c:pt>
                <c:pt idx="4">
                  <c:v>2307</c:v>
                </c:pt>
              </c:numCache>
            </c:numRef>
          </c:val>
          <c:extLst>
            <c:ext xmlns:c16="http://schemas.microsoft.com/office/drawing/2014/chart" uri="{C3380CC4-5D6E-409C-BE32-E72D297353CC}">
              <c16:uniqueId val="{00000005-6A00-4F40-8DB1-EAABC522A14F}"/>
            </c:ext>
          </c:extLst>
        </c:ser>
        <c:ser>
          <c:idx val="5"/>
          <c:order val="6"/>
          <c:tx>
            <c:strRef>
              <c:f>Sheet1!$H$1</c:f>
              <c:strCache>
                <c:ptCount val="1"/>
                <c:pt idx="0">
                  <c:v>60代</c:v>
                </c:pt>
              </c:strCache>
            </c:strRef>
          </c:tx>
          <c:spPr>
            <a:solidFill>
              <a:srgbClr val="C00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Sheet1!$H$2:$H$6</c:f>
              <c:numCache>
                <c:formatCode>#,##0_);[Red]\(#,##0\)</c:formatCode>
                <c:ptCount val="5"/>
                <c:pt idx="0">
                  <c:v>3820</c:v>
                </c:pt>
                <c:pt idx="1">
                  <c:v>310</c:v>
                </c:pt>
                <c:pt idx="2">
                  <c:v>393</c:v>
                </c:pt>
                <c:pt idx="3">
                  <c:v>1029</c:v>
                </c:pt>
                <c:pt idx="4">
                  <c:v>1744</c:v>
                </c:pt>
              </c:numCache>
            </c:numRef>
          </c:val>
          <c:extLst>
            <c:ext xmlns:c16="http://schemas.microsoft.com/office/drawing/2014/chart" uri="{C3380CC4-5D6E-409C-BE32-E72D297353CC}">
              <c16:uniqueId val="{00000006-6A00-4F40-8DB1-EAABC522A14F}"/>
            </c:ext>
          </c:extLst>
        </c:ser>
        <c:ser>
          <c:idx val="6"/>
          <c:order val="7"/>
          <c:tx>
            <c:strRef>
              <c:f>Sheet1!$I$1</c:f>
              <c:strCache>
                <c:ptCount val="1"/>
                <c:pt idx="0">
                  <c:v>70代</c:v>
                </c:pt>
              </c:strCache>
            </c:strRef>
          </c:tx>
          <c:spPr>
            <a:solidFill>
              <a:srgbClr val="99FFCC"/>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Sheet1!$I$2:$I$6</c:f>
              <c:numCache>
                <c:formatCode>#,##0_);[Red]\(#,##0\)</c:formatCode>
                <c:ptCount val="5"/>
                <c:pt idx="0">
                  <c:v>1830</c:v>
                </c:pt>
                <c:pt idx="1">
                  <c:v>83</c:v>
                </c:pt>
                <c:pt idx="2">
                  <c:v>231</c:v>
                </c:pt>
                <c:pt idx="3">
                  <c:v>826</c:v>
                </c:pt>
                <c:pt idx="4">
                  <c:v>1912</c:v>
                </c:pt>
              </c:numCache>
            </c:numRef>
          </c:val>
          <c:extLst>
            <c:ext xmlns:c16="http://schemas.microsoft.com/office/drawing/2014/chart" uri="{C3380CC4-5D6E-409C-BE32-E72D297353CC}">
              <c16:uniqueId val="{00000007-6A00-4F40-8DB1-EAABC522A14F}"/>
            </c:ext>
          </c:extLst>
        </c:ser>
        <c:ser>
          <c:idx val="7"/>
          <c:order val="8"/>
          <c:tx>
            <c:strRef>
              <c:f>Sheet1!$J$1</c:f>
              <c:strCache>
                <c:ptCount val="1"/>
                <c:pt idx="0">
                  <c:v>80-</c:v>
                </c:pt>
              </c:strCache>
            </c:strRef>
          </c:tx>
          <c:spPr>
            <a:solidFill>
              <a:srgbClr val="FFC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Sheet1!$J$2:$J$6</c:f>
              <c:numCache>
                <c:formatCode>#,##0_);[Red]\(#,##0\)</c:formatCode>
                <c:ptCount val="5"/>
                <c:pt idx="0">
                  <c:v>351</c:v>
                </c:pt>
                <c:pt idx="1">
                  <c:v>10</c:v>
                </c:pt>
                <c:pt idx="2">
                  <c:v>28</c:v>
                </c:pt>
                <c:pt idx="3">
                  <c:v>366</c:v>
                </c:pt>
                <c:pt idx="4">
                  <c:v>1425</c:v>
                </c:pt>
              </c:numCache>
            </c:numRef>
          </c:val>
          <c:extLst>
            <c:ext xmlns:c16="http://schemas.microsoft.com/office/drawing/2014/chart" uri="{C3380CC4-5D6E-409C-BE32-E72D297353CC}">
              <c16:uniqueId val="{00000008-6A00-4F40-8DB1-EAABC522A14F}"/>
            </c:ext>
          </c:extLst>
        </c:ser>
        <c:dLbls>
          <c:showLegendKey val="0"/>
          <c:showVal val="0"/>
          <c:showCatName val="0"/>
          <c:showSerName val="0"/>
          <c:showPercent val="0"/>
          <c:showBubbleSize val="0"/>
        </c:dLbls>
        <c:gapWidth val="150"/>
        <c:shape val="box"/>
        <c:axId val="216474208"/>
        <c:axId val="216505552"/>
        <c:axId val="216502544"/>
      </c:bar3DChart>
      <c:catAx>
        <c:axId val="216474208"/>
        <c:scaling>
          <c:orientation val="minMax"/>
        </c:scaling>
        <c:delete val="0"/>
        <c:axPos val="b"/>
        <c:numFmt formatCode="General" sourceLinked="1"/>
        <c:majorTickMark val="in"/>
        <c:minorTickMark val="none"/>
        <c:tickLblPos val="low"/>
        <c:spPr>
          <a:ln w="3335">
            <a:solidFill>
              <a:schemeClr val="tx1"/>
            </a:solidFill>
            <a:prstDash val="solid"/>
          </a:ln>
        </c:spPr>
        <c:txPr>
          <a:bodyPr rot="-294000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16505552"/>
        <c:crosses val="autoZero"/>
        <c:auto val="1"/>
        <c:lblAlgn val="ctr"/>
        <c:lblOffset val="100"/>
        <c:tickLblSkip val="1"/>
        <c:tickMarkSkip val="1"/>
        <c:noMultiLvlLbl val="0"/>
      </c:catAx>
      <c:valAx>
        <c:axId val="216505552"/>
        <c:scaling>
          <c:orientation val="minMax"/>
          <c:max val="20000"/>
          <c:min val="0"/>
        </c:scaling>
        <c:delete val="0"/>
        <c:axPos val="l"/>
        <c:majorGridlines>
          <c:spPr>
            <a:ln w="3335">
              <a:solidFill>
                <a:srgbClr val="000000"/>
              </a:solidFill>
              <a:prstDash val="solid"/>
            </a:ln>
          </c:spPr>
        </c:majorGridlines>
        <c:title>
          <c:tx>
            <c:rich>
              <a:bodyPr rot="0" vert="wordArtVertRtl"/>
              <a:lstStyle/>
              <a:p>
                <a:pPr algn="ct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sz="1800" b="0" dirty="0">
                    <a:latin typeface="HGMaruGothicMPRO" panose="020F0600000000000000" pitchFamily="34" charset="-128"/>
                    <a:ea typeface="HGMaruGothicMPRO" panose="020F0600000000000000" pitchFamily="34" charset="-128"/>
                  </a:rPr>
                  <a:t>死傷者数（万人）</a:t>
                </a:r>
              </a:p>
            </c:rich>
          </c:tx>
          <c:layout>
            <c:manualLayout>
              <c:xMode val="edge"/>
              <c:yMode val="edge"/>
              <c:x val="0"/>
              <c:y val="0.31189093383139999"/>
            </c:manualLayout>
          </c:layout>
          <c:overlay val="0"/>
          <c:spPr>
            <a:noFill/>
            <a:ln w="26710">
              <a:noFill/>
            </a:ln>
          </c:spPr>
        </c:title>
        <c:numFmt formatCode="#,##0_ " sourceLinked="0"/>
        <c:majorTickMark val="in"/>
        <c:minorTickMark val="none"/>
        <c:tickLblPos val="nextTo"/>
        <c:spPr>
          <a:ln w="3335">
            <a:solidFill>
              <a:srgbClr val="000000"/>
            </a:solidFill>
            <a:prstDash val="solid"/>
          </a:ln>
        </c:spPr>
        <c:txPr>
          <a:bodyPr rot="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16474208"/>
        <c:crosses val="autoZero"/>
        <c:crossBetween val="between"/>
        <c:majorUnit val="10000"/>
        <c:minorUnit val="100"/>
        <c:dispUnits>
          <c:builtInUnit val="tenThousands"/>
        </c:dispUnits>
      </c:valAx>
      <c:serAx>
        <c:axId val="216502544"/>
        <c:scaling>
          <c:orientation val="minMax"/>
        </c:scaling>
        <c:delete val="0"/>
        <c:axPos val="b"/>
        <c:numFmt formatCode="General" sourceLinked="1"/>
        <c:majorTickMark val="in"/>
        <c:minorTickMark val="none"/>
        <c:tickLblPos val="low"/>
        <c:spPr>
          <a:ln w="3072">
            <a:solidFill>
              <a:srgbClr val="000000"/>
            </a:solidFill>
            <a:prstDash val="solid"/>
          </a:ln>
        </c:spPr>
        <c:txPr>
          <a:bodyPr rot="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16505552"/>
        <c:crosses val="autoZero"/>
        <c:tickLblSkip val="1"/>
        <c:tickMarkSkip val="1"/>
      </c:serAx>
      <c:spPr>
        <a:noFill/>
        <a:ln w="24576">
          <a:noFill/>
        </a:ln>
      </c:spPr>
    </c:plotArea>
    <c:plotVisOnly val="1"/>
    <c:dispBlanksAs val="gap"/>
    <c:showDLblsOverMax val="0"/>
  </c:chart>
  <c:spPr>
    <a:noFill/>
    <a:ln>
      <a:noFill/>
    </a:ln>
  </c:spPr>
  <c:txPr>
    <a:bodyPr/>
    <a:lstStyle/>
    <a:p>
      <a:pPr>
        <a:defRPr sz="265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40"/>
      <c:hPercent val="60"/>
      <c:rotY val="30"/>
      <c:depthPercent val="100"/>
      <c:rAngAx val="1"/>
    </c:view3D>
    <c:floor>
      <c:thickness val="0"/>
      <c:spPr>
        <a:solidFill>
          <a:schemeClr val="bg1">
            <a:lumMod val="95000"/>
          </a:schemeClr>
        </a:solidFill>
        <a:ln w="3175">
          <a:solidFill>
            <a:schemeClr val="tx1"/>
          </a:solidFill>
          <a:prstDash val="solid"/>
        </a:ln>
      </c:spPr>
    </c:floor>
    <c:sideWall>
      <c:thickness val="0"/>
      <c:spPr>
        <a:noFill/>
        <a:ln w="38100">
          <a:solidFill>
            <a:srgbClr val="000000"/>
          </a:solidFill>
          <a:prstDash val="solid"/>
        </a:ln>
      </c:spPr>
    </c:sideWall>
    <c:backWall>
      <c:thickness val="0"/>
      <c:spPr>
        <a:noFill/>
        <a:ln w="38100">
          <a:solidFill>
            <a:srgbClr val="000000"/>
          </a:solidFill>
          <a:prstDash val="solid"/>
        </a:ln>
      </c:spPr>
    </c:backWall>
    <c:plotArea>
      <c:layout>
        <c:manualLayout>
          <c:layoutTarget val="inner"/>
          <c:xMode val="edge"/>
          <c:yMode val="edge"/>
          <c:x val="0.215876925327912"/>
          <c:y val="3.4750713948318399E-2"/>
          <c:w val="0.62472223153620798"/>
          <c:h val="0.59962766349308105"/>
        </c:manualLayout>
      </c:layout>
      <c:bar3DChart>
        <c:barDir val="col"/>
        <c:grouping val="standard"/>
        <c:varyColors val="0"/>
        <c:ser>
          <c:idx val="8"/>
          <c:order val="0"/>
          <c:tx>
            <c:strRef>
              <c:f>Sheet1!$B$1</c:f>
              <c:strCache>
                <c:ptCount val="1"/>
                <c:pt idx="0">
                  <c:v>-9</c:v>
                </c:pt>
              </c:strCache>
            </c:strRef>
          </c:tx>
          <c:spPr>
            <a:solidFill>
              <a:srgbClr val="FF0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Sheet1!$B$2:$B$6</c:f>
              <c:numCache>
                <c:formatCode>#,##0_);[Red]\(#,##0\)</c:formatCode>
                <c:ptCount val="5"/>
                <c:pt idx="0">
                  <c:v>5</c:v>
                </c:pt>
                <c:pt idx="1">
                  <c:v>0</c:v>
                </c:pt>
                <c:pt idx="2">
                  <c:v>0</c:v>
                </c:pt>
                <c:pt idx="3">
                  <c:v>1</c:v>
                </c:pt>
                <c:pt idx="4">
                  <c:v>17</c:v>
                </c:pt>
              </c:numCache>
            </c:numRef>
          </c:val>
          <c:extLst>
            <c:ext xmlns:c16="http://schemas.microsoft.com/office/drawing/2014/chart" uri="{C3380CC4-5D6E-409C-BE32-E72D297353CC}">
              <c16:uniqueId val="{00000000-00A6-E343-95E6-FB3E90B53630}"/>
            </c:ext>
          </c:extLst>
        </c:ser>
        <c:ser>
          <c:idx val="0"/>
          <c:order val="1"/>
          <c:tx>
            <c:strRef>
              <c:f>Sheet1!$C$1</c:f>
              <c:strCache>
                <c:ptCount val="1"/>
                <c:pt idx="0">
                  <c:v>10代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Sheet1!$C$2:$C$6</c:f>
              <c:numCache>
                <c:formatCode>#,##0_);[Red]\(#,##0\)</c:formatCode>
                <c:ptCount val="5"/>
                <c:pt idx="0">
                  <c:v>8</c:v>
                </c:pt>
                <c:pt idx="1">
                  <c:v>12</c:v>
                </c:pt>
                <c:pt idx="2">
                  <c:v>4</c:v>
                </c:pt>
                <c:pt idx="3">
                  <c:v>11</c:v>
                </c:pt>
                <c:pt idx="4">
                  <c:v>3</c:v>
                </c:pt>
              </c:numCache>
            </c:numRef>
          </c:val>
          <c:extLst>
            <c:ext xmlns:c16="http://schemas.microsoft.com/office/drawing/2014/chart" uri="{C3380CC4-5D6E-409C-BE32-E72D297353CC}">
              <c16:uniqueId val="{00000001-00A6-E343-95E6-FB3E90B53630}"/>
            </c:ext>
          </c:extLst>
        </c:ser>
        <c:ser>
          <c:idx val="1"/>
          <c:order val="2"/>
          <c:tx>
            <c:strRef>
              <c:f>Sheet1!$D$1</c:f>
              <c:strCache>
                <c:ptCount val="1"/>
                <c:pt idx="0">
                  <c:v>20代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Sheet1!$D$2:$D$6</c:f>
              <c:numCache>
                <c:formatCode>#,##0_);[Red]\(#,##0\)</c:formatCode>
                <c:ptCount val="5"/>
                <c:pt idx="0">
                  <c:v>39</c:v>
                </c:pt>
                <c:pt idx="1">
                  <c:v>33</c:v>
                </c:pt>
                <c:pt idx="2">
                  <c:v>2</c:v>
                </c:pt>
                <c:pt idx="3">
                  <c:v>6</c:v>
                </c:pt>
                <c:pt idx="4">
                  <c:v>7</c:v>
                </c:pt>
              </c:numCache>
            </c:numRef>
          </c:val>
          <c:extLst>
            <c:ext xmlns:c16="http://schemas.microsoft.com/office/drawing/2014/chart" uri="{C3380CC4-5D6E-409C-BE32-E72D297353CC}">
              <c16:uniqueId val="{00000002-00A6-E343-95E6-FB3E90B53630}"/>
            </c:ext>
          </c:extLst>
        </c:ser>
        <c:ser>
          <c:idx val="2"/>
          <c:order val="3"/>
          <c:tx>
            <c:strRef>
              <c:f>Sheet1!$E$1</c:f>
              <c:strCache>
                <c:ptCount val="1"/>
                <c:pt idx="0">
                  <c:v>30代</c:v>
                </c:pt>
              </c:strCache>
            </c:strRef>
          </c:tx>
          <c:spPr>
            <a:solidFill>
              <a:srgbClr val="7030A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Sheet1!$E$2:$E$6</c:f>
              <c:numCache>
                <c:formatCode>#,##0_);[Red]\(#,##0\)</c:formatCode>
                <c:ptCount val="5"/>
                <c:pt idx="0">
                  <c:v>16</c:v>
                </c:pt>
                <c:pt idx="1">
                  <c:v>23</c:v>
                </c:pt>
                <c:pt idx="2">
                  <c:v>7</c:v>
                </c:pt>
                <c:pt idx="3">
                  <c:v>8</c:v>
                </c:pt>
                <c:pt idx="4">
                  <c:v>5</c:v>
                </c:pt>
              </c:numCache>
            </c:numRef>
          </c:val>
          <c:extLst>
            <c:ext xmlns:c16="http://schemas.microsoft.com/office/drawing/2014/chart" uri="{C3380CC4-5D6E-409C-BE32-E72D297353CC}">
              <c16:uniqueId val="{00000003-00A6-E343-95E6-FB3E90B53630}"/>
            </c:ext>
          </c:extLst>
        </c:ser>
        <c:ser>
          <c:idx val="3"/>
          <c:order val="4"/>
          <c:tx>
            <c:strRef>
              <c:f>Sheet1!$F$1</c:f>
              <c:strCache>
                <c:ptCount val="1"/>
                <c:pt idx="0">
                  <c:v>40代</c:v>
                </c:pt>
              </c:strCache>
            </c:strRef>
          </c:tx>
          <c:spPr>
            <a:solidFill>
              <a:srgbClr val="00B05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Sheet1!$F$2:$F$6</c:f>
              <c:numCache>
                <c:formatCode>#,##0_);[Red]\(#,##0\)</c:formatCode>
                <c:ptCount val="5"/>
                <c:pt idx="0">
                  <c:v>31</c:v>
                </c:pt>
                <c:pt idx="1">
                  <c:v>37</c:v>
                </c:pt>
                <c:pt idx="2">
                  <c:v>5</c:v>
                </c:pt>
                <c:pt idx="3">
                  <c:v>15</c:v>
                </c:pt>
                <c:pt idx="4">
                  <c:v>9</c:v>
                </c:pt>
              </c:numCache>
            </c:numRef>
          </c:val>
          <c:extLst>
            <c:ext xmlns:c16="http://schemas.microsoft.com/office/drawing/2014/chart" uri="{C3380CC4-5D6E-409C-BE32-E72D297353CC}">
              <c16:uniqueId val="{00000004-00A6-E343-95E6-FB3E90B53630}"/>
            </c:ext>
          </c:extLst>
        </c:ser>
        <c:ser>
          <c:idx val="4"/>
          <c:order val="5"/>
          <c:tx>
            <c:strRef>
              <c:f>Sheet1!$G$1</c:f>
              <c:strCache>
                <c:ptCount val="1"/>
                <c:pt idx="0">
                  <c:v>50代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Sheet1!$G$2:$G$6</c:f>
              <c:numCache>
                <c:formatCode>#,##0_);[Red]\(#,##0\)</c:formatCode>
                <c:ptCount val="5"/>
                <c:pt idx="0">
                  <c:v>64</c:v>
                </c:pt>
                <c:pt idx="1">
                  <c:v>49</c:v>
                </c:pt>
                <c:pt idx="2">
                  <c:v>10</c:v>
                </c:pt>
                <c:pt idx="3">
                  <c:v>15</c:v>
                </c:pt>
                <c:pt idx="4">
                  <c:v>15</c:v>
                </c:pt>
              </c:numCache>
            </c:numRef>
          </c:val>
          <c:extLst>
            <c:ext xmlns:c16="http://schemas.microsoft.com/office/drawing/2014/chart" uri="{C3380CC4-5D6E-409C-BE32-E72D297353CC}">
              <c16:uniqueId val="{00000005-00A6-E343-95E6-FB3E90B53630}"/>
            </c:ext>
          </c:extLst>
        </c:ser>
        <c:ser>
          <c:idx val="5"/>
          <c:order val="6"/>
          <c:tx>
            <c:strRef>
              <c:f>Sheet1!$H$1</c:f>
              <c:strCache>
                <c:ptCount val="1"/>
                <c:pt idx="0">
                  <c:v>60代</c:v>
                </c:pt>
              </c:strCache>
            </c:strRef>
          </c:tx>
          <c:spPr>
            <a:solidFill>
              <a:srgbClr val="C00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Sheet1!$H$2:$H$6</c:f>
              <c:numCache>
                <c:formatCode>#,##0_);[Red]\(#,##0\)</c:formatCode>
                <c:ptCount val="5"/>
                <c:pt idx="0">
                  <c:v>84</c:v>
                </c:pt>
                <c:pt idx="1">
                  <c:v>31</c:v>
                </c:pt>
                <c:pt idx="2">
                  <c:v>17</c:v>
                </c:pt>
                <c:pt idx="3">
                  <c:v>21</c:v>
                </c:pt>
                <c:pt idx="4">
                  <c:v>33</c:v>
                </c:pt>
              </c:numCache>
            </c:numRef>
          </c:val>
          <c:extLst>
            <c:ext xmlns:c16="http://schemas.microsoft.com/office/drawing/2014/chart" uri="{C3380CC4-5D6E-409C-BE32-E72D297353CC}">
              <c16:uniqueId val="{00000006-00A6-E343-95E6-FB3E90B53630}"/>
            </c:ext>
          </c:extLst>
        </c:ser>
        <c:ser>
          <c:idx val="6"/>
          <c:order val="7"/>
          <c:tx>
            <c:strRef>
              <c:f>Sheet1!$I$1</c:f>
              <c:strCache>
                <c:ptCount val="1"/>
                <c:pt idx="0">
                  <c:v>70代</c:v>
                </c:pt>
              </c:strCache>
            </c:strRef>
          </c:tx>
          <c:spPr>
            <a:solidFill>
              <a:srgbClr val="99FFCC"/>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Sheet1!$I$2:$I$6</c:f>
              <c:numCache>
                <c:formatCode>#,##0_);[Red]\(#,##0\)</c:formatCode>
                <c:ptCount val="5"/>
                <c:pt idx="0">
                  <c:v>163</c:v>
                </c:pt>
                <c:pt idx="1">
                  <c:v>12</c:v>
                </c:pt>
                <c:pt idx="2">
                  <c:v>21</c:v>
                </c:pt>
                <c:pt idx="3">
                  <c:v>66</c:v>
                </c:pt>
                <c:pt idx="4">
                  <c:v>94</c:v>
                </c:pt>
              </c:numCache>
            </c:numRef>
          </c:val>
          <c:extLst>
            <c:ext xmlns:c16="http://schemas.microsoft.com/office/drawing/2014/chart" uri="{C3380CC4-5D6E-409C-BE32-E72D297353CC}">
              <c16:uniqueId val="{00000007-00A6-E343-95E6-FB3E90B53630}"/>
            </c:ext>
          </c:extLst>
        </c:ser>
        <c:ser>
          <c:idx val="7"/>
          <c:order val="8"/>
          <c:tx>
            <c:strRef>
              <c:f>Sheet1!$J$1</c:f>
              <c:strCache>
                <c:ptCount val="1"/>
                <c:pt idx="0">
                  <c:v>80-</c:v>
                </c:pt>
              </c:strCache>
            </c:strRef>
          </c:tx>
          <c:spPr>
            <a:solidFill>
              <a:srgbClr val="FFC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Sheet1!$J$2:$J$6</c:f>
              <c:numCache>
                <c:formatCode>#,##0_);[Red]\(#,##0\)</c:formatCode>
                <c:ptCount val="5"/>
                <c:pt idx="0">
                  <c:v>148</c:v>
                </c:pt>
                <c:pt idx="1">
                  <c:v>6</c:v>
                </c:pt>
                <c:pt idx="2">
                  <c:v>25</c:v>
                </c:pt>
                <c:pt idx="3">
                  <c:v>85</c:v>
                </c:pt>
                <c:pt idx="4">
                  <c:v>165</c:v>
                </c:pt>
              </c:numCache>
            </c:numRef>
          </c:val>
          <c:extLst>
            <c:ext xmlns:c16="http://schemas.microsoft.com/office/drawing/2014/chart" uri="{C3380CC4-5D6E-409C-BE32-E72D297353CC}">
              <c16:uniqueId val="{00000008-00A6-E343-95E6-FB3E90B53630}"/>
            </c:ext>
          </c:extLst>
        </c:ser>
        <c:dLbls>
          <c:showLegendKey val="0"/>
          <c:showVal val="0"/>
          <c:showCatName val="0"/>
          <c:showSerName val="0"/>
          <c:showPercent val="0"/>
          <c:showBubbleSize val="0"/>
        </c:dLbls>
        <c:gapWidth val="150"/>
        <c:shape val="box"/>
        <c:axId val="216522880"/>
        <c:axId val="216524656"/>
        <c:axId val="216549600"/>
      </c:bar3DChart>
      <c:catAx>
        <c:axId val="216522880"/>
        <c:scaling>
          <c:orientation val="minMax"/>
        </c:scaling>
        <c:delete val="0"/>
        <c:axPos val="b"/>
        <c:numFmt formatCode="General" sourceLinked="1"/>
        <c:majorTickMark val="in"/>
        <c:minorTickMark val="none"/>
        <c:tickLblPos val="low"/>
        <c:spPr>
          <a:ln w="3335">
            <a:solidFill>
              <a:schemeClr val="tx1"/>
            </a:solidFill>
            <a:prstDash val="solid"/>
          </a:ln>
        </c:spPr>
        <c:txPr>
          <a:bodyPr rot="-294000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16524656"/>
        <c:crosses val="autoZero"/>
        <c:auto val="1"/>
        <c:lblAlgn val="ctr"/>
        <c:lblOffset val="100"/>
        <c:tickLblSkip val="1"/>
        <c:tickMarkSkip val="1"/>
        <c:noMultiLvlLbl val="0"/>
      </c:catAx>
      <c:valAx>
        <c:axId val="216524656"/>
        <c:scaling>
          <c:orientation val="minMax"/>
        </c:scaling>
        <c:delete val="0"/>
        <c:axPos val="l"/>
        <c:majorGridlines>
          <c:spPr>
            <a:ln w="3335">
              <a:solidFill>
                <a:srgbClr val="000000"/>
              </a:solidFill>
              <a:prstDash val="solid"/>
            </a:ln>
          </c:spPr>
        </c:majorGridlines>
        <c:title>
          <c:tx>
            <c:rich>
              <a:bodyPr rot="0" vert="wordArtVertRtl"/>
              <a:lstStyle/>
              <a:p>
                <a:pPr algn="ct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sz="1800" b="0" dirty="0">
                    <a:latin typeface="HGMaruGothicMPRO" panose="020F0600000000000000" pitchFamily="34" charset="-128"/>
                    <a:ea typeface="HGMaruGothicMPRO" panose="020F0600000000000000" pitchFamily="34" charset="-128"/>
                  </a:rPr>
                  <a:t>死者数（人）</a:t>
                </a:r>
              </a:p>
            </c:rich>
          </c:tx>
          <c:layout>
            <c:manualLayout>
              <c:xMode val="edge"/>
              <c:yMode val="edge"/>
              <c:x val="0"/>
              <c:y val="0.35812098336359577"/>
            </c:manualLayout>
          </c:layout>
          <c:overlay val="0"/>
          <c:spPr>
            <a:noFill/>
            <a:ln w="26710">
              <a:noFill/>
            </a:ln>
          </c:spPr>
        </c:title>
        <c:numFmt formatCode="#,##0_ " sourceLinked="0"/>
        <c:majorTickMark val="in"/>
        <c:minorTickMark val="none"/>
        <c:tickLblPos val="nextTo"/>
        <c:spPr>
          <a:ln w="3335">
            <a:solidFill>
              <a:srgbClr val="000000"/>
            </a:solidFill>
            <a:prstDash val="solid"/>
          </a:ln>
        </c:spPr>
        <c:txPr>
          <a:bodyPr rot="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16522880"/>
        <c:crosses val="autoZero"/>
        <c:crossBetween val="between"/>
        <c:minorUnit val="100"/>
      </c:valAx>
      <c:serAx>
        <c:axId val="216549600"/>
        <c:scaling>
          <c:orientation val="minMax"/>
        </c:scaling>
        <c:delete val="0"/>
        <c:axPos val="b"/>
        <c:numFmt formatCode="General" sourceLinked="1"/>
        <c:majorTickMark val="in"/>
        <c:minorTickMark val="none"/>
        <c:tickLblPos val="low"/>
        <c:spPr>
          <a:ln w="3072">
            <a:solidFill>
              <a:srgbClr val="000000"/>
            </a:solidFill>
            <a:prstDash val="solid"/>
          </a:ln>
        </c:spPr>
        <c:txPr>
          <a:bodyPr rot="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16524656"/>
        <c:crosses val="autoZero"/>
        <c:tickLblSkip val="1"/>
        <c:tickMarkSkip val="1"/>
      </c:serAx>
      <c:spPr>
        <a:noFill/>
        <a:ln w="24576">
          <a:noFill/>
        </a:ln>
      </c:spPr>
    </c:plotArea>
    <c:plotVisOnly val="1"/>
    <c:dispBlanksAs val="gap"/>
    <c:showDLblsOverMax val="0"/>
  </c:chart>
  <c:spPr>
    <a:noFill/>
    <a:ln>
      <a:noFill/>
    </a:ln>
  </c:spPr>
  <c:txPr>
    <a:bodyPr/>
    <a:lstStyle/>
    <a:p>
      <a:pPr>
        <a:defRPr sz="265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40"/>
      <c:hPercent val="60"/>
      <c:rotY val="30"/>
      <c:depthPercent val="100"/>
      <c:rAngAx val="1"/>
    </c:view3D>
    <c:floor>
      <c:thickness val="0"/>
      <c:spPr>
        <a:solidFill>
          <a:schemeClr val="bg1">
            <a:lumMod val="95000"/>
          </a:schemeClr>
        </a:solidFill>
        <a:ln w="3175">
          <a:solidFill>
            <a:schemeClr val="tx1"/>
          </a:solidFill>
          <a:prstDash val="solid"/>
        </a:ln>
      </c:spPr>
    </c:floor>
    <c:sideWall>
      <c:thickness val="0"/>
      <c:spPr>
        <a:noFill/>
        <a:ln w="38100">
          <a:solidFill>
            <a:srgbClr val="000000"/>
          </a:solidFill>
          <a:prstDash val="solid"/>
        </a:ln>
      </c:spPr>
    </c:sideWall>
    <c:backWall>
      <c:thickness val="0"/>
      <c:spPr>
        <a:noFill/>
        <a:ln w="38100">
          <a:solidFill>
            <a:srgbClr val="000000"/>
          </a:solidFill>
          <a:prstDash val="solid"/>
        </a:ln>
      </c:spPr>
    </c:backWall>
    <c:plotArea>
      <c:layout>
        <c:manualLayout>
          <c:layoutTarget val="inner"/>
          <c:xMode val="edge"/>
          <c:yMode val="edge"/>
          <c:x val="0.23394267123085799"/>
          <c:y val="3.4750713948318399E-2"/>
          <c:w val="0.60665648563326102"/>
          <c:h val="0.59962766349308105"/>
        </c:manualLayout>
      </c:layout>
      <c:bar3DChart>
        <c:barDir val="col"/>
        <c:grouping val="standard"/>
        <c:varyColors val="0"/>
        <c:ser>
          <c:idx val="8"/>
          <c:order val="0"/>
          <c:tx>
            <c:strRef>
              <c:f>Sheet1!$B$1</c:f>
              <c:strCache>
                <c:ptCount val="1"/>
                <c:pt idx="0">
                  <c:v>-9</c:v>
                </c:pt>
              </c:strCache>
            </c:strRef>
          </c:tx>
          <c:spPr>
            <a:solidFill>
              <a:srgbClr val="FF0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Sheet1!$B$2:$B$6</c:f>
              <c:numCache>
                <c:formatCode>#,##0_);[Red]\(#,##0\)</c:formatCode>
                <c:ptCount val="5"/>
                <c:pt idx="0">
                  <c:v>1</c:v>
                </c:pt>
                <c:pt idx="1">
                  <c:v>0</c:v>
                </c:pt>
                <c:pt idx="2">
                  <c:v>0</c:v>
                </c:pt>
                <c:pt idx="3">
                  <c:v>0</c:v>
                </c:pt>
                <c:pt idx="4">
                  <c:v>1</c:v>
                </c:pt>
              </c:numCache>
            </c:numRef>
          </c:val>
          <c:extLst>
            <c:ext xmlns:c16="http://schemas.microsoft.com/office/drawing/2014/chart" uri="{C3380CC4-5D6E-409C-BE32-E72D297353CC}">
              <c16:uniqueId val="{00000000-B27E-8B42-8FD9-8C6C81531BD5}"/>
            </c:ext>
          </c:extLst>
        </c:ser>
        <c:ser>
          <c:idx val="0"/>
          <c:order val="1"/>
          <c:tx>
            <c:strRef>
              <c:f>Sheet1!$C$1</c:f>
              <c:strCache>
                <c:ptCount val="1"/>
                <c:pt idx="0">
                  <c:v>10代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Sheet1!$C$2:$C$6</c:f>
              <c:numCache>
                <c:formatCode>#,##0_);[Red]\(#,##0\)</c:formatCode>
                <c:ptCount val="5"/>
                <c:pt idx="0">
                  <c:v>17</c:v>
                </c:pt>
                <c:pt idx="1">
                  <c:v>26</c:v>
                </c:pt>
                <c:pt idx="2">
                  <c:v>6</c:v>
                </c:pt>
                <c:pt idx="3">
                  <c:v>8</c:v>
                </c:pt>
                <c:pt idx="4">
                  <c:v>4</c:v>
                </c:pt>
              </c:numCache>
            </c:numRef>
          </c:val>
          <c:extLst>
            <c:ext xmlns:c16="http://schemas.microsoft.com/office/drawing/2014/chart" uri="{C3380CC4-5D6E-409C-BE32-E72D297353CC}">
              <c16:uniqueId val="{00000001-B27E-8B42-8FD9-8C6C81531BD5}"/>
            </c:ext>
          </c:extLst>
        </c:ser>
        <c:ser>
          <c:idx val="1"/>
          <c:order val="2"/>
          <c:tx>
            <c:strRef>
              <c:f>Sheet1!$D$1</c:f>
              <c:strCache>
                <c:ptCount val="1"/>
                <c:pt idx="0">
                  <c:v>20代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Sheet1!$D$2:$D$6</c:f>
              <c:numCache>
                <c:formatCode>#,##0_);[Red]\(#,##0\)</c:formatCode>
                <c:ptCount val="5"/>
                <c:pt idx="0">
                  <c:v>50</c:v>
                </c:pt>
                <c:pt idx="1">
                  <c:v>30</c:v>
                </c:pt>
                <c:pt idx="2">
                  <c:v>5</c:v>
                </c:pt>
                <c:pt idx="3">
                  <c:v>4</c:v>
                </c:pt>
                <c:pt idx="4">
                  <c:v>18</c:v>
                </c:pt>
              </c:numCache>
            </c:numRef>
          </c:val>
          <c:extLst>
            <c:ext xmlns:c16="http://schemas.microsoft.com/office/drawing/2014/chart" uri="{C3380CC4-5D6E-409C-BE32-E72D297353CC}">
              <c16:uniqueId val="{00000002-B27E-8B42-8FD9-8C6C81531BD5}"/>
            </c:ext>
          </c:extLst>
        </c:ser>
        <c:ser>
          <c:idx val="2"/>
          <c:order val="3"/>
          <c:tx>
            <c:strRef>
              <c:f>Sheet1!$E$1</c:f>
              <c:strCache>
                <c:ptCount val="1"/>
                <c:pt idx="0">
                  <c:v>30代</c:v>
                </c:pt>
              </c:strCache>
            </c:strRef>
          </c:tx>
          <c:spPr>
            <a:solidFill>
              <a:srgbClr val="7030A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Sheet1!$E$2:$E$6</c:f>
              <c:numCache>
                <c:formatCode>#,##0_);[Red]\(#,##0\)</c:formatCode>
                <c:ptCount val="5"/>
                <c:pt idx="0">
                  <c:v>28</c:v>
                </c:pt>
                <c:pt idx="1">
                  <c:v>13</c:v>
                </c:pt>
                <c:pt idx="2">
                  <c:v>3</c:v>
                </c:pt>
                <c:pt idx="3">
                  <c:v>3</c:v>
                </c:pt>
                <c:pt idx="4">
                  <c:v>23</c:v>
                </c:pt>
              </c:numCache>
            </c:numRef>
          </c:val>
          <c:extLst>
            <c:ext xmlns:c16="http://schemas.microsoft.com/office/drawing/2014/chart" uri="{C3380CC4-5D6E-409C-BE32-E72D297353CC}">
              <c16:uniqueId val="{00000003-B27E-8B42-8FD9-8C6C81531BD5}"/>
            </c:ext>
          </c:extLst>
        </c:ser>
        <c:ser>
          <c:idx val="3"/>
          <c:order val="4"/>
          <c:tx>
            <c:strRef>
              <c:f>Sheet1!$F$1</c:f>
              <c:strCache>
                <c:ptCount val="1"/>
                <c:pt idx="0">
                  <c:v>40代</c:v>
                </c:pt>
              </c:strCache>
            </c:strRef>
          </c:tx>
          <c:spPr>
            <a:solidFill>
              <a:srgbClr val="00B05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Sheet1!$F$2:$F$6</c:f>
              <c:numCache>
                <c:formatCode>#,##0_);[Red]\(#,##0\)</c:formatCode>
                <c:ptCount val="5"/>
                <c:pt idx="0">
                  <c:v>41</c:v>
                </c:pt>
                <c:pt idx="1">
                  <c:v>26</c:v>
                </c:pt>
                <c:pt idx="2">
                  <c:v>6</c:v>
                </c:pt>
                <c:pt idx="3">
                  <c:v>8</c:v>
                </c:pt>
                <c:pt idx="4">
                  <c:v>35</c:v>
                </c:pt>
              </c:numCache>
            </c:numRef>
          </c:val>
          <c:extLst>
            <c:ext xmlns:c16="http://schemas.microsoft.com/office/drawing/2014/chart" uri="{C3380CC4-5D6E-409C-BE32-E72D297353CC}">
              <c16:uniqueId val="{00000004-B27E-8B42-8FD9-8C6C81531BD5}"/>
            </c:ext>
          </c:extLst>
        </c:ser>
        <c:ser>
          <c:idx val="4"/>
          <c:order val="5"/>
          <c:tx>
            <c:strRef>
              <c:f>Sheet1!$G$1</c:f>
              <c:strCache>
                <c:ptCount val="1"/>
                <c:pt idx="0">
                  <c:v>50代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Sheet1!$G$2:$G$6</c:f>
              <c:numCache>
                <c:formatCode>#,##0_);[Red]\(#,##0\)</c:formatCode>
                <c:ptCount val="5"/>
                <c:pt idx="0">
                  <c:v>59</c:v>
                </c:pt>
                <c:pt idx="1">
                  <c:v>21</c:v>
                </c:pt>
                <c:pt idx="2">
                  <c:v>8</c:v>
                </c:pt>
                <c:pt idx="3">
                  <c:v>19</c:v>
                </c:pt>
                <c:pt idx="4">
                  <c:v>41</c:v>
                </c:pt>
              </c:numCache>
            </c:numRef>
          </c:val>
          <c:extLst>
            <c:ext xmlns:c16="http://schemas.microsoft.com/office/drawing/2014/chart" uri="{C3380CC4-5D6E-409C-BE32-E72D297353CC}">
              <c16:uniqueId val="{00000005-B27E-8B42-8FD9-8C6C81531BD5}"/>
            </c:ext>
          </c:extLst>
        </c:ser>
        <c:ser>
          <c:idx val="5"/>
          <c:order val="6"/>
          <c:tx>
            <c:strRef>
              <c:f>Sheet1!$H$1</c:f>
              <c:strCache>
                <c:ptCount val="1"/>
                <c:pt idx="0">
                  <c:v>60代</c:v>
                </c:pt>
              </c:strCache>
            </c:strRef>
          </c:tx>
          <c:spPr>
            <a:solidFill>
              <a:srgbClr val="C00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Sheet1!$H$2:$H$6</c:f>
              <c:numCache>
                <c:formatCode>#,##0_);[Red]\(#,##0\)</c:formatCode>
                <c:ptCount val="5"/>
                <c:pt idx="0">
                  <c:v>33</c:v>
                </c:pt>
                <c:pt idx="1">
                  <c:v>10</c:v>
                </c:pt>
                <c:pt idx="2">
                  <c:v>5</c:v>
                </c:pt>
                <c:pt idx="3">
                  <c:v>23</c:v>
                </c:pt>
                <c:pt idx="4">
                  <c:v>72</c:v>
                </c:pt>
              </c:numCache>
            </c:numRef>
          </c:val>
          <c:extLst>
            <c:ext xmlns:c16="http://schemas.microsoft.com/office/drawing/2014/chart" uri="{C3380CC4-5D6E-409C-BE32-E72D297353CC}">
              <c16:uniqueId val="{00000006-B27E-8B42-8FD9-8C6C81531BD5}"/>
            </c:ext>
          </c:extLst>
        </c:ser>
        <c:ser>
          <c:idx val="6"/>
          <c:order val="7"/>
          <c:tx>
            <c:strRef>
              <c:f>Sheet1!$I$1</c:f>
              <c:strCache>
                <c:ptCount val="1"/>
                <c:pt idx="0">
                  <c:v>70代</c:v>
                </c:pt>
              </c:strCache>
            </c:strRef>
          </c:tx>
          <c:spPr>
            <a:solidFill>
              <a:srgbClr val="99FFCC"/>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Sheet1!$I$2:$I$6</c:f>
              <c:numCache>
                <c:formatCode>#,##0_);[Red]\(#,##0\)</c:formatCode>
                <c:ptCount val="5"/>
                <c:pt idx="0">
                  <c:v>41</c:v>
                </c:pt>
                <c:pt idx="1">
                  <c:v>2</c:v>
                </c:pt>
                <c:pt idx="2">
                  <c:v>5</c:v>
                </c:pt>
                <c:pt idx="3">
                  <c:v>38</c:v>
                </c:pt>
                <c:pt idx="4">
                  <c:v>170</c:v>
                </c:pt>
              </c:numCache>
            </c:numRef>
          </c:val>
          <c:extLst>
            <c:ext xmlns:c16="http://schemas.microsoft.com/office/drawing/2014/chart" uri="{C3380CC4-5D6E-409C-BE32-E72D297353CC}">
              <c16:uniqueId val="{00000007-B27E-8B42-8FD9-8C6C81531BD5}"/>
            </c:ext>
          </c:extLst>
        </c:ser>
        <c:ser>
          <c:idx val="7"/>
          <c:order val="8"/>
          <c:tx>
            <c:strRef>
              <c:f>Sheet1!$J$1</c:f>
              <c:strCache>
                <c:ptCount val="1"/>
                <c:pt idx="0">
                  <c:v>80-</c:v>
                </c:pt>
              </c:strCache>
            </c:strRef>
          </c:tx>
          <c:spPr>
            <a:solidFill>
              <a:srgbClr val="FFC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Sheet1!$J$2:$J$6</c:f>
              <c:numCache>
                <c:formatCode>#,##0_);[Red]\(#,##0\)</c:formatCode>
                <c:ptCount val="5"/>
                <c:pt idx="0">
                  <c:v>32</c:v>
                </c:pt>
                <c:pt idx="1">
                  <c:v>1</c:v>
                </c:pt>
                <c:pt idx="2">
                  <c:v>2</c:v>
                </c:pt>
                <c:pt idx="3">
                  <c:v>30</c:v>
                </c:pt>
                <c:pt idx="4">
                  <c:v>229</c:v>
                </c:pt>
              </c:numCache>
            </c:numRef>
          </c:val>
          <c:extLst>
            <c:ext xmlns:c16="http://schemas.microsoft.com/office/drawing/2014/chart" uri="{C3380CC4-5D6E-409C-BE32-E72D297353CC}">
              <c16:uniqueId val="{00000008-B27E-8B42-8FD9-8C6C81531BD5}"/>
            </c:ext>
          </c:extLst>
        </c:ser>
        <c:dLbls>
          <c:showLegendKey val="0"/>
          <c:showVal val="0"/>
          <c:showCatName val="0"/>
          <c:showSerName val="0"/>
          <c:showPercent val="0"/>
          <c:showBubbleSize val="0"/>
        </c:dLbls>
        <c:gapWidth val="150"/>
        <c:shape val="box"/>
        <c:axId val="257859872"/>
        <c:axId val="257904992"/>
        <c:axId val="257978480"/>
      </c:bar3DChart>
      <c:catAx>
        <c:axId val="257859872"/>
        <c:scaling>
          <c:orientation val="minMax"/>
        </c:scaling>
        <c:delete val="0"/>
        <c:axPos val="b"/>
        <c:numFmt formatCode="General" sourceLinked="1"/>
        <c:majorTickMark val="in"/>
        <c:minorTickMark val="none"/>
        <c:tickLblPos val="low"/>
        <c:spPr>
          <a:ln w="3335">
            <a:solidFill>
              <a:schemeClr val="tx1"/>
            </a:solidFill>
            <a:prstDash val="solid"/>
          </a:ln>
        </c:spPr>
        <c:txPr>
          <a:bodyPr rot="-294000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7904992"/>
        <c:crosses val="autoZero"/>
        <c:auto val="1"/>
        <c:lblAlgn val="ctr"/>
        <c:lblOffset val="100"/>
        <c:tickLblSkip val="1"/>
        <c:tickMarkSkip val="1"/>
        <c:noMultiLvlLbl val="0"/>
      </c:catAx>
      <c:valAx>
        <c:axId val="257904992"/>
        <c:scaling>
          <c:orientation val="minMax"/>
          <c:max val="300"/>
          <c:min val="0"/>
        </c:scaling>
        <c:delete val="0"/>
        <c:axPos val="l"/>
        <c:majorGridlines>
          <c:spPr>
            <a:ln w="3335">
              <a:solidFill>
                <a:srgbClr val="000000"/>
              </a:solidFill>
              <a:prstDash val="solid"/>
            </a:ln>
          </c:spPr>
        </c:majorGridlines>
        <c:title>
          <c:tx>
            <c:rich>
              <a:bodyPr rot="0" vert="wordArtVertRtl"/>
              <a:lstStyle/>
              <a:p>
                <a:pPr algn="ct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sz="1800" b="0" dirty="0">
                    <a:latin typeface="HGMaruGothicMPRO" panose="020F0600000000000000" pitchFamily="34" charset="-128"/>
                    <a:ea typeface="HGMaruGothicMPRO" panose="020F0600000000000000" pitchFamily="34" charset="-128"/>
                  </a:rPr>
                  <a:t>死者数（人）</a:t>
                </a:r>
              </a:p>
            </c:rich>
          </c:tx>
          <c:layout>
            <c:manualLayout>
              <c:xMode val="edge"/>
              <c:yMode val="edge"/>
              <c:x val="7.7424625298343902E-3"/>
              <c:y val="0.36032241429370038"/>
            </c:manualLayout>
          </c:layout>
          <c:overlay val="0"/>
          <c:spPr>
            <a:noFill/>
            <a:ln w="26710">
              <a:noFill/>
            </a:ln>
          </c:spPr>
        </c:title>
        <c:numFmt formatCode="#,##0_ " sourceLinked="0"/>
        <c:majorTickMark val="in"/>
        <c:minorTickMark val="none"/>
        <c:tickLblPos val="nextTo"/>
        <c:spPr>
          <a:ln w="3335">
            <a:solidFill>
              <a:srgbClr val="000000"/>
            </a:solidFill>
            <a:prstDash val="solid"/>
          </a:ln>
        </c:spPr>
        <c:txPr>
          <a:bodyPr rot="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7859872"/>
        <c:crosses val="autoZero"/>
        <c:crossBetween val="between"/>
        <c:majorUnit val="100"/>
        <c:minorUnit val="100"/>
      </c:valAx>
      <c:serAx>
        <c:axId val="257978480"/>
        <c:scaling>
          <c:orientation val="minMax"/>
        </c:scaling>
        <c:delete val="0"/>
        <c:axPos val="b"/>
        <c:numFmt formatCode="General" sourceLinked="1"/>
        <c:majorTickMark val="in"/>
        <c:minorTickMark val="none"/>
        <c:tickLblPos val="low"/>
        <c:spPr>
          <a:ln w="3072">
            <a:solidFill>
              <a:srgbClr val="000000"/>
            </a:solidFill>
            <a:prstDash val="solid"/>
          </a:ln>
        </c:spPr>
        <c:txPr>
          <a:bodyPr rot="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7904992"/>
        <c:crosses val="autoZero"/>
        <c:tickLblSkip val="1"/>
        <c:tickMarkSkip val="1"/>
      </c:serAx>
      <c:spPr>
        <a:noFill/>
        <a:ln w="24576">
          <a:noFill/>
        </a:ln>
      </c:spPr>
    </c:plotArea>
    <c:plotVisOnly val="1"/>
    <c:dispBlanksAs val="gap"/>
    <c:showDLblsOverMax val="0"/>
  </c:chart>
  <c:spPr>
    <a:noFill/>
    <a:ln>
      <a:noFill/>
    </a:ln>
  </c:spPr>
  <c:txPr>
    <a:bodyPr/>
    <a:lstStyle/>
    <a:p>
      <a:pPr>
        <a:defRPr sz="265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7423933119471"/>
          <c:y val="0.250583822476735"/>
          <c:w val="0.81479828910275098"/>
          <c:h val="0.57046152416788598"/>
        </c:manualLayout>
      </c:layout>
      <c:lineChart>
        <c:grouping val="standard"/>
        <c:varyColors val="0"/>
        <c:ser>
          <c:idx val="0"/>
          <c:order val="0"/>
          <c:tx>
            <c:strRef>
              <c:f>Sheet1!$A$2</c:f>
              <c:strCache>
                <c:ptCount val="1"/>
                <c:pt idx="0">
                  <c:v>未成年</c:v>
                </c:pt>
              </c:strCache>
            </c:strRef>
          </c:tx>
          <c:spPr>
            <a:ln w="31708">
              <a:solidFill>
                <a:srgbClr val="FF0000"/>
              </a:solidFill>
              <a:prstDash val="solid"/>
            </a:ln>
          </c:spPr>
          <c:marker>
            <c:symbol val="none"/>
          </c:marker>
          <c:cat>
            <c:strRef>
              <c:f>Sheet1!$B$1:$AB$1</c:f>
              <c:strCache>
                <c:ptCount val="27"/>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strCache>
            </c:strRef>
          </c:cat>
          <c:val>
            <c:numRef>
              <c:f>Sheet1!$B$2:$AB$2</c:f>
              <c:numCache>
                <c:formatCode>General</c:formatCode>
                <c:ptCount val="27"/>
                <c:pt idx="0">
                  <c:v>56458</c:v>
                </c:pt>
                <c:pt idx="1">
                  <c:v>54148</c:v>
                </c:pt>
                <c:pt idx="2">
                  <c:v>52899</c:v>
                </c:pt>
                <c:pt idx="3">
                  <c:v>52171</c:v>
                </c:pt>
                <c:pt idx="4">
                  <c:v>51006</c:v>
                </c:pt>
                <c:pt idx="5">
                  <c:v>53217</c:v>
                </c:pt>
                <c:pt idx="6">
                  <c:v>51997</c:v>
                </c:pt>
                <c:pt idx="7">
                  <c:v>49624</c:v>
                </c:pt>
                <c:pt idx="8">
                  <c:v>46847</c:v>
                </c:pt>
                <c:pt idx="9" formatCode="#,##0_);[Red]\(#,##0\)">
                  <c:v>44214</c:v>
                </c:pt>
                <c:pt idx="10" formatCode="#,##0_);[Red]\(#,##0\)">
                  <c:v>40911</c:v>
                </c:pt>
                <c:pt idx="11" formatCode="#,##0_);[Red]\(#,##0\)">
                  <c:v>37031</c:v>
                </c:pt>
                <c:pt idx="12" formatCode="#,##0_);[Red]\(#,##0\)">
                  <c:v>34906</c:v>
                </c:pt>
                <c:pt idx="13" formatCode="#,##0_);[Red]\(#,##0\)">
                  <c:v>29783</c:v>
                </c:pt>
                <c:pt idx="14" formatCode="#,##0_);[Red]\(#,##0\)">
                  <c:v>27629</c:v>
                </c:pt>
                <c:pt idx="15" formatCode="#,##0_);[Red]\(#,##0\)">
                  <c:v>26324</c:v>
                </c:pt>
                <c:pt idx="16" formatCode="#,##0_);[Red]\(#,##0\)">
                  <c:v>24566</c:v>
                </c:pt>
                <c:pt idx="17" formatCode="#,##0_);[Red]\(#,##0\)">
                  <c:v>23802</c:v>
                </c:pt>
                <c:pt idx="18" formatCode="#,##0_);[Red]\(#,##0\)">
                  <c:v>22875</c:v>
                </c:pt>
                <c:pt idx="19" formatCode="#,##0_);[Red]\(#,##0\)">
                  <c:v>20419</c:v>
                </c:pt>
                <c:pt idx="20" formatCode="#,##0_);[Red]\(#,##0\)">
                  <c:v>18489</c:v>
                </c:pt>
                <c:pt idx="21" formatCode="#,##0_);[Red]\(#,##0\)">
                  <c:v>17276</c:v>
                </c:pt>
                <c:pt idx="22" formatCode="#,##0_);[Red]\(#,##0\)">
                  <c:v>15326</c:v>
                </c:pt>
                <c:pt idx="23" formatCode="#,##0_);[Red]\(#,##0\)">
                  <c:v>13204</c:v>
                </c:pt>
                <c:pt idx="24" formatCode="#,##0_);[Red]\(#,##0\)">
                  <c:v>10854</c:v>
                </c:pt>
                <c:pt idx="25" formatCode="#,##0_);[Red]\(#,##0\)">
                  <c:v>9225</c:v>
                </c:pt>
                <c:pt idx="26" formatCode="#,##0_);[Red]\(#,##0\)">
                  <c:v>8870</c:v>
                </c:pt>
              </c:numCache>
            </c:numRef>
          </c:val>
          <c:smooth val="0"/>
          <c:extLst>
            <c:ext xmlns:c16="http://schemas.microsoft.com/office/drawing/2014/chart" uri="{C3380CC4-5D6E-409C-BE32-E72D297353CC}">
              <c16:uniqueId val="{00000000-C704-C049-B89A-5F25DAC5176A}"/>
            </c:ext>
          </c:extLst>
        </c:ser>
        <c:ser>
          <c:idx val="1"/>
          <c:order val="1"/>
          <c:tx>
            <c:strRef>
              <c:f>Sheet1!$A$3</c:f>
              <c:strCache>
                <c:ptCount val="1"/>
                <c:pt idx="0">
                  <c:v>20歳代</c:v>
                </c:pt>
              </c:strCache>
            </c:strRef>
          </c:tx>
          <c:spPr>
            <a:ln w="31708">
              <a:solidFill>
                <a:srgbClr val="FF00FF"/>
              </a:solidFill>
              <a:prstDash val="solid"/>
            </a:ln>
          </c:spPr>
          <c:marker>
            <c:symbol val="none"/>
          </c:marker>
          <c:cat>
            <c:strRef>
              <c:f>Sheet1!$B$1:$AB$1</c:f>
              <c:strCache>
                <c:ptCount val="27"/>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strCache>
            </c:strRef>
          </c:cat>
          <c:val>
            <c:numRef>
              <c:f>Sheet1!$B$3:$AB$3</c:f>
              <c:numCache>
                <c:formatCode>General</c:formatCode>
                <c:ptCount val="27"/>
                <c:pt idx="0">
                  <c:v>246098</c:v>
                </c:pt>
                <c:pt idx="1">
                  <c:v>252178</c:v>
                </c:pt>
                <c:pt idx="2">
                  <c:v>249529</c:v>
                </c:pt>
                <c:pt idx="3">
                  <c:v>252481</c:v>
                </c:pt>
                <c:pt idx="4">
                  <c:v>256631</c:v>
                </c:pt>
                <c:pt idx="5">
                  <c:v>270862</c:v>
                </c:pt>
                <c:pt idx="6">
                  <c:v>263700</c:v>
                </c:pt>
                <c:pt idx="7">
                  <c:v>246902</c:v>
                </c:pt>
                <c:pt idx="8">
                  <c:v>238328</c:v>
                </c:pt>
                <c:pt idx="9" formatCode="#,##0_);[Red]\(#,##0\)">
                  <c:v>227795</c:v>
                </c:pt>
                <c:pt idx="10" formatCode="#,##0_);[Red]\(#,##0\)">
                  <c:v>215996</c:v>
                </c:pt>
                <c:pt idx="11" formatCode="#,##0_);[Red]\(#,##0\)">
                  <c:v>199191</c:v>
                </c:pt>
                <c:pt idx="12" formatCode="#,##0_);[Red]\(#,##0\)">
                  <c:v>179547</c:v>
                </c:pt>
                <c:pt idx="13" formatCode="#,##0_);[Red]\(#,##0\)">
                  <c:v>158418</c:v>
                </c:pt>
                <c:pt idx="14" formatCode="#,##0_);[Red]\(#,##0\)">
                  <c:v>150373</c:v>
                </c:pt>
                <c:pt idx="15" formatCode="#,##0_);[Red]\(#,##0\)">
                  <c:v>144710</c:v>
                </c:pt>
                <c:pt idx="16" formatCode="#,##0_);[Red]\(#,##0\)">
                  <c:v>136056</c:v>
                </c:pt>
                <c:pt idx="17" formatCode="#,##0_);[Red]\(#,##0\)">
                  <c:v>131610</c:v>
                </c:pt>
                <c:pt idx="18" formatCode="#,##0_);[Red]\(#,##0\)">
                  <c:v>121887</c:v>
                </c:pt>
                <c:pt idx="19" formatCode="#,##0_);[Red]\(#,##0\)">
                  <c:v>109575</c:v>
                </c:pt>
                <c:pt idx="20" formatCode="#,##0_);[Red]\(#,##0\)">
                  <c:v>101753</c:v>
                </c:pt>
                <c:pt idx="21" formatCode="#,##0_);[Red]\(#,##0\)">
                  <c:v>93384</c:v>
                </c:pt>
                <c:pt idx="22" formatCode="#,##0_);[Red]\(#,##0\)">
                  <c:v>84975</c:v>
                </c:pt>
                <c:pt idx="23" formatCode="#,##0_);[Red]\(#,##0\)">
                  <c:v>75342</c:v>
                </c:pt>
                <c:pt idx="24" formatCode="#,##0_);[Red]\(#,##0\)">
                  <c:v>63749</c:v>
                </c:pt>
                <c:pt idx="25" formatCode="#,##0_);[Red]\(#,##0\)">
                  <c:v>50302</c:v>
                </c:pt>
                <c:pt idx="26" formatCode="#,##0_);[Red]\(#,##0\)">
                  <c:v>51041</c:v>
                </c:pt>
              </c:numCache>
            </c:numRef>
          </c:val>
          <c:smooth val="0"/>
          <c:extLst>
            <c:ext xmlns:c16="http://schemas.microsoft.com/office/drawing/2014/chart" uri="{C3380CC4-5D6E-409C-BE32-E72D297353CC}">
              <c16:uniqueId val="{00000001-C704-C049-B89A-5F25DAC5176A}"/>
            </c:ext>
          </c:extLst>
        </c:ser>
        <c:ser>
          <c:idx val="2"/>
          <c:order val="2"/>
          <c:tx>
            <c:strRef>
              <c:f>Sheet1!$A$4</c:f>
              <c:strCache>
                <c:ptCount val="1"/>
                <c:pt idx="0">
                  <c:v>30歳代</c:v>
                </c:pt>
              </c:strCache>
            </c:strRef>
          </c:tx>
          <c:spPr>
            <a:ln w="31708">
              <a:solidFill>
                <a:srgbClr val="00FF00"/>
              </a:solidFill>
              <a:prstDash val="solid"/>
            </a:ln>
          </c:spPr>
          <c:marker>
            <c:symbol val="none"/>
          </c:marker>
          <c:cat>
            <c:strRef>
              <c:f>Sheet1!$B$1:$AB$1</c:f>
              <c:strCache>
                <c:ptCount val="27"/>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strCache>
            </c:strRef>
          </c:cat>
          <c:val>
            <c:numRef>
              <c:f>Sheet1!$B$4:$AB$4</c:f>
              <c:numCache>
                <c:formatCode>General</c:formatCode>
                <c:ptCount val="27"/>
                <c:pt idx="0">
                  <c:v>116217</c:v>
                </c:pt>
                <c:pt idx="1">
                  <c:v>117070</c:v>
                </c:pt>
                <c:pt idx="2">
                  <c:v>120959</c:v>
                </c:pt>
                <c:pt idx="3">
                  <c:v>128534</c:v>
                </c:pt>
                <c:pt idx="4">
                  <c:v>141709</c:v>
                </c:pt>
                <c:pt idx="5">
                  <c:v>160704</c:v>
                </c:pt>
                <c:pt idx="6">
                  <c:v>170350</c:v>
                </c:pt>
                <c:pt idx="7">
                  <c:v>173719</c:v>
                </c:pt>
                <c:pt idx="8">
                  <c:v>181666</c:v>
                </c:pt>
                <c:pt idx="9" formatCode="#,##0_);[Red]\(#,##0\)">
                  <c:v>185672</c:v>
                </c:pt>
                <c:pt idx="10" formatCode="#,##0_);[Red]\(#,##0\)">
                  <c:v>182383</c:v>
                </c:pt>
                <c:pt idx="11" formatCode="#,##0_);[Red]\(#,##0\)">
                  <c:v>174033</c:v>
                </c:pt>
                <c:pt idx="12" formatCode="#,##0_);[Red]\(#,##0\)">
                  <c:v>159454</c:v>
                </c:pt>
                <c:pt idx="13" formatCode="#,##0_);[Red]\(#,##0\)">
                  <c:v>144741</c:v>
                </c:pt>
                <c:pt idx="14" formatCode="#,##0_);[Red]\(#,##0\)">
                  <c:v>137008</c:v>
                </c:pt>
                <c:pt idx="15" formatCode="#,##0_);[Red]\(#,##0\)">
                  <c:v>133325</c:v>
                </c:pt>
                <c:pt idx="16" formatCode="#,##0_);[Red]\(#,##0\)">
                  <c:v>124533</c:v>
                </c:pt>
                <c:pt idx="17" formatCode="#,##0_);[Red]\(#,##0\)">
                  <c:v>117382</c:v>
                </c:pt>
                <c:pt idx="18" formatCode="#,##0_);[Red]\(#,##0\)">
                  <c:v>107148</c:v>
                </c:pt>
                <c:pt idx="19" formatCode="#,##0_);[Red]\(#,##0\)">
                  <c:v>94344</c:v>
                </c:pt>
                <c:pt idx="20" formatCode="#,##0_);[Red]\(#,##0\)">
                  <c:v>86085</c:v>
                </c:pt>
                <c:pt idx="21" formatCode="#,##0_);[Red]\(#,##0\)">
                  <c:v>78132</c:v>
                </c:pt>
                <c:pt idx="22" formatCode="#,##0_);[Red]\(#,##0\)">
                  <c:v>71463</c:v>
                </c:pt>
                <c:pt idx="23" formatCode="#,##0_);[Red]\(#,##0\)">
                  <c:v>62398</c:v>
                </c:pt>
                <c:pt idx="24" formatCode="#,##0_);[Red]\(#,##0\)">
                  <c:v>53046</c:v>
                </c:pt>
                <c:pt idx="25" formatCode="#,##0_);[Red]\(#,##0\)">
                  <c:v>41336</c:v>
                </c:pt>
                <c:pt idx="26" formatCode="#,##0_);[Red]\(#,##0\)">
                  <c:v>39449</c:v>
                </c:pt>
              </c:numCache>
            </c:numRef>
          </c:val>
          <c:smooth val="0"/>
          <c:extLst>
            <c:ext xmlns:c16="http://schemas.microsoft.com/office/drawing/2014/chart" uri="{C3380CC4-5D6E-409C-BE32-E72D297353CC}">
              <c16:uniqueId val="{00000002-C704-C049-B89A-5F25DAC5176A}"/>
            </c:ext>
          </c:extLst>
        </c:ser>
        <c:ser>
          <c:idx val="3"/>
          <c:order val="3"/>
          <c:tx>
            <c:strRef>
              <c:f>Sheet1!$A$5</c:f>
              <c:strCache>
                <c:ptCount val="1"/>
                <c:pt idx="0">
                  <c:v>40歳代</c:v>
                </c:pt>
              </c:strCache>
            </c:strRef>
          </c:tx>
          <c:spPr>
            <a:ln w="31708">
              <a:solidFill>
                <a:srgbClr val="00FFFF"/>
              </a:solidFill>
              <a:prstDash val="solid"/>
            </a:ln>
          </c:spPr>
          <c:marker>
            <c:symbol val="none"/>
          </c:marker>
          <c:cat>
            <c:strRef>
              <c:f>Sheet1!$B$1:$AB$1</c:f>
              <c:strCache>
                <c:ptCount val="27"/>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strCache>
            </c:strRef>
          </c:cat>
          <c:val>
            <c:numRef>
              <c:f>Sheet1!$B$5:$AB$5</c:f>
              <c:numCache>
                <c:formatCode>General</c:formatCode>
                <c:ptCount val="27"/>
                <c:pt idx="0">
                  <c:v>129617</c:v>
                </c:pt>
                <c:pt idx="1">
                  <c:v>130374</c:v>
                </c:pt>
                <c:pt idx="2">
                  <c:v>128346</c:v>
                </c:pt>
                <c:pt idx="3">
                  <c:v>126963</c:v>
                </c:pt>
                <c:pt idx="4">
                  <c:v>129068</c:v>
                </c:pt>
                <c:pt idx="5">
                  <c:v>135574</c:v>
                </c:pt>
                <c:pt idx="6">
                  <c:v>135587</c:v>
                </c:pt>
                <c:pt idx="7">
                  <c:v>131497</c:v>
                </c:pt>
                <c:pt idx="8">
                  <c:v>133708</c:v>
                </c:pt>
                <c:pt idx="9" formatCode="#,##0_);[Red]\(#,##0\)">
                  <c:v>134769</c:v>
                </c:pt>
                <c:pt idx="10" formatCode="#,##0_);[Red]\(#,##0\)">
                  <c:v>134129</c:v>
                </c:pt>
                <c:pt idx="11" formatCode="#,##0_);[Red]\(#,##0\)">
                  <c:v>127225</c:v>
                </c:pt>
                <c:pt idx="12" formatCode="#,##0_);[Red]\(#,##0\)">
                  <c:v>120282</c:v>
                </c:pt>
                <c:pt idx="13" formatCode="#,##0_);[Red]\(#,##0\)">
                  <c:v>113670</c:v>
                </c:pt>
                <c:pt idx="14" formatCode="#,##0_);[Red]\(#,##0\)">
                  <c:v>112552</c:v>
                </c:pt>
                <c:pt idx="15" formatCode="#,##0_);[Red]\(#,##0\)">
                  <c:v>115394</c:v>
                </c:pt>
                <c:pt idx="16" formatCode="#,##0_);[Red]\(#,##0\)">
                  <c:v>112483</c:v>
                </c:pt>
                <c:pt idx="17" formatCode="#,##0_);[Red]\(#,##0\)">
                  <c:v>110678</c:v>
                </c:pt>
                <c:pt idx="18" formatCode="#,##0_);[Red]\(#,##0\)">
                  <c:v>107795</c:v>
                </c:pt>
                <c:pt idx="19" formatCode="#,##0_);[Red]\(#,##0\)">
                  <c:v>100836</c:v>
                </c:pt>
                <c:pt idx="20" formatCode="#,##0_);[Red]\(#,##0\)">
                  <c:v>94393</c:v>
                </c:pt>
                <c:pt idx="21" formatCode="#,##0_);[Red]\(#,##0\)">
                  <c:v>89621</c:v>
                </c:pt>
                <c:pt idx="22" formatCode="#,##0_);[Red]\(#,##0\)">
                  <c:v>84660</c:v>
                </c:pt>
                <c:pt idx="23" formatCode="#,##0_);[Red]\(#,##0\)">
                  <c:v>76336</c:v>
                </c:pt>
                <c:pt idx="24" formatCode="#,##0_);[Red]\(#,##0\)">
                  <c:v>65838</c:v>
                </c:pt>
                <c:pt idx="25" formatCode="#,##0_);[Red]\(#,##0\)">
                  <c:v>52174</c:v>
                </c:pt>
                <c:pt idx="26" formatCode="#,##0_);[Red]\(#,##0\)">
                  <c:v>49492</c:v>
                </c:pt>
              </c:numCache>
            </c:numRef>
          </c:val>
          <c:smooth val="0"/>
          <c:extLst>
            <c:ext xmlns:c16="http://schemas.microsoft.com/office/drawing/2014/chart" uri="{C3380CC4-5D6E-409C-BE32-E72D297353CC}">
              <c16:uniqueId val="{00000003-C704-C049-B89A-5F25DAC5176A}"/>
            </c:ext>
          </c:extLst>
        </c:ser>
        <c:ser>
          <c:idx val="4"/>
          <c:order val="4"/>
          <c:tx>
            <c:strRef>
              <c:f>Sheet1!$A$6</c:f>
              <c:strCache>
                <c:ptCount val="1"/>
                <c:pt idx="0">
                  <c:v>50歳代</c:v>
                </c:pt>
              </c:strCache>
            </c:strRef>
          </c:tx>
          <c:spPr>
            <a:ln w="31708">
              <a:solidFill>
                <a:srgbClr val="0000FF"/>
              </a:solidFill>
              <a:prstDash val="solid"/>
            </a:ln>
          </c:spPr>
          <c:marker>
            <c:symbol val="none"/>
          </c:marker>
          <c:cat>
            <c:strRef>
              <c:f>Sheet1!$B$1:$AB$1</c:f>
              <c:strCache>
                <c:ptCount val="27"/>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strCache>
            </c:strRef>
          </c:cat>
          <c:val>
            <c:numRef>
              <c:f>Sheet1!$B$6:$AB$6</c:f>
              <c:numCache>
                <c:formatCode>General</c:formatCode>
                <c:ptCount val="27"/>
                <c:pt idx="0">
                  <c:v>101055</c:v>
                </c:pt>
                <c:pt idx="1">
                  <c:v>101556</c:v>
                </c:pt>
                <c:pt idx="2">
                  <c:v>107595</c:v>
                </c:pt>
                <c:pt idx="3">
                  <c:v>116261</c:v>
                </c:pt>
                <c:pt idx="4">
                  <c:v>131925</c:v>
                </c:pt>
                <c:pt idx="5">
                  <c:v>148472</c:v>
                </c:pt>
                <c:pt idx="6">
                  <c:v>153912</c:v>
                </c:pt>
                <c:pt idx="7">
                  <c:v>152449</c:v>
                </c:pt>
                <c:pt idx="8">
                  <c:v>154470</c:v>
                </c:pt>
                <c:pt idx="9" formatCode="#,##0_);[Red]\(#,##0\)">
                  <c:v>153773</c:v>
                </c:pt>
                <c:pt idx="10" formatCode="#,##0_);[Red]\(#,##0\)">
                  <c:v>151719</c:v>
                </c:pt>
                <c:pt idx="11" formatCode="#,##0_);[Red]\(#,##0\)">
                  <c:v>146376</c:v>
                </c:pt>
                <c:pt idx="12" formatCode="#,##0_);[Red]\(#,##0\)">
                  <c:v>134582</c:v>
                </c:pt>
                <c:pt idx="13" formatCode="#,##0_);[Red]\(#,##0\)">
                  <c:v>118682</c:v>
                </c:pt>
                <c:pt idx="14" formatCode="#,##0_);[Red]\(#,##0\)">
                  <c:v>108273</c:v>
                </c:pt>
                <c:pt idx="15" formatCode="#,##0_);[Red]\(#,##0\)">
                  <c:v>102643</c:v>
                </c:pt>
                <c:pt idx="16" formatCode="#,##0_);[Red]\(#,##0\)">
                  <c:v>95286</c:v>
                </c:pt>
                <c:pt idx="17" formatCode="#,##0_);[Red]\(#,##0\)">
                  <c:v>89031</c:v>
                </c:pt>
                <c:pt idx="18" formatCode="#,##0_);[Red]\(#,##0\)">
                  <c:v>83197</c:v>
                </c:pt>
                <c:pt idx="19" formatCode="#,##0_);[Red]\(#,##0\)">
                  <c:v>75549</c:v>
                </c:pt>
                <c:pt idx="20" formatCode="#,##0_);[Red]\(#,##0\)">
                  <c:v>71963</c:v>
                </c:pt>
                <c:pt idx="21" formatCode="#,##0_);[Red]\(#,##0\)">
                  <c:v>66566</c:v>
                </c:pt>
                <c:pt idx="22" formatCode="#,##0_);[Red]\(#,##0\)">
                  <c:v>65002</c:v>
                </c:pt>
                <c:pt idx="23" formatCode="#,##0_);[Red]\(#,##0\)">
                  <c:v>61346</c:v>
                </c:pt>
                <c:pt idx="24" formatCode="#,##0_);[Red]\(#,##0\)">
                  <c:v>56173</c:v>
                </c:pt>
                <c:pt idx="25" formatCode="#,##0_);[Red]\(#,##0\)">
                  <c:v>47083</c:v>
                </c:pt>
                <c:pt idx="26" formatCode="#,##0_);[Red]\(#,##0\)">
                  <c:v>47932</c:v>
                </c:pt>
              </c:numCache>
            </c:numRef>
          </c:val>
          <c:smooth val="0"/>
          <c:extLst>
            <c:ext xmlns:c16="http://schemas.microsoft.com/office/drawing/2014/chart" uri="{C3380CC4-5D6E-409C-BE32-E72D297353CC}">
              <c16:uniqueId val="{00000004-C704-C049-B89A-5F25DAC5176A}"/>
            </c:ext>
          </c:extLst>
        </c:ser>
        <c:ser>
          <c:idx val="5"/>
          <c:order val="5"/>
          <c:tx>
            <c:strRef>
              <c:f>Sheet1!$A$7</c:f>
              <c:strCache>
                <c:ptCount val="1"/>
                <c:pt idx="0">
                  <c:v>60歳代</c:v>
                </c:pt>
              </c:strCache>
            </c:strRef>
          </c:tx>
          <c:spPr>
            <a:ln w="31708">
              <a:solidFill>
                <a:srgbClr val="FF9900"/>
              </a:solidFill>
              <a:prstDash val="solid"/>
            </a:ln>
          </c:spPr>
          <c:marker>
            <c:symbol val="none"/>
          </c:marker>
          <c:cat>
            <c:strRef>
              <c:f>Sheet1!$B$1:$AB$1</c:f>
              <c:strCache>
                <c:ptCount val="27"/>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strCache>
            </c:strRef>
          </c:cat>
          <c:val>
            <c:numRef>
              <c:f>Sheet1!$B$7:$AB$7</c:f>
              <c:numCache>
                <c:formatCode>General</c:formatCode>
                <c:ptCount val="27"/>
                <c:pt idx="0">
                  <c:v>54960</c:v>
                </c:pt>
                <c:pt idx="1">
                  <c:v>58195</c:v>
                </c:pt>
                <c:pt idx="2">
                  <c:v>62841</c:v>
                </c:pt>
                <c:pt idx="3">
                  <c:v>67279</c:v>
                </c:pt>
                <c:pt idx="4">
                  <c:v>73287</c:v>
                </c:pt>
                <c:pt idx="5">
                  <c:v>82110</c:v>
                </c:pt>
                <c:pt idx="6">
                  <c:v>86770</c:v>
                </c:pt>
                <c:pt idx="7">
                  <c:v>91336</c:v>
                </c:pt>
                <c:pt idx="8">
                  <c:v>96172</c:v>
                </c:pt>
                <c:pt idx="9" formatCode="#,##0_);[Red]\(#,##0\)">
                  <c:v>101503</c:v>
                </c:pt>
                <c:pt idx="10" formatCode="#,##0_);[Red]\(#,##0\)">
                  <c:v>101936</c:v>
                </c:pt>
                <c:pt idx="11" formatCode="#,##0_);[Red]\(#,##0\)">
                  <c:v>97681</c:v>
                </c:pt>
                <c:pt idx="12" formatCode="#,##0_);[Red]\(#,##0\)">
                  <c:v>98520</c:v>
                </c:pt>
                <c:pt idx="13" formatCode="#,##0_);[Red]\(#,##0\)">
                  <c:v>98416</c:v>
                </c:pt>
                <c:pt idx="14" formatCode="#,##0_);[Red]\(#,##0\)">
                  <c:v>100504</c:v>
                </c:pt>
                <c:pt idx="15" formatCode="#,##0_);[Red]\(#,##0\)">
                  <c:v>102179</c:v>
                </c:pt>
                <c:pt idx="16" formatCode="#,##0_);[Red]\(#,##0\)">
                  <c:v>98977</c:v>
                </c:pt>
                <c:pt idx="17" formatCode="#,##0_);[Red]\(#,##0\)">
                  <c:v>93912</c:v>
                </c:pt>
                <c:pt idx="18" formatCode="#,##0_);[Red]\(#,##0\)">
                  <c:v>89252</c:v>
                </c:pt>
                <c:pt idx="19" formatCode="#,##0_);[Red]\(#,##0\)">
                  <c:v>80290</c:v>
                </c:pt>
                <c:pt idx="20" formatCode="#,##0_);[Red]\(#,##0\)">
                  <c:v>75667</c:v>
                </c:pt>
                <c:pt idx="21" formatCode="#,##0_);[Red]\(#,##0\)">
                  <c:v>71585</c:v>
                </c:pt>
                <c:pt idx="22" formatCode="#,##0_);[Red]\(#,##0\)">
                  <c:v>67230</c:v>
                </c:pt>
                <c:pt idx="23" formatCode="#,##0_);[Red]\(#,##0\)">
                  <c:v>60241</c:v>
                </c:pt>
                <c:pt idx="24" formatCode="#,##0_);[Red]\(#,##0\)">
                  <c:v>52383</c:v>
                </c:pt>
                <c:pt idx="25" formatCode="#,##0_);[Red]\(#,##0\)">
                  <c:v>41067</c:v>
                </c:pt>
                <c:pt idx="26" formatCode="#,##0_);[Red]\(#,##0\)">
                  <c:v>39269</c:v>
                </c:pt>
              </c:numCache>
            </c:numRef>
          </c:val>
          <c:smooth val="0"/>
          <c:extLst>
            <c:ext xmlns:c16="http://schemas.microsoft.com/office/drawing/2014/chart" uri="{C3380CC4-5D6E-409C-BE32-E72D297353CC}">
              <c16:uniqueId val="{00000005-C704-C049-B89A-5F25DAC5176A}"/>
            </c:ext>
          </c:extLst>
        </c:ser>
        <c:ser>
          <c:idx val="6"/>
          <c:order val="6"/>
          <c:tx>
            <c:strRef>
              <c:f>Sheet1!$A$8</c:f>
              <c:strCache>
                <c:ptCount val="1"/>
                <c:pt idx="0">
                  <c:v>70歳以上</c:v>
                </c:pt>
              </c:strCache>
            </c:strRef>
          </c:tx>
          <c:spPr>
            <a:ln w="31708">
              <a:solidFill>
                <a:srgbClr val="993300"/>
              </a:solidFill>
              <a:prstDash val="solid"/>
            </a:ln>
          </c:spPr>
          <c:marker>
            <c:symbol val="none"/>
          </c:marker>
          <c:cat>
            <c:strRef>
              <c:f>Sheet1!$B$1:$AB$1</c:f>
              <c:strCache>
                <c:ptCount val="27"/>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strCache>
            </c:strRef>
          </c:cat>
          <c:val>
            <c:numRef>
              <c:f>Sheet1!$B$8:$AB$8</c:f>
              <c:numCache>
                <c:formatCode>General</c:formatCode>
                <c:ptCount val="27"/>
                <c:pt idx="0">
                  <c:v>19282</c:v>
                </c:pt>
                <c:pt idx="1">
                  <c:v>21667</c:v>
                </c:pt>
                <c:pt idx="2">
                  <c:v>24138</c:v>
                </c:pt>
                <c:pt idx="3">
                  <c:v>27337</c:v>
                </c:pt>
                <c:pt idx="4">
                  <c:v>32186</c:v>
                </c:pt>
                <c:pt idx="5">
                  <c:v>37185</c:v>
                </c:pt>
                <c:pt idx="6">
                  <c:v>40797</c:v>
                </c:pt>
                <c:pt idx="7">
                  <c:v>44599</c:v>
                </c:pt>
                <c:pt idx="8">
                  <c:v>48844</c:v>
                </c:pt>
                <c:pt idx="9" formatCode="#,##0_);[Red]\(#,##0\)">
                  <c:v>53520</c:v>
                </c:pt>
                <c:pt idx="10" formatCode="#,##0_);[Red]\(#,##0\)">
                  <c:v>56649</c:v>
                </c:pt>
                <c:pt idx="11" formatCode="#,##0_);[Red]\(#,##0\)">
                  <c:v>57548</c:v>
                </c:pt>
                <c:pt idx="12" formatCode="#,##0_);[Red]\(#,##0\)">
                  <c:v>59932</c:v>
                </c:pt>
                <c:pt idx="13" formatCode="#,##0_);[Red]\(#,##0\)">
                  <c:v>59894</c:v>
                </c:pt>
                <c:pt idx="14" formatCode="#,##0_);[Red]\(#,##0\)">
                  <c:v>61790</c:v>
                </c:pt>
                <c:pt idx="15" formatCode="#,##0_);[Red]\(#,##0\)">
                  <c:v>63336</c:v>
                </c:pt>
                <c:pt idx="16" formatCode="#,##0_);[Red]\(#,##0\)">
                  <c:v>64066</c:v>
                </c:pt>
                <c:pt idx="17" formatCode="#,##0_);[Red]\(#,##0\)">
                  <c:v>64310</c:v>
                </c:pt>
                <c:pt idx="18" formatCode="#,##0_);[Red]\(#,##0\)">
                  <c:v>64504</c:v>
                </c:pt>
                <c:pt idx="19" formatCode="#,##0_);[Red]\(#,##0\)">
                  <c:v>63266</c:v>
                </c:pt>
                <c:pt idx="20" formatCode="#,##0_);[Red]\(#,##0\)">
                  <c:v>61700</c:v>
                </c:pt>
                <c:pt idx="21" formatCode="#,##0_);[Red]\(#,##0\)">
                  <c:v>58212</c:v>
                </c:pt>
                <c:pt idx="22" formatCode="#,##0_);[Red]\(#,##0\)">
                  <c:v>58433</c:v>
                </c:pt>
                <c:pt idx="23" formatCode="#,##0_);[Red]\(#,##0\)">
                  <c:v>57888</c:v>
                </c:pt>
                <c:pt idx="24" formatCode="#,##0_);[Red]\(#,##0\)">
                  <c:v>55778</c:v>
                </c:pt>
                <c:pt idx="25" formatCode="#,##0_);[Red]\(#,##0\)">
                  <c:v>47808</c:v>
                </c:pt>
                <c:pt idx="26" formatCode="#,##0_);[Red]\(#,##0\)">
                  <c:v>48211</c:v>
                </c:pt>
              </c:numCache>
            </c:numRef>
          </c:val>
          <c:smooth val="0"/>
          <c:extLst>
            <c:ext xmlns:c16="http://schemas.microsoft.com/office/drawing/2014/chart" uri="{C3380CC4-5D6E-409C-BE32-E72D297353CC}">
              <c16:uniqueId val="{00000006-C704-C049-B89A-5F25DAC5176A}"/>
            </c:ext>
          </c:extLst>
        </c:ser>
        <c:dLbls>
          <c:showLegendKey val="0"/>
          <c:showVal val="0"/>
          <c:showCatName val="0"/>
          <c:showSerName val="0"/>
          <c:showPercent val="0"/>
          <c:showBubbleSize val="0"/>
        </c:dLbls>
        <c:smooth val="0"/>
        <c:axId val="-2046444720"/>
        <c:axId val="-2046440960"/>
      </c:lineChart>
      <c:catAx>
        <c:axId val="-2046444720"/>
        <c:scaling>
          <c:orientation val="minMax"/>
        </c:scaling>
        <c:delete val="0"/>
        <c:axPos val="b"/>
        <c:title>
          <c:tx>
            <c:rich>
              <a:bodyPr/>
              <a:lstStyle/>
              <a:p>
                <a:pPr>
                  <a:defRPr sz="2323"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平成</a:t>
                </a:r>
              </a:p>
            </c:rich>
          </c:tx>
          <c:overlay val="0"/>
        </c:title>
        <c:numFmt formatCode="General" sourceLinked="1"/>
        <c:majorTickMark val="in"/>
        <c:minorTickMark val="none"/>
        <c:tickLblPos val="nextTo"/>
        <c:spPr>
          <a:ln w="3176">
            <a:solidFill>
              <a:schemeClr val="tx1"/>
            </a:solidFill>
            <a:prstDash val="solid"/>
          </a:ln>
        </c:spPr>
        <c:txPr>
          <a:bodyPr rot="0" vert="horz"/>
          <a:lstStyle/>
          <a:p>
            <a:pPr>
              <a:defRPr sz="2388"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6440960"/>
        <c:crosses val="autoZero"/>
        <c:auto val="1"/>
        <c:lblAlgn val="ctr"/>
        <c:lblOffset val="100"/>
        <c:tickLblSkip val="2"/>
        <c:tickMarkSkip val="2"/>
        <c:noMultiLvlLbl val="0"/>
      </c:catAx>
      <c:valAx>
        <c:axId val="-2046440960"/>
        <c:scaling>
          <c:orientation val="minMax"/>
        </c:scaling>
        <c:delete val="0"/>
        <c:axPos val="l"/>
        <c:majorGridlines>
          <c:spPr>
            <a:ln w="3176">
              <a:noFill/>
              <a:prstDash val="solid"/>
            </a:ln>
          </c:spPr>
        </c:majorGridlines>
        <c:title>
          <c:tx>
            <c:rich>
              <a:bodyPr rot="0" vert="wordArtVertRtl"/>
              <a:lstStyle/>
              <a:p>
                <a:pPr algn="ctr">
                  <a:defRPr sz="2373"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zh-CN" altLang="en-US" b="0">
                    <a:latin typeface="HGMaruGothicMPRO" panose="020F0600000000000000" pitchFamily="34" charset="-128"/>
                    <a:ea typeface="HGMaruGothicMPRO" panose="020F0600000000000000" pitchFamily="34" charset="-128"/>
                  </a:rPr>
                  <a:t>事故件数（万件）</a:t>
                </a:r>
              </a:p>
            </c:rich>
          </c:tx>
          <c:layout>
            <c:manualLayout>
              <c:xMode val="edge"/>
              <c:yMode val="edge"/>
              <c:x val="9.9621973482822892E-3"/>
              <c:y val="0.30271648906077597"/>
            </c:manualLayout>
          </c:layout>
          <c:overlay val="0"/>
          <c:spPr>
            <a:noFill/>
            <a:ln w="25442">
              <a:noFill/>
            </a:ln>
          </c:spPr>
        </c:title>
        <c:numFmt formatCode="General" sourceLinked="1"/>
        <c:majorTickMark val="in"/>
        <c:minorTickMark val="none"/>
        <c:tickLblPos val="nextTo"/>
        <c:spPr>
          <a:ln w="3176">
            <a:solidFill>
              <a:schemeClr val="tx1"/>
            </a:solidFill>
            <a:prstDash val="solid"/>
          </a:ln>
        </c:spPr>
        <c:txPr>
          <a:bodyPr rot="0" vert="horz"/>
          <a:lstStyle/>
          <a:p>
            <a:pPr>
              <a:defRPr sz="2388"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6444720"/>
        <c:crosses val="autoZero"/>
        <c:crossBetween val="midCat"/>
        <c:dispUnits>
          <c:builtInUnit val="tenThousands"/>
        </c:dispUnits>
      </c:valAx>
      <c:spPr>
        <a:noFill/>
        <a:ln w="31578">
          <a:solidFill>
            <a:schemeClr val="tx1"/>
          </a:solidFill>
          <a:prstDash val="solid"/>
        </a:ln>
      </c:spPr>
    </c:plotArea>
    <c:legend>
      <c:legendPos val="t"/>
      <c:layout>
        <c:manualLayout>
          <c:xMode val="edge"/>
          <c:yMode val="edge"/>
          <c:x val="3.6773436107371799E-2"/>
          <c:y val="5.6284837186871099E-3"/>
          <c:w val="0.92526692360176299"/>
          <c:h val="0.190314496906968"/>
        </c:manualLayout>
      </c:layout>
      <c:overlay val="0"/>
      <c:spPr>
        <a:noFill/>
        <a:ln w="3176">
          <a:noFill/>
          <a:prstDash val="solid"/>
        </a:ln>
      </c:spPr>
      <c:txPr>
        <a:bodyPr/>
        <a:lstStyle/>
        <a:p>
          <a:pPr>
            <a:defRPr sz="2388"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32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752693144965317"/>
          <c:y val="0.25840261205644299"/>
          <c:w val="0.75750423043322479"/>
          <c:h val="0.51833274250074901"/>
        </c:manualLayout>
      </c:layout>
      <c:lineChart>
        <c:grouping val="standard"/>
        <c:varyColors val="0"/>
        <c:ser>
          <c:idx val="0"/>
          <c:order val="0"/>
          <c:tx>
            <c:strRef>
              <c:f>Sheet1!$A$2</c:f>
              <c:strCache>
                <c:ptCount val="1"/>
                <c:pt idx="0">
                  <c:v>未成年</c:v>
                </c:pt>
              </c:strCache>
            </c:strRef>
          </c:tx>
          <c:spPr>
            <a:ln w="31679">
              <a:solidFill>
                <a:srgbClr val="FF0000"/>
              </a:solidFill>
              <a:prstDash val="solid"/>
            </a:ln>
          </c:spPr>
          <c:marker>
            <c:symbol val="none"/>
          </c:marker>
          <c:cat>
            <c:strRef>
              <c:f>Sheet1!$B$1:$R$1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Sheet1!$B$2:$R$2</c:f>
              <c:numCache>
                <c:formatCode>0.0_ </c:formatCode>
                <c:ptCount val="17"/>
                <c:pt idx="0">
                  <c:v>2885.2562230043418</c:v>
                </c:pt>
                <c:pt idx="1">
                  <c:v>2755.9944299776093</c:v>
                </c:pt>
                <c:pt idx="2">
                  <c:v>2720.8981432073924</c:v>
                </c:pt>
                <c:pt idx="3">
                  <c:v>2506.0173689398007</c:v>
                </c:pt>
                <c:pt idx="4">
                  <c:v>2437.069771771266</c:v>
                </c:pt>
                <c:pt idx="5">
                  <c:v>2381.0454740950145</c:v>
                </c:pt>
                <c:pt idx="6">
                  <c:v>2296.2892011584272</c:v>
                </c:pt>
                <c:pt idx="7">
                  <c:v>2272.3308498383203</c:v>
                </c:pt>
                <c:pt idx="8">
                  <c:v>2189.4787810780613</c:v>
                </c:pt>
                <c:pt idx="9">
                  <c:v>2057.0055500720055</c:v>
                </c:pt>
                <c:pt idx="10">
                  <c:v>1888.7977020927372</c:v>
                </c:pt>
                <c:pt idx="11">
                  <c:v>1822.2159678260696</c:v>
                </c:pt>
                <c:pt idx="12">
                  <c:v>1649.8720150341835</c:v>
                </c:pt>
                <c:pt idx="13">
                  <c:v>1489.1791745796052</c:v>
                </c:pt>
                <c:pt idx="14">
                  <c:v>1251.3727530200567</c:v>
                </c:pt>
                <c:pt idx="15">
                  <c:v>1075.3644941220823</c:v>
                </c:pt>
                <c:pt idx="16">
                  <c:v>1043.5614561432519</c:v>
                </c:pt>
              </c:numCache>
            </c:numRef>
          </c:val>
          <c:smooth val="0"/>
          <c:extLst>
            <c:ext xmlns:c16="http://schemas.microsoft.com/office/drawing/2014/chart" uri="{C3380CC4-5D6E-409C-BE32-E72D297353CC}">
              <c16:uniqueId val="{00000000-E953-DC4E-818D-A9AC4D21E4ED}"/>
            </c:ext>
          </c:extLst>
        </c:ser>
        <c:ser>
          <c:idx val="1"/>
          <c:order val="1"/>
          <c:tx>
            <c:strRef>
              <c:f>Sheet1!$A$3</c:f>
              <c:strCache>
                <c:ptCount val="1"/>
                <c:pt idx="0">
                  <c:v>20歳代</c:v>
                </c:pt>
              </c:strCache>
            </c:strRef>
          </c:tx>
          <c:spPr>
            <a:ln w="31679">
              <a:solidFill>
                <a:srgbClr val="FF40FF"/>
              </a:solidFill>
              <a:prstDash val="solid"/>
            </a:ln>
          </c:spPr>
          <c:marker>
            <c:symbol val="none"/>
          </c:marker>
          <c:cat>
            <c:strRef>
              <c:f>Sheet1!$B$1:$R$1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Sheet1!$B$3:$R$3</c:f>
              <c:numCache>
                <c:formatCode>0.0_ </c:formatCode>
                <c:ptCount val="17"/>
                <c:pt idx="0">
                  <c:v>1592.7353632298818</c:v>
                </c:pt>
                <c:pt idx="1">
                  <c:v>1511.6756993042638</c:v>
                </c:pt>
                <c:pt idx="2">
                  <c:v>1402.9495511640794</c:v>
                </c:pt>
                <c:pt idx="3">
                  <c:v>1275.3065777955971</c:v>
                </c:pt>
                <c:pt idx="4">
                  <c:v>1251.3572721534763</c:v>
                </c:pt>
                <c:pt idx="5">
                  <c:v>1240.6573135328279</c:v>
                </c:pt>
                <c:pt idx="6">
                  <c:v>1196.0106345645577</c:v>
                </c:pt>
                <c:pt idx="7">
                  <c:v>1187.1397209020579</c:v>
                </c:pt>
                <c:pt idx="8">
                  <c:v>1129.0939223800024</c:v>
                </c:pt>
                <c:pt idx="9">
                  <c:v>1034.6281303629828</c:v>
                </c:pt>
                <c:pt idx="10">
                  <c:v>979.53688765421475</c:v>
                </c:pt>
                <c:pt idx="11">
                  <c:v>911.41844321830524</c:v>
                </c:pt>
                <c:pt idx="12">
                  <c:v>838.56634902894848</c:v>
                </c:pt>
                <c:pt idx="13">
                  <c:v>750.44649434059158</c:v>
                </c:pt>
                <c:pt idx="14">
                  <c:v>641.20887904301571</c:v>
                </c:pt>
                <c:pt idx="15">
                  <c:v>508.0306775064501</c:v>
                </c:pt>
                <c:pt idx="16">
                  <c:v>515.29393811778834</c:v>
                </c:pt>
              </c:numCache>
            </c:numRef>
          </c:val>
          <c:smooth val="0"/>
          <c:extLst>
            <c:ext xmlns:c16="http://schemas.microsoft.com/office/drawing/2014/chart" uri="{C3380CC4-5D6E-409C-BE32-E72D297353CC}">
              <c16:uniqueId val="{00000001-E953-DC4E-818D-A9AC4D21E4ED}"/>
            </c:ext>
          </c:extLst>
        </c:ser>
        <c:ser>
          <c:idx val="7"/>
          <c:order val="2"/>
          <c:tx>
            <c:strRef>
              <c:f>Sheet1!$A$4</c:f>
              <c:strCache>
                <c:ptCount val="1"/>
                <c:pt idx="0">
                  <c:v>30歳代</c:v>
                </c:pt>
              </c:strCache>
            </c:strRef>
          </c:tx>
          <c:spPr>
            <a:ln w="40630">
              <a:solidFill>
                <a:srgbClr val="00FF00"/>
              </a:solidFill>
              <a:prstDash val="solid"/>
            </a:ln>
          </c:spPr>
          <c:marker>
            <c:symbol val="none"/>
          </c:marker>
          <c:cat>
            <c:strRef>
              <c:f>Sheet1!$B$1:$R$1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Sheet1!$B$4:$R$4</c:f>
              <c:numCache>
                <c:formatCode>0.0_ </c:formatCode>
                <c:ptCount val="17"/>
                <c:pt idx="0">
                  <c:v>1037.0436298707455</c:v>
                </c:pt>
                <c:pt idx="1">
                  <c:v>966.56390757929682</c:v>
                </c:pt>
                <c:pt idx="2">
                  <c:v>894.11373932785386</c:v>
                </c:pt>
                <c:pt idx="3">
                  <c:v>818.78780718552798</c:v>
                </c:pt>
                <c:pt idx="4">
                  <c:v>785.91075281943063</c:v>
                </c:pt>
                <c:pt idx="5">
                  <c:v>780.14499583660995</c:v>
                </c:pt>
                <c:pt idx="6">
                  <c:v>748.30062824678919</c:v>
                </c:pt>
                <c:pt idx="7">
                  <c:v>726.811706011453</c:v>
                </c:pt>
                <c:pt idx="8">
                  <c:v>686.01900010806764</c:v>
                </c:pt>
                <c:pt idx="9">
                  <c:v>623.44170765155582</c:v>
                </c:pt>
                <c:pt idx="10">
                  <c:v>585.67726090278484</c:v>
                </c:pt>
                <c:pt idx="11">
                  <c:v>547.15405873006648</c:v>
                </c:pt>
                <c:pt idx="12">
                  <c:v>513.55628486914566</c:v>
                </c:pt>
                <c:pt idx="13">
                  <c:v>460.59816463412415</c:v>
                </c:pt>
                <c:pt idx="14">
                  <c:v>402.46213547042521</c:v>
                </c:pt>
                <c:pt idx="15">
                  <c:v>321.68442588041574</c:v>
                </c:pt>
                <c:pt idx="16">
                  <c:v>314.26489512084913</c:v>
                </c:pt>
              </c:numCache>
            </c:numRef>
          </c:val>
          <c:smooth val="0"/>
          <c:extLst>
            <c:ext xmlns:c16="http://schemas.microsoft.com/office/drawing/2014/chart" uri="{C3380CC4-5D6E-409C-BE32-E72D297353CC}">
              <c16:uniqueId val="{00000002-E953-DC4E-818D-A9AC4D21E4ED}"/>
            </c:ext>
          </c:extLst>
        </c:ser>
        <c:ser>
          <c:idx val="2"/>
          <c:order val="3"/>
          <c:tx>
            <c:strRef>
              <c:f>Sheet1!$A$5</c:f>
              <c:strCache>
                <c:ptCount val="1"/>
                <c:pt idx="0">
                  <c:v>40歳代</c:v>
                </c:pt>
              </c:strCache>
            </c:strRef>
          </c:tx>
          <c:spPr>
            <a:ln w="31679">
              <a:solidFill>
                <a:srgbClr val="00FFFF"/>
              </a:solidFill>
              <a:prstDash val="solid"/>
            </a:ln>
          </c:spPr>
          <c:marker>
            <c:symbol val="none"/>
          </c:marker>
          <c:cat>
            <c:strRef>
              <c:f>Sheet1!$B$1:$R$1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Sheet1!$B$5:$R$5</c:f>
              <c:numCache>
                <c:formatCode>0.0_ </c:formatCode>
                <c:ptCount val="17"/>
                <c:pt idx="0">
                  <c:v>921.80760272504801</c:v>
                </c:pt>
                <c:pt idx="1">
                  <c:v>882.89110467795285</c:v>
                </c:pt>
                <c:pt idx="2">
                  <c:v>809.67363593145137</c:v>
                </c:pt>
                <c:pt idx="3">
                  <c:v>749.91843687379401</c:v>
                </c:pt>
                <c:pt idx="4">
                  <c:v>726.57553079145214</c:v>
                </c:pt>
                <c:pt idx="5">
                  <c:v>727.64993523304418</c:v>
                </c:pt>
                <c:pt idx="6">
                  <c:v>691.06590340756884</c:v>
                </c:pt>
                <c:pt idx="7">
                  <c:v>661.19954365105559</c:v>
                </c:pt>
                <c:pt idx="8">
                  <c:v>628.62513532636717</c:v>
                </c:pt>
                <c:pt idx="9">
                  <c:v>577.77304843950992</c:v>
                </c:pt>
                <c:pt idx="10">
                  <c:v>538.29584176141975</c:v>
                </c:pt>
                <c:pt idx="11">
                  <c:v>498.76375894653904</c:v>
                </c:pt>
                <c:pt idx="12">
                  <c:v>475.38124361447836</c:v>
                </c:pt>
                <c:pt idx="13">
                  <c:v>431.9699059644895</c:v>
                </c:pt>
                <c:pt idx="14">
                  <c:v>376.81932486898177</c:v>
                </c:pt>
                <c:pt idx="15">
                  <c:v>304.23611578839416</c:v>
                </c:pt>
                <c:pt idx="16">
                  <c:v>296.158497589501</c:v>
                </c:pt>
              </c:numCache>
            </c:numRef>
          </c:val>
          <c:smooth val="0"/>
          <c:extLst>
            <c:ext xmlns:c16="http://schemas.microsoft.com/office/drawing/2014/chart" uri="{C3380CC4-5D6E-409C-BE32-E72D297353CC}">
              <c16:uniqueId val="{00000003-E953-DC4E-818D-A9AC4D21E4ED}"/>
            </c:ext>
          </c:extLst>
        </c:ser>
        <c:ser>
          <c:idx val="3"/>
          <c:order val="4"/>
          <c:tx>
            <c:strRef>
              <c:f>Sheet1!$A$6</c:f>
              <c:strCache>
                <c:ptCount val="1"/>
                <c:pt idx="0">
                  <c:v>50歳代</c:v>
                </c:pt>
              </c:strCache>
            </c:strRef>
          </c:tx>
          <c:spPr>
            <a:ln w="40630">
              <a:solidFill>
                <a:srgbClr val="0000FF"/>
              </a:solidFill>
              <a:prstDash val="solid"/>
            </a:ln>
          </c:spPr>
          <c:marker>
            <c:symbol val="star"/>
            <c:size val="2"/>
            <c:spPr>
              <a:noFill/>
              <a:ln>
                <a:solidFill>
                  <a:srgbClr val="0000FF"/>
                </a:solidFill>
                <a:prstDash val="solid"/>
              </a:ln>
            </c:spPr>
          </c:marker>
          <c:cat>
            <c:strRef>
              <c:f>Sheet1!$B$1:$R$1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Sheet1!$B$6:$R$6</c:f>
              <c:numCache>
                <c:formatCode>0.0_ </c:formatCode>
                <c:ptCount val="17"/>
                <c:pt idx="0">
                  <c:v>959.6423149690437</c:v>
                </c:pt>
                <c:pt idx="1">
                  <c:v>916.70235024882049</c:v>
                </c:pt>
                <c:pt idx="2">
                  <c:v>868.6659098774569</c:v>
                </c:pt>
                <c:pt idx="3">
                  <c:v>788.95063286588083</c:v>
                </c:pt>
                <c:pt idx="4">
                  <c:v>746.18368689031718</c:v>
                </c:pt>
                <c:pt idx="5">
                  <c:v>724.19734040409492</c:v>
                </c:pt>
                <c:pt idx="6">
                  <c:v>682.89219320599841</c:v>
                </c:pt>
                <c:pt idx="7">
                  <c:v>643.51037072435884</c:v>
                </c:pt>
                <c:pt idx="8">
                  <c:v>600.32753798041813</c:v>
                </c:pt>
                <c:pt idx="9">
                  <c:v>540.5810925983144</c:v>
                </c:pt>
                <c:pt idx="10">
                  <c:v>507.19913925949743</c:v>
                </c:pt>
                <c:pt idx="11">
                  <c:v>473.73324859025149</c:v>
                </c:pt>
                <c:pt idx="12">
                  <c:v>448.51052540427338</c:v>
                </c:pt>
                <c:pt idx="13">
                  <c:v>414.79233970762806</c:v>
                </c:pt>
                <c:pt idx="14">
                  <c:v>371.48800160562348</c:v>
                </c:pt>
                <c:pt idx="15">
                  <c:v>304.09991163841403</c:v>
                </c:pt>
                <c:pt idx="16">
                  <c:v>301.69285011731392</c:v>
                </c:pt>
              </c:numCache>
            </c:numRef>
          </c:val>
          <c:smooth val="0"/>
          <c:extLst>
            <c:ext xmlns:c16="http://schemas.microsoft.com/office/drawing/2014/chart" uri="{C3380CC4-5D6E-409C-BE32-E72D297353CC}">
              <c16:uniqueId val="{00000004-E953-DC4E-818D-A9AC4D21E4ED}"/>
            </c:ext>
          </c:extLst>
        </c:ser>
        <c:ser>
          <c:idx val="4"/>
          <c:order val="5"/>
          <c:tx>
            <c:strRef>
              <c:f>Sheet1!$A$7</c:f>
              <c:strCache>
                <c:ptCount val="1"/>
                <c:pt idx="0">
                  <c:v>60歳代</c:v>
                </c:pt>
              </c:strCache>
            </c:strRef>
          </c:tx>
          <c:spPr>
            <a:ln w="40630">
              <a:solidFill>
                <a:srgbClr val="FF9900"/>
              </a:solidFill>
              <a:prstDash val="solid"/>
            </a:ln>
          </c:spPr>
          <c:marker>
            <c:symbol val="none"/>
          </c:marker>
          <c:cat>
            <c:strRef>
              <c:f>Sheet1!$B$1:$R$1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Sheet1!$B$7:$R$7</c:f>
              <c:numCache>
                <c:formatCode>0.0_ </c:formatCode>
                <c:ptCount val="17"/>
                <c:pt idx="0">
                  <c:v>989.78674572017508</c:v>
                </c:pt>
                <c:pt idx="1">
                  <c:v>927.67888661625568</c:v>
                </c:pt>
                <c:pt idx="2">
                  <c:v>873.27544992430217</c:v>
                </c:pt>
                <c:pt idx="3">
                  <c:v>804.35786529536699</c:v>
                </c:pt>
                <c:pt idx="4">
                  <c:v>767.12303973464645</c:v>
                </c:pt>
                <c:pt idx="5">
                  <c:v>756.23143494916849</c:v>
                </c:pt>
                <c:pt idx="6">
                  <c:v>714.50692317646372</c:v>
                </c:pt>
                <c:pt idx="7">
                  <c:v>662.14328020092523</c:v>
                </c:pt>
                <c:pt idx="8">
                  <c:v>622.73454120967745</c:v>
                </c:pt>
                <c:pt idx="9">
                  <c:v>557.63165236515465</c:v>
                </c:pt>
                <c:pt idx="10">
                  <c:v>516.69588168674704</c:v>
                </c:pt>
                <c:pt idx="11">
                  <c:v>485.37784068380961</c:v>
                </c:pt>
                <c:pt idx="12">
                  <c:v>469.92524343489208</c:v>
                </c:pt>
                <c:pt idx="13">
                  <c:v>432.39175405839785</c:v>
                </c:pt>
                <c:pt idx="14">
                  <c:v>388.70209388083504</c:v>
                </c:pt>
                <c:pt idx="15">
                  <c:v>311.77161966836502</c:v>
                </c:pt>
                <c:pt idx="16">
                  <c:v>302.5441554848224</c:v>
                </c:pt>
              </c:numCache>
            </c:numRef>
          </c:val>
          <c:smooth val="0"/>
          <c:extLst>
            <c:ext xmlns:c16="http://schemas.microsoft.com/office/drawing/2014/chart" uri="{C3380CC4-5D6E-409C-BE32-E72D297353CC}">
              <c16:uniqueId val="{00000005-E953-DC4E-818D-A9AC4D21E4ED}"/>
            </c:ext>
          </c:extLst>
        </c:ser>
        <c:ser>
          <c:idx val="5"/>
          <c:order val="6"/>
          <c:tx>
            <c:strRef>
              <c:f>Sheet1!$A$8</c:f>
              <c:strCache>
                <c:ptCount val="1"/>
                <c:pt idx="0">
                  <c:v>70歳代</c:v>
                </c:pt>
              </c:strCache>
            </c:strRef>
          </c:tx>
          <c:spPr>
            <a:ln w="31679">
              <a:solidFill>
                <a:srgbClr val="7030A0"/>
              </a:solidFill>
            </a:ln>
          </c:spPr>
          <c:marker>
            <c:symbol val="none"/>
          </c:marker>
          <c:cat>
            <c:strRef>
              <c:f>Sheet1!$B$1:$R$1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Sheet1!$B$8:$R$8</c:f>
              <c:numCache>
                <c:formatCode>0.0_ </c:formatCode>
                <c:ptCount val="17"/>
                <c:pt idx="0">
                  <c:v>1051.858523597622</c:v>
                </c:pt>
                <c:pt idx="1">
                  <c:v>1001.477647532352</c:v>
                </c:pt>
                <c:pt idx="2">
                  <c:v>969.75105923852016</c:v>
                </c:pt>
                <c:pt idx="3">
                  <c:v>913.95547868433482</c:v>
                </c:pt>
                <c:pt idx="4">
                  <c:v>896.47720044076618</c:v>
                </c:pt>
                <c:pt idx="5">
                  <c:v>862.62259090459247</c:v>
                </c:pt>
                <c:pt idx="6">
                  <c:v>809.91482531320389</c:v>
                </c:pt>
                <c:pt idx="7">
                  <c:v>767.52381199703746</c:v>
                </c:pt>
                <c:pt idx="8">
                  <c:v>721.47266921323944</c:v>
                </c:pt>
                <c:pt idx="9">
                  <c:v>663.06250560192802</c:v>
                </c:pt>
                <c:pt idx="10">
                  <c:v>629.79251145989281</c:v>
                </c:pt>
                <c:pt idx="11">
                  <c:v>573.09800541671063</c:v>
                </c:pt>
                <c:pt idx="12">
                  <c:v>539.69759788179203</c:v>
                </c:pt>
                <c:pt idx="13">
                  <c:v>495.95273952932303</c:v>
                </c:pt>
                <c:pt idx="14">
                  <c:v>454.19324321734194</c:v>
                </c:pt>
                <c:pt idx="15">
                  <c:v>377.45567380860382</c:v>
                </c:pt>
                <c:pt idx="16">
                  <c:v>363.32304420744401</c:v>
                </c:pt>
              </c:numCache>
            </c:numRef>
          </c:val>
          <c:smooth val="0"/>
          <c:extLst>
            <c:ext xmlns:c16="http://schemas.microsoft.com/office/drawing/2014/chart" uri="{C3380CC4-5D6E-409C-BE32-E72D297353CC}">
              <c16:uniqueId val="{00000006-E953-DC4E-818D-A9AC4D21E4ED}"/>
            </c:ext>
          </c:extLst>
        </c:ser>
        <c:ser>
          <c:idx val="8"/>
          <c:order val="7"/>
          <c:tx>
            <c:strRef>
              <c:f>Sheet1!$A$9</c:f>
              <c:strCache>
                <c:ptCount val="1"/>
                <c:pt idx="0">
                  <c:v>80歳以上</c:v>
                </c:pt>
              </c:strCache>
            </c:strRef>
          </c:tx>
          <c:spPr>
            <a:ln w="31679"/>
          </c:spPr>
          <c:marker>
            <c:symbol val="none"/>
          </c:marker>
          <c:cat>
            <c:strRef>
              <c:f>Sheet1!$B$1:$R$1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Sheet1!$B$9:$R$9</c:f>
              <c:numCache>
                <c:formatCode>0.0_ </c:formatCode>
                <c:ptCount val="17"/>
                <c:pt idx="0">
                  <c:v>1185.3963067638451</c:v>
                </c:pt>
                <c:pt idx="1">
                  <c:v>1130.7552071327141</c:v>
                </c:pt>
                <c:pt idx="2">
                  <c:v>1084.8075132018087</c:v>
                </c:pt>
                <c:pt idx="3">
                  <c:v>1023.3630411868207</c:v>
                </c:pt>
                <c:pt idx="4">
                  <c:v>1039.5346259986036</c:v>
                </c:pt>
                <c:pt idx="5">
                  <c:v>997.10503861962513</c:v>
                </c:pt>
                <c:pt idx="6">
                  <c:v>989.34235418471212</c:v>
                </c:pt>
                <c:pt idx="7">
                  <c:v>925.18105913807335</c:v>
                </c:pt>
                <c:pt idx="8">
                  <c:v>869.43608310387845</c:v>
                </c:pt>
                <c:pt idx="9">
                  <c:v>827.22210955654737</c:v>
                </c:pt>
                <c:pt idx="10">
                  <c:v>775.6524203759451</c:v>
                </c:pt>
                <c:pt idx="11">
                  <c:v>713.94075066402468</c:v>
                </c:pt>
                <c:pt idx="12">
                  <c:v>671.32348797338068</c:v>
                </c:pt>
                <c:pt idx="13">
                  <c:v>625.20658580323789</c:v>
                </c:pt>
                <c:pt idx="14">
                  <c:v>581.35144036628196</c:v>
                </c:pt>
                <c:pt idx="15">
                  <c:v>481.67206316539512</c:v>
                </c:pt>
                <c:pt idx="16">
                  <c:v>477.09564093801748</c:v>
                </c:pt>
              </c:numCache>
            </c:numRef>
          </c:val>
          <c:smooth val="0"/>
          <c:extLst>
            <c:ext xmlns:c16="http://schemas.microsoft.com/office/drawing/2014/chart" uri="{C3380CC4-5D6E-409C-BE32-E72D297353CC}">
              <c16:uniqueId val="{00000007-E953-DC4E-818D-A9AC4D21E4ED}"/>
            </c:ext>
          </c:extLst>
        </c:ser>
        <c:dLbls>
          <c:showLegendKey val="0"/>
          <c:showVal val="0"/>
          <c:showCatName val="0"/>
          <c:showSerName val="0"/>
          <c:showPercent val="0"/>
          <c:showBubbleSize val="0"/>
        </c:dLbls>
        <c:smooth val="0"/>
        <c:axId val="-2046399632"/>
        <c:axId val="-2046395088"/>
      </c:lineChart>
      <c:catAx>
        <c:axId val="-2046399632"/>
        <c:scaling>
          <c:orientation val="minMax"/>
        </c:scaling>
        <c:delete val="0"/>
        <c:axPos val="b"/>
        <c:title>
          <c:tx>
            <c:rich>
              <a:bodyPr/>
              <a:lstStyle/>
              <a:p>
                <a:pPr>
                  <a:defRPr sz="2364"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平成</a:t>
                </a:r>
              </a:p>
            </c:rich>
          </c:tx>
          <c:layout>
            <c:manualLayout>
              <c:xMode val="edge"/>
              <c:yMode val="edge"/>
              <c:x val="0.54129793775778001"/>
              <c:y val="0.89909826716686603"/>
            </c:manualLayout>
          </c:layout>
          <c:overlay val="0"/>
          <c:spPr>
            <a:noFill/>
            <a:ln w="27089">
              <a:noFill/>
            </a:ln>
          </c:spPr>
        </c:title>
        <c:numFmt formatCode="General" sourceLinked="1"/>
        <c:majorTickMark val="in"/>
        <c:minorTickMark val="none"/>
        <c:tickLblPos val="nextTo"/>
        <c:spPr>
          <a:ln w="3381">
            <a:solidFill>
              <a:schemeClr val="tx1"/>
            </a:solidFill>
            <a:prstDash val="solid"/>
          </a:ln>
        </c:spPr>
        <c:txPr>
          <a:bodyPr rot="0" vert="horz"/>
          <a:lstStyle/>
          <a:p>
            <a:pPr>
              <a:defRPr sz="2392"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6395088"/>
        <c:crosses val="autoZero"/>
        <c:auto val="1"/>
        <c:lblAlgn val="ctr"/>
        <c:lblOffset val="100"/>
        <c:tickLblSkip val="2"/>
        <c:tickMarkSkip val="1"/>
        <c:noMultiLvlLbl val="0"/>
      </c:catAx>
      <c:valAx>
        <c:axId val="-2046395088"/>
        <c:scaling>
          <c:orientation val="minMax"/>
          <c:max val="1700"/>
          <c:min val="300"/>
        </c:scaling>
        <c:delete val="0"/>
        <c:axPos val="l"/>
        <c:majorGridlines>
          <c:spPr>
            <a:ln w="3381">
              <a:noFill/>
              <a:prstDash val="solid"/>
            </a:ln>
          </c:spPr>
        </c:majorGridlines>
        <c:title>
          <c:tx>
            <c:rich>
              <a:bodyPr rot="0" vert="wordArtVertRtl"/>
              <a:lstStyle/>
              <a:p>
                <a:pPr algn="ctr">
                  <a:defRPr sz="2364"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zh-CN" altLang="en-US" b="0">
                    <a:latin typeface="HGMaruGothicMPRO" panose="020F0600000000000000" pitchFamily="34" charset="-128"/>
                    <a:ea typeface="HGMaruGothicMPRO" panose="020F0600000000000000" pitchFamily="34" charset="-128"/>
                  </a:rPr>
                  <a:t>事故件数（件）</a:t>
                </a:r>
              </a:p>
            </c:rich>
          </c:tx>
          <c:layout>
            <c:manualLayout>
              <c:xMode val="edge"/>
              <c:yMode val="edge"/>
              <c:x val="9.9599550056243E-4"/>
              <c:y val="0.30818741898100399"/>
            </c:manualLayout>
          </c:layout>
          <c:overlay val="0"/>
          <c:spPr>
            <a:noFill/>
            <a:ln w="27089">
              <a:noFill/>
            </a:ln>
          </c:spPr>
        </c:title>
        <c:numFmt formatCode="#,##0_ " sourceLinked="0"/>
        <c:majorTickMark val="in"/>
        <c:minorTickMark val="none"/>
        <c:tickLblPos val="nextTo"/>
        <c:spPr>
          <a:ln w="3381">
            <a:solidFill>
              <a:schemeClr val="tx1"/>
            </a:solidFill>
            <a:prstDash val="solid"/>
          </a:ln>
        </c:spPr>
        <c:txPr>
          <a:bodyPr rot="0" vert="horz"/>
          <a:lstStyle/>
          <a:p>
            <a:pPr>
              <a:defRPr sz="2392"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6399632"/>
        <c:crosses val="autoZero"/>
        <c:crossBetween val="midCat"/>
      </c:valAx>
      <c:spPr>
        <a:noFill/>
        <a:ln w="31679">
          <a:solidFill>
            <a:schemeClr val="tx1"/>
          </a:solidFill>
          <a:prstDash val="solid"/>
        </a:ln>
      </c:spPr>
    </c:plotArea>
    <c:legend>
      <c:legendPos val="t"/>
      <c:layout>
        <c:manualLayout>
          <c:xMode val="edge"/>
          <c:yMode val="edge"/>
          <c:x val="4.8944641919760001E-2"/>
          <c:y val="1.24914228653356E-2"/>
          <c:w val="0.92730912635920504"/>
          <c:h val="0.19409068630819101"/>
        </c:manualLayout>
      </c:layout>
      <c:overlay val="0"/>
      <c:spPr>
        <a:noFill/>
        <a:ln w="3381">
          <a:noFill/>
          <a:prstDash val="solid"/>
        </a:ln>
      </c:spPr>
      <c:txPr>
        <a:bodyPr/>
        <a:lstStyle/>
        <a:p>
          <a:pPr>
            <a:defRPr sz="2392"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478"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518399215948769"/>
          <c:y val="0.24471150797768099"/>
          <c:w val="0.74857617408699162"/>
          <c:h val="0.53202402671139704"/>
        </c:manualLayout>
      </c:layout>
      <c:lineChart>
        <c:grouping val="standard"/>
        <c:varyColors val="0"/>
        <c:ser>
          <c:idx val="0"/>
          <c:order val="0"/>
          <c:tx>
            <c:strRef>
              <c:f>Sheet1!$A$2</c:f>
              <c:strCache>
                <c:ptCount val="1"/>
                <c:pt idx="0">
                  <c:v>未成年</c:v>
                </c:pt>
              </c:strCache>
            </c:strRef>
          </c:tx>
          <c:spPr>
            <a:ln w="31707">
              <a:solidFill>
                <a:srgbClr val="FF0000"/>
              </a:solidFill>
              <a:prstDash val="solid"/>
            </a:ln>
          </c:spPr>
          <c:marker>
            <c:symbol val="none"/>
          </c:marker>
          <c:cat>
            <c:strRef>
              <c:f>Sheet1!$B$1:$AB$1</c:f>
              <c:strCache>
                <c:ptCount val="27"/>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strCache>
            </c:strRef>
          </c:cat>
          <c:val>
            <c:numRef>
              <c:f>Sheet1!$B$2:$AB$2</c:f>
              <c:numCache>
                <c:formatCode>General</c:formatCode>
                <c:ptCount val="27"/>
                <c:pt idx="0">
                  <c:v>1046</c:v>
                </c:pt>
                <c:pt idx="1">
                  <c:v>914</c:v>
                </c:pt>
                <c:pt idx="2">
                  <c:v>849</c:v>
                </c:pt>
                <c:pt idx="3">
                  <c:v>735</c:v>
                </c:pt>
                <c:pt idx="4">
                  <c:v>679</c:v>
                </c:pt>
                <c:pt idx="5">
                  <c:v>638</c:v>
                </c:pt>
                <c:pt idx="6">
                  <c:v>585</c:v>
                </c:pt>
                <c:pt idx="7">
                  <c:v>552</c:v>
                </c:pt>
                <c:pt idx="8">
                  <c:v>478</c:v>
                </c:pt>
                <c:pt idx="9" formatCode="#,##0_);[Red]\(#,##0\)">
                  <c:v>408</c:v>
                </c:pt>
                <c:pt idx="10" formatCode="#,##0_);[Red]\(#,##0\)">
                  <c:v>343</c:v>
                </c:pt>
                <c:pt idx="11" formatCode="#,##0_);[Red]\(#,##0\)">
                  <c:v>287</c:v>
                </c:pt>
                <c:pt idx="12" formatCode="#,##0_);[Red]\(#,##0\)">
                  <c:v>270</c:v>
                </c:pt>
                <c:pt idx="13" formatCode="#,##0_);[Red]\(#,##0\)">
                  <c:v>247</c:v>
                </c:pt>
                <c:pt idx="14" formatCode="#,##0_);[Red]\(#,##0\)">
                  <c:v>225</c:v>
                </c:pt>
                <c:pt idx="15" formatCode="#,##0_);[Red]\(#,##0\)">
                  <c:v>173</c:v>
                </c:pt>
                <c:pt idx="16" formatCode="#,##0_);[Red]\(#,##0\)">
                  <c:v>183</c:v>
                </c:pt>
                <c:pt idx="17" formatCode="#,##0_);[Red]\(#,##0\)">
                  <c:v>159</c:v>
                </c:pt>
                <c:pt idx="18" formatCode="#,##0_);[Red]\(#,##0\)">
                  <c:v>177</c:v>
                </c:pt>
                <c:pt idx="19" formatCode="#,##0_);[Red]\(#,##0\)">
                  <c:v>136</c:v>
                </c:pt>
                <c:pt idx="20" formatCode="#,##0_);[Red]\(#,##0\)">
                  <c:v>143</c:v>
                </c:pt>
                <c:pt idx="21" formatCode="#,##0_);[Red]\(#,##0\)">
                  <c:v>129</c:v>
                </c:pt>
                <c:pt idx="22" formatCode="#,##0_);[Red]\(#,##0\)">
                  <c:v>108</c:v>
                </c:pt>
                <c:pt idx="23" formatCode="#,##0_);[Red]\(#,##0\)">
                  <c:v>106</c:v>
                </c:pt>
                <c:pt idx="24" formatCode="#,##0_);[Red]\(#,##0\)">
                  <c:v>100</c:v>
                </c:pt>
                <c:pt idx="25" formatCode="#,##0_);[Red]\(#,##0\)">
                  <c:v>99</c:v>
                </c:pt>
                <c:pt idx="26" formatCode="#,##0_);[Red]\(#,##0\)">
                  <c:v>82</c:v>
                </c:pt>
              </c:numCache>
            </c:numRef>
          </c:val>
          <c:smooth val="0"/>
          <c:extLst>
            <c:ext xmlns:c16="http://schemas.microsoft.com/office/drawing/2014/chart" uri="{C3380CC4-5D6E-409C-BE32-E72D297353CC}">
              <c16:uniqueId val="{00000000-26CF-0147-90AF-8D3682A3C7A2}"/>
            </c:ext>
          </c:extLst>
        </c:ser>
        <c:ser>
          <c:idx val="1"/>
          <c:order val="1"/>
          <c:tx>
            <c:strRef>
              <c:f>Sheet1!$A$3</c:f>
              <c:strCache>
                <c:ptCount val="1"/>
                <c:pt idx="0">
                  <c:v>20歳代</c:v>
                </c:pt>
              </c:strCache>
            </c:strRef>
          </c:tx>
          <c:spPr>
            <a:ln w="31707">
              <a:solidFill>
                <a:srgbClr val="FF00FF"/>
              </a:solidFill>
              <a:prstDash val="solid"/>
            </a:ln>
          </c:spPr>
          <c:marker>
            <c:symbol val="none"/>
          </c:marker>
          <c:cat>
            <c:strRef>
              <c:f>Sheet1!$B$1:$AB$1</c:f>
              <c:strCache>
                <c:ptCount val="27"/>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strCache>
            </c:strRef>
          </c:cat>
          <c:val>
            <c:numRef>
              <c:f>Sheet1!$B$3:$AB$3</c:f>
              <c:numCache>
                <c:formatCode>General</c:formatCode>
                <c:ptCount val="27"/>
                <c:pt idx="0">
                  <c:v>3166</c:v>
                </c:pt>
                <c:pt idx="1">
                  <c:v>2873</c:v>
                </c:pt>
                <c:pt idx="2">
                  <c:v>2819</c:v>
                </c:pt>
                <c:pt idx="3">
                  <c:v>2658</c:v>
                </c:pt>
                <c:pt idx="4">
                  <c:v>2537</c:v>
                </c:pt>
                <c:pt idx="5">
                  <c:v>2480</c:v>
                </c:pt>
                <c:pt idx="6">
                  <c:v>2259</c:v>
                </c:pt>
                <c:pt idx="7">
                  <c:v>2025</c:v>
                </c:pt>
                <c:pt idx="8">
                  <c:v>1780</c:v>
                </c:pt>
                <c:pt idx="9" formatCode="#,##0_);[Red]\(#,##0\)">
                  <c:v>1616</c:v>
                </c:pt>
                <c:pt idx="10" formatCode="#,##0_);[Red]\(#,##0\)">
                  <c:v>1433</c:v>
                </c:pt>
                <c:pt idx="11" formatCode="#,##0_);[Red]\(#,##0\)">
                  <c:v>1257</c:v>
                </c:pt>
                <c:pt idx="12" formatCode="#,##0_);[Red]\(#,##0\)">
                  <c:v>1106</c:v>
                </c:pt>
                <c:pt idx="13" formatCode="#,##0_);[Red]\(#,##0\)">
                  <c:v>962</c:v>
                </c:pt>
                <c:pt idx="14" formatCode="#,##0_);[Red]\(#,##0\)">
                  <c:v>869</c:v>
                </c:pt>
                <c:pt idx="15" formatCode="#,##0_);[Red]\(#,##0\)">
                  <c:v>762</c:v>
                </c:pt>
                <c:pt idx="16" formatCode="#,##0_);[Red]\(#,##0\)">
                  <c:v>781</c:v>
                </c:pt>
                <c:pt idx="17" formatCode="#,##0_);[Red]\(#,##0\)">
                  <c:v>694</c:v>
                </c:pt>
                <c:pt idx="18" formatCode="#,##0_);[Red]\(#,##0\)">
                  <c:v>649</c:v>
                </c:pt>
                <c:pt idx="19" formatCode="#,##0_);[Red]\(#,##0\)">
                  <c:v>578</c:v>
                </c:pt>
                <c:pt idx="20" formatCode="#,##0_);[Red]\(#,##0\)">
                  <c:v>566</c:v>
                </c:pt>
                <c:pt idx="21" formatCode="#,##0_);[Red]\(#,##0\)">
                  <c:v>500</c:v>
                </c:pt>
                <c:pt idx="22" formatCode="#,##0_);[Red]\(#,##0\)">
                  <c:v>469</c:v>
                </c:pt>
                <c:pt idx="23" formatCode="#,##0_);[Red]\(#,##0\)">
                  <c:v>403</c:v>
                </c:pt>
                <c:pt idx="24" formatCode="#,##0_);[Red]\(#,##0\)">
                  <c:v>387</c:v>
                </c:pt>
                <c:pt idx="25" formatCode="#,##0_);[Red]\(#,##0\)">
                  <c:v>313</c:v>
                </c:pt>
                <c:pt idx="26" formatCode="#,##0_);[Red]\(#,##0\)">
                  <c:v>300</c:v>
                </c:pt>
              </c:numCache>
            </c:numRef>
          </c:val>
          <c:smooth val="0"/>
          <c:extLst>
            <c:ext xmlns:c16="http://schemas.microsoft.com/office/drawing/2014/chart" uri="{C3380CC4-5D6E-409C-BE32-E72D297353CC}">
              <c16:uniqueId val="{00000001-26CF-0147-90AF-8D3682A3C7A2}"/>
            </c:ext>
          </c:extLst>
        </c:ser>
        <c:ser>
          <c:idx val="2"/>
          <c:order val="2"/>
          <c:tx>
            <c:strRef>
              <c:f>Sheet1!$A$4</c:f>
              <c:strCache>
                <c:ptCount val="1"/>
                <c:pt idx="0">
                  <c:v>30歳代</c:v>
                </c:pt>
              </c:strCache>
            </c:strRef>
          </c:tx>
          <c:spPr>
            <a:ln w="31707">
              <a:solidFill>
                <a:srgbClr val="00FF00"/>
              </a:solidFill>
              <a:prstDash val="solid"/>
            </a:ln>
          </c:spPr>
          <c:marker>
            <c:symbol val="none"/>
          </c:marker>
          <c:cat>
            <c:strRef>
              <c:f>Sheet1!$B$1:$AB$1</c:f>
              <c:strCache>
                <c:ptCount val="27"/>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strCache>
            </c:strRef>
          </c:cat>
          <c:val>
            <c:numRef>
              <c:f>Sheet1!$B$4:$AB$4</c:f>
              <c:numCache>
                <c:formatCode>General</c:formatCode>
                <c:ptCount val="27"/>
                <c:pt idx="0">
                  <c:v>1202</c:v>
                </c:pt>
                <c:pt idx="1">
                  <c:v>1182</c:v>
                </c:pt>
                <c:pt idx="2">
                  <c:v>1143</c:v>
                </c:pt>
                <c:pt idx="3">
                  <c:v>1138</c:v>
                </c:pt>
                <c:pt idx="4">
                  <c:v>1221</c:v>
                </c:pt>
                <c:pt idx="5">
                  <c:v>1272</c:v>
                </c:pt>
                <c:pt idx="6">
                  <c:v>1313</c:v>
                </c:pt>
                <c:pt idx="7">
                  <c:v>1257</c:v>
                </c:pt>
                <c:pt idx="8">
                  <c:v>1222</c:v>
                </c:pt>
                <c:pt idx="9" formatCode="#,##0_);[Red]\(#,##0\)">
                  <c:v>1225</c:v>
                </c:pt>
                <c:pt idx="10" formatCode="#,##0_);[Red]\(#,##0\)">
                  <c:v>1138</c:v>
                </c:pt>
                <c:pt idx="11" formatCode="#,##0_);[Red]\(#,##0\)">
                  <c:v>1093</c:v>
                </c:pt>
                <c:pt idx="12" formatCode="#,##0_);[Red]\(#,##0\)">
                  <c:v>997</c:v>
                </c:pt>
                <c:pt idx="13" formatCode="#,##0_);[Red]\(#,##0\)">
                  <c:v>843</c:v>
                </c:pt>
                <c:pt idx="14" formatCode="#,##0_);[Red]\(#,##0\)">
                  <c:v>760</c:v>
                </c:pt>
                <c:pt idx="15" formatCode="#,##0_);[Red]\(#,##0\)">
                  <c:v>813</c:v>
                </c:pt>
                <c:pt idx="16" formatCode="#,##0_);[Red]\(#,##0\)">
                  <c:v>694</c:v>
                </c:pt>
                <c:pt idx="17" formatCode="#,##0_);[Red]\(#,##0\)">
                  <c:v>652</c:v>
                </c:pt>
                <c:pt idx="18" formatCode="#,##0_);[Red]\(#,##0\)">
                  <c:v>550</c:v>
                </c:pt>
                <c:pt idx="19" formatCode="#,##0_);[Red]\(#,##0\)">
                  <c:v>518</c:v>
                </c:pt>
                <c:pt idx="20" formatCode="#,##0_);[Red]\(#,##0\)">
                  <c:v>485</c:v>
                </c:pt>
                <c:pt idx="21" formatCode="#,##0_);[Red]\(#,##0\)">
                  <c:v>459</c:v>
                </c:pt>
                <c:pt idx="22" formatCode="#,##0_);[Red]\(#,##0\)">
                  <c:v>438</c:v>
                </c:pt>
                <c:pt idx="23" formatCode="#,##0_);[Red]\(#,##0\)">
                  <c:v>389</c:v>
                </c:pt>
                <c:pt idx="24" formatCode="#,##0_);[Red]\(#,##0\)">
                  <c:v>302</c:v>
                </c:pt>
                <c:pt idx="25" formatCode="#,##0_);[Red]\(#,##0\)">
                  <c:v>274</c:v>
                </c:pt>
                <c:pt idx="26" formatCode="#,##0_);[Red]\(#,##0\)">
                  <c:v>242</c:v>
                </c:pt>
              </c:numCache>
            </c:numRef>
          </c:val>
          <c:smooth val="0"/>
          <c:extLst>
            <c:ext xmlns:c16="http://schemas.microsoft.com/office/drawing/2014/chart" uri="{C3380CC4-5D6E-409C-BE32-E72D297353CC}">
              <c16:uniqueId val="{00000002-26CF-0147-90AF-8D3682A3C7A2}"/>
            </c:ext>
          </c:extLst>
        </c:ser>
        <c:ser>
          <c:idx val="3"/>
          <c:order val="3"/>
          <c:tx>
            <c:strRef>
              <c:f>Sheet1!$A$5</c:f>
              <c:strCache>
                <c:ptCount val="1"/>
                <c:pt idx="0">
                  <c:v>40歳代</c:v>
                </c:pt>
              </c:strCache>
            </c:strRef>
          </c:tx>
          <c:spPr>
            <a:ln w="31707">
              <a:solidFill>
                <a:srgbClr val="00FFFF"/>
              </a:solidFill>
              <a:prstDash val="solid"/>
            </a:ln>
          </c:spPr>
          <c:marker>
            <c:symbol val="none"/>
          </c:marker>
          <c:cat>
            <c:strRef>
              <c:f>Sheet1!$B$1:$AB$1</c:f>
              <c:strCache>
                <c:ptCount val="27"/>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strCache>
            </c:strRef>
          </c:cat>
          <c:val>
            <c:numRef>
              <c:f>Sheet1!$B$5:$AB$5</c:f>
              <c:numCache>
                <c:formatCode>General</c:formatCode>
                <c:ptCount val="27"/>
                <c:pt idx="0">
                  <c:v>1367</c:v>
                </c:pt>
                <c:pt idx="1">
                  <c:v>1233</c:v>
                </c:pt>
                <c:pt idx="2">
                  <c:v>1245</c:v>
                </c:pt>
                <c:pt idx="3">
                  <c:v>1170</c:v>
                </c:pt>
                <c:pt idx="4">
                  <c:v>1068</c:v>
                </c:pt>
                <c:pt idx="5">
                  <c:v>1017</c:v>
                </c:pt>
                <c:pt idx="6">
                  <c:v>985</c:v>
                </c:pt>
                <c:pt idx="7">
                  <c:v>956</c:v>
                </c:pt>
                <c:pt idx="8">
                  <c:v>938</c:v>
                </c:pt>
                <c:pt idx="9" formatCode="#,##0_);[Red]\(#,##0\)">
                  <c:v>830</c:v>
                </c:pt>
                <c:pt idx="10" formatCode="#,##0_);[Red]\(#,##0\)">
                  <c:v>828</c:v>
                </c:pt>
                <c:pt idx="11" formatCode="#,##0_);[Red]\(#,##0\)">
                  <c:v>738</c:v>
                </c:pt>
                <c:pt idx="12" formatCode="#,##0_);[Red]\(#,##0\)">
                  <c:v>727</c:v>
                </c:pt>
                <c:pt idx="13" formatCode="#,##0_);[Red]\(#,##0\)">
                  <c:v>670</c:v>
                </c:pt>
                <c:pt idx="14" formatCode="#,##0_);[Red]\(#,##0\)">
                  <c:v>670</c:v>
                </c:pt>
                <c:pt idx="15" formatCode="#,##0_);[Red]\(#,##0\)">
                  <c:v>713</c:v>
                </c:pt>
                <c:pt idx="16" formatCode="#,##0_);[Red]\(#,##0\)">
                  <c:v>689</c:v>
                </c:pt>
                <c:pt idx="17" formatCode="#,##0_);[Red]\(#,##0\)">
                  <c:v>655</c:v>
                </c:pt>
                <c:pt idx="18" formatCode="#,##0_);[Red]\(#,##0\)">
                  <c:v>669</c:v>
                </c:pt>
                <c:pt idx="19" formatCode="#,##0_);[Red]\(#,##0\)">
                  <c:v>639</c:v>
                </c:pt>
                <c:pt idx="20" formatCode="#,##0_);[Red]\(#,##0\)">
                  <c:v>586</c:v>
                </c:pt>
                <c:pt idx="21" formatCode="#,##0_);[Red]\(#,##0\)">
                  <c:v>626</c:v>
                </c:pt>
                <c:pt idx="22" formatCode="#,##0_);[Red]\(#,##0\)">
                  <c:v>599</c:v>
                </c:pt>
                <c:pt idx="23" formatCode="#,##0_);[Red]\(#,##0\)">
                  <c:v>524</c:v>
                </c:pt>
                <c:pt idx="24" formatCode="#,##0_);[Red]\(#,##0\)">
                  <c:v>497</c:v>
                </c:pt>
                <c:pt idx="25" formatCode="#,##0_);[Red]\(#,##0\)">
                  <c:v>404</c:v>
                </c:pt>
                <c:pt idx="26" formatCode="#,##0_);[Red]\(#,##0\)">
                  <c:v>368</c:v>
                </c:pt>
              </c:numCache>
            </c:numRef>
          </c:val>
          <c:smooth val="0"/>
          <c:extLst>
            <c:ext xmlns:c16="http://schemas.microsoft.com/office/drawing/2014/chart" uri="{C3380CC4-5D6E-409C-BE32-E72D297353CC}">
              <c16:uniqueId val="{00000003-26CF-0147-90AF-8D3682A3C7A2}"/>
            </c:ext>
          </c:extLst>
        </c:ser>
        <c:ser>
          <c:idx val="4"/>
          <c:order val="4"/>
          <c:tx>
            <c:strRef>
              <c:f>Sheet1!$A$6</c:f>
              <c:strCache>
                <c:ptCount val="1"/>
                <c:pt idx="0">
                  <c:v>50歳代</c:v>
                </c:pt>
              </c:strCache>
            </c:strRef>
          </c:tx>
          <c:spPr>
            <a:ln w="31707">
              <a:solidFill>
                <a:srgbClr val="0000FF"/>
              </a:solidFill>
              <a:prstDash val="solid"/>
            </a:ln>
          </c:spPr>
          <c:marker>
            <c:symbol val="none"/>
          </c:marker>
          <c:cat>
            <c:strRef>
              <c:f>Sheet1!$B$1:$AB$1</c:f>
              <c:strCache>
                <c:ptCount val="27"/>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strCache>
            </c:strRef>
          </c:cat>
          <c:val>
            <c:numRef>
              <c:f>Sheet1!$B$6:$AB$6</c:f>
              <c:numCache>
                <c:formatCode>General</c:formatCode>
                <c:ptCount val="27"/>
                <c:pt idx="0">
                  <c:v>1076</c:v>
                </c:pt>
                <c:pt idx="1">
                  <c:v>1096</c:v>
                </c:pt>
                <c:pt idx="2">
                  <c:v>1086</c:v>
                </c:pt>
                <c:pt idx="3">
                  <c:v>1060</c:v>
                </c:pt>
                <c:pt idx="4">
                  <c:v>1117</c:v>
                </c:pt>
                <c:pt idx="5">
                  <c:v>1203</c:v>
                </c:pt>
                <c:pt idx="6">
                  <c:v>1161</c:v>
                </c:pt>
                <c:pt idx="7">
                  <c:v>1123</c:v>
                </c:pt>
                <c:pt idx="8">
                  <c:v>1053</c:v>
                </c:pt>
                <c:pt idx="9" formatCode="#,##0_);[Red]\(#,##0\)">
                  <c:v>1031</c:v>
                </c:pt>
                <c:pt idx="10" formatCode="#,##0_);[Red]\(#,##0\)">
                  <c:v>1004</c:v>
                </c:pt>
                <c:pt idx="11" formatCode="#,##0_);[Red]\(#,##0\)">
                  <c:v>937</c:v>
                </c:pt>
                <c:pt idx="12" formatCode="#,##0_);[Red]\(#,##0\)">
                  <c:v>863</c:v>
                </c:pt>
                <c:pt idx="13" formatCode="#,##0_);[Red]\(#,##0\)">
                  <c:v>689</c:v>
                </c:pt>
                <c:pt idx="14" formatCode="#,##0_);[Red]\(#,##0\)">
                  <c:v>671</c:v>
                </c:pt>
                <c:pt idx="15" formatCode="#,##0_);[Red]\(#,##0\)">
                  <c:v>634</c:v>
                </c:pt>
                <c:pt idx="16" formatCode="#,##0_);[Red]\(#,##0\)">
                  <c:v>573</c:v>
                </c:pt>
                <c:pt idx="17" formatCode="#,##0_);[Red]\(#,##0\)">
                  <c:v>536</c:v>
                </c:pt>
                <c:pt idx="18" formatCode="#,##0_);[Red]\(#,##0\)">
                  <c:v>499</c:v>
                </c:pt>
                <c:pt idx="19" formatCode="#,##0_);[Red]\(#,##0\)">
                  <c:v>527</c:v>
                </c:pt>
                <c:pt idx="20" formatCode="#,##0_);[Red]\(#,##0\)">
                  <c:v>559</c:v>
                </c:pt>
                <c:pt idx="21" formatCode="#,##0_);[Red]\(#,##0\)">
                  <c:v>487</c:v>
                </c:pt>
                <c:pt idx="22" formatCode="#,##0_);[Red]\(#,##0\)">
                  <c:v>505</c:v>
                </c:pt>
                <c:pt idx="23" formatCode="#,##0_);[Red]\(#,##0\)">
                  <c:v>494</c:v>
                </c:pt>
                <c:pt idx="24" formatCode="#,##0_);[Red]\(#,##0\)">
                  <c:v>465</c:v>
                </c:pt>
                <c:pt idx="25" formatCode="#,##0_);[Red]\(#,##0\)">
                  <c:v>417</c:v>
                </c:pt>
                <c:pt idx="26" formatCode="#,##0_);[Red]\(#,##0\)">
                  <c:v>415</c:v>
                </c:pt>
              </c:numCache>
            </c:numRef>
          </c:val>
          <c:smooth val="0"/>
          <c:extLst>
            <c:ext xmlns:c16="http://schemas.microsoft.com/office/drawing/2014/chart" uri="{C3380CC4-5D6E-409C-BE32-E72D297353CC}">
              <c16:uniqueId val="{00000004-26CF-0147-90AF-8D3682A3C7A2}"/>
            </c:ext>
          </c:extLst>
        </c:ser>
        <c:ser>
          <c:idx val="5"/>
          <c:order val="5"/>
          <c:tx>
            <c:strRef>
              <c:f>Sheet1!$A$7</c:f>
              <c:strCache>
                <c:ptCount val="1"/>
                <c:pt idx="0">
                  <c:v>60歳代</c:v>
                </c:pt>
              </c:strCache>
            </c:strRef>
          </c:tx>
          <c:spPr>
            <a:ln w="31707">
              <a:solidFill>
                <a:srgbClr val="FF9900"/>
              </a:solidFill>
              <a:prstDash val="solid"/>
            </a:ln>
          </c:spPr>
          <c:marker>
            <c:symbol val="none"/>
          </c:marker>
          <c:cat>
            <c:strRef>
              <c:f>Sheet1!$B$1:$AB$1</c:f>
              <c:strCache>
                <c:ptCount val="27"/>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strCache>
            </c:strRef>
          </c:cat>
          <c:val>
            <c:numRef>
              <c:f>Sheet1!$B$7:$AB$7</c:f>
              <c:numCache>
                <c:formatCode>General</c:formatCode>
                <c:ptCount val="27"/>
                <c:pt idx="0">
                  <c:v>826</c:v>
                </c:pt>
                <c:pt idx="1">
                  <c:v>780</c:v>
                </c:pt>
                <c:pt idx="2">
                  <c:v>731</c:v>
                </c:pt>
                <c:pt idx="3">
                  <c:v>756</c:v>
                </c:pt>
                <c:pt idx="4">
                  <c:v>754</c:v>
                </c:pt>
                <c:pt idx="5">
                  <c:v>772</c:v>
                </c:pt>
                <c:pt idx="6">
                  <c:v>727</c:v>
                </c:pt>
                <c:pt idx="7">
                  <c:v>733</c:v>
                </c:pt>
                <c:pt idx="8">
                  <c:v>762</c:v>
                </c:pt>
                <c:pt idx="9" formatCode="#,##0_);[Red]\(#,##0\)">
                  <c:v>744</c:v>
                </c:pt>
                <c:pt idx="10" formatCode="#,##0_);[Red]\(#,##0\)">
                  <c:v>643</c:v>
                </c:pt>
                <c:pt idx="11" formatCode="#,##0_);[Red]\(#,##0\)">
                  <c:v>685</c:v>
                </c:pt>
                <c:pt idx="12" formatCode="#,##0_);[Red]\(#,##0\)">
                  <c:v>569</c:v>
                </c:pt>
                <c:pt idx="13" formatCode="#,##0_);[Red]\(#,##0\)">
                  <c:v>587</c:v>
                </c:pt>
                <c:pt idx="14" formatCode="#,##0_);[Red]\(#,##0\)">
                  <c:v>595</c:v>
                </c:pt>
                <c:pt idx="15" formatCode="#,##0_);[Red]\(#,##0\)">
                  <c:v>655</c:v>
                </c:pt>
                <c:pt idx="16" formatCode="#,##0_);[Red]\(#,##0\)">
                  <c:v>621</c:v>
                </c:pt>
                <c:pt idx="17" formatCode="#,##0_);[Red]\(#,##0\)">
                  <c:v>574</c:v>
                </c:pt>
                <c:pt idx="18" formatCode="#,##0_);[Red]\(#,##0\)">
                  <c:v>612</c:v>
                </c:pt>
                <c:pt idx="19" formatCode="#,##0_);[Red]\(#,##0\)">
                  <c:v>554</c:v>
                </c:pt>
                <c:pt idx="20" formatCode="#,##0_);[Red]\(#,##0\)">
                  <c:v>560</c:v>
                </c:pt>
                <c:pt idx="21" formatCode="#,##0_);[Red]\(#,##0\)">
                  <c:v>542</c:v>
                </c:pt>
                <c:pt idx="22" formatCode="#,##0_);[Red]\(#,##0\)">
                  <c:v>500</c:v>
                </c:pt>
                <c:pt idx="23" formatCode="#,##0_);[Red]\(#,##0\)">
                  <c:v>474</c:v>
                </c:pt>
                <c:pt idx="24" formatCode="#,##0_);[Red]\(#,##0\)">
                  <c:v>427</c:v>
                </c:pt>
                <c:pt idx="25" formatCode="#,##0_);[Red]\(#,##0\)">
                  <c:v>376</c:v>
                </c:pt>
                <c:pt idx="26" formatCode="#,##0_);[Red]\(#,##0\)">
                  <c:v>340</c:v>
                </c:pt>
              </c:numCache>
            </c:numRef>
          </c:val>
          <c:smooth val="0"/>
          <c:extLst>
            <c:ext xmlns:c16="http://schemas.microsoft.com/office/drawing/2014/chart" uri="{C3380CC4-5D6E-409C-BE32-E72D297353CC}">
              <c16:uniqueId val="{00000005-26CF-0147-90AF-8D3682A3C7A2}"/>
            </c:ext>
          </c:extLst>
        </c:ser>
        <c:ser>
          <c:idx val="6"/>
          <c:order val="6"/>
          <c:tx>
            <c:strRef>
              <c:f>Sheet1!$A$8</c:f>
              <c:strCache>
                <c:ptCount val="1"/>
                <c:pt idx="0">
                  <c:v>70歳以上</c:v>
                </c:pt>
              </c:strCache>
            </c:strRef>
          </c:tx>
          <c:spPr>
            <a:ln w="31707">
              <a:solidFill>
                <a:srgbClr val="993300"/>
              </a:solidFill>
              <a:prstDash val="solid"/>
            </a:ln>
          </c:spPr>
          <c:marker>
            <c:symbol val="none"/>
          </c:marker>
          <c:cat>
            <c:strRef>
              <c:f>Sheet1!$B$1:$AB$1</c:f>
              <c:strCache>
                <c:ptCount val="27"/>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strCache>
            </c:strRef>
          </c:cat>
          <c:val>
            <c:numRef>
              <c:f>Sheet1!$B$8:$AB$8</c:f>
              <c:numCache>
                <c:formatCode>General</c:formatCode>
                <c:ptCount val="27"/>
                <c:pt idx="0">
                  <c:v>544</c:v>
                </c:pt>
                <c:pt idx="1">
                  <c:v>533</c:v>
                </c:pt>
                <c:pt idx="2">
                  <c:v>547</c:v>
                </c:pt>
                <c:pt idx="3">
                  <c:v>585</c:v>
                </c:pt>
                <c:pt idx="4">
                  <c:v>584</c:v>
                </c:pt>
                <c:pt idx="5">
                  <c:v>642</c:v>
                </c:pt>
                <c:pt idx="6">
                  <c:v>684</c:v>
                </c:pt>
                <c:pt idx="7">
                  <c:v>729</c:v>
                </c:pt>
                <c:pt idx="8">
                  <c:v>659</c:v>
                </c:pt>
                <c:pt idx="9" formatCode="#,##0_);[Red]\(#,##0\)">
                  <c:v>695</c:v>
                </c:pt>
                <c:pt idx="10" formatCode="#,##0_);[Red]\(#,##0\)">
                  <c:v>766</c:v>
                </c:pt>
                <c:pt idx="11" formatCode="#,##0_);[Red]\(#,##0\)">
                  <c:v>707</c:v>
                </c:pt>
                <c:pt idx="12" formatCode="#,##0_);[Red]\(#,##0\)">
                  <c:v>690</c:v>
                </c:pt>
                <c:pt idx="13" formatCode="#,##0_);[Red]\(#,##0\)">
                  <c:v>679</c:v>
                </c:pt>
                <c:pt idx="14" formatCode="#,##0_);[Red]\(#,##0\)">
                  <c:v>652</c:v>
                </c:pt>
                <c:pt idx="15" formatCode="#,##0_);[Red]\(#,##0\)">
                  <c:v>694</c:v>
                </c:pt>
                <c:pt idx="16" formatCode="#,##0_);[Red]\(#,##0\)">
                  <c:v>637</c:v>
                </c:pt>
                <c:pt idx="17" formatCode="#,##0_);[Red]\(#,##0\)">
                  <c:v>661</c:v>
                </c:pt>
                <c:pt idx="18" formatCode="#,##0_);[Red]\(#,##0\)">
                  <c:v>709</c:v>
                </c:pt>
                <c:pt idx="19" formatCode="#,##0_);[Red]\(#,##0\)">
                  <c:v>687</c:v>
                </c:pt>
                <c:pt idx="20" formatCode="#,##0_);[Red]\(#,##0\)">
                  <c:v>686</c:v>
                </c:pt>
                <c:pt idx="21" formatCode="#,##0_);[Red]\(#,##0\)">
                  <c:v>667</c:v>
                </c:pt>
                <c:pt idx="22" formatCode="#,##0_);[Red]\(#,##0\)">
                  <c:v>629</c:v>
                </c:pt>
                <c:pt idx="23" formatCode="#,##0_);[Red]\(#,##0\)">
                  <c:v>709</c:v>
                </c:pt>
                <c:pt idx="24" formatCode="#,##0_);[Red]\(#,##0\)">
                  <c:v>602</c:v>
                </c:pt>
                <c:pt idx="25" formatCode="#,##0_);[Red]\(#,##0\)">
                  <c:v>525</c:v>
                </c:pt>
                <c:pt idx="26" formatCode="#,##0_);[Red]\(#,##0\)">
                  <c:v>542</c:v>
                </c:pt>
              </c:numCache>
            </c:numRef>
          </c:val>
          <c:smooth val="0"/>
          <c:extLst>
            <c:ext xmlns:c16="http://schemas.microsoft.com/office/drawing/2014/chart" uri="{C3380CC4-5D6E-409C-BE32-E72D297353CC}">
              <c16:uniqueId val="{00000006-26CF-0147-90AF-8D3682A3C7A2}"/>
            </c:ext>
          </c:extLst>
        </c:ser>
        <c:dLbls>
          <c:showLegendKey val="0"/>
          <c:showVal val="0"/>
          <c:showCatName val="0"/>
          <c:showSerName val="0"/>
          <c:showPercent val="0"/>
          <c:showBubbleSize val="0"/>
        </c:dLbls>
        <c:smooth val="0"/>
        <c:axId val="-2046341856"/>
        <c:axId val="-2046338096"/>
      </c:lineChart>
      <c:catAx>
        <c:axId val="-2046341856"/>
        <c:scaling>
          <c:orientation val="minMax"/>
        </c:scaling>
        <c:delete val="0"/>
        <c:axPos val="b"/>
        <c:title>
          <c:tx>
            <c:rich>
              <a:bodyPr/>
              <a:lstStyle/>
              <a:p>
                <a:pPr>
                  <a:defRPr sz="2395"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平成</a:t>
                </a:r>
              </a:p>
            </c:rich>
          </c:tx>
          <c:layout>
            <c:manualLayout>
              <c:xMode val="edge"/>
              <c:yMode val="edge"/>
              <c:x val="0.54567027482220498"/>
              <c:y val="0.89681054266122495"/>
            </c:manualLayout>
          </c:layout>
          <c:overlay val="0"/>
          <c:spPr>
            <a:noFill/>
            <a:ln w="25619">
              <a:noFill/>
            </a:ln>
          </c:spPr>
        </c:title>
        <c:numFmt formatCode="General" sourceLinked="1"/>
        <c:majorTickMark val="in"/>
        <c:minorTickMark val="none"/>
        <c:tickLblPos val="nextTo"/>
        <c:spPr>
          <a:ln w="3207">
            <a:solidFill>
              <a:schemeClr val="tx1"/>
            </a:solidFill>
            <a:prstDash val="solid"/>
          </a:ln>
        </c:spPr>
        <c:txPr>
          <a:bodyPr rot="0" vert="horz"/>
          <a:lstStyle/>
          <a:p>
            <a:pPr>
              <a:defRPr sz="2399"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6338096"/>
        <c:crosses val="autoZero"/>
        <c:auto val="1"/>
        <c:lblAlgn val="ctr"/>
        <c:lblOffset val="100"/>
        <c:tickLblSkip val="2"/>
        <c:tickMarkSkip val="2"/>
        <c:noMultiLvlLbl val="0"/>
      </c:catAx>
      <c:valAx>
        <c:axId val="-2046338096"/>
        <c:scaling>
          <c:orientation val="minMax"/>
          <c:max val="1500"/>
          <c:min val="0"/>
        </c:scaling>
        <c:delete val="0"/>
        <c:axPos val="l"/>
        <c:majorGridlines>
          <c:spPr>
            <a:ln w="3207">
              <a:noFill/>
              <a:prstDash val="solid"/>
            </a:ln>
          </c:spPr>
        </c:majorGridlines>
        <c:title>
          <c:tx>
            <c:rich>
              <a:bodyPr rot="0" vert="wordArtVertRtl"/>
              <a:lstStyle/>
              <a:p>
                <a:pPr algn="ctr">
                  <a:defRPr sz="2395"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zh-CN" altLang="en-US" b="0">
                    <a:latin typeface="HGMaruGothicMPRO" panose="020F0600000000000000" pitchFamily="34" charset="-128"/>
                    <a:ea typeface="HGMaruGothicMPRO" panose="020F0600000000000000" pitchFamily="34" charset="-128"/>
                  </a:rPr>
                  <a:t>死亡事故件数（件）</a:t>
                </a:r>
              </a:p>
            </c:rich>
          </c:tx>
          <c:layout>
            <c:manualLayout>
              <c:xMode val="edge"/>
              <c:yMode val="edge"/>
              <c:x val="7.0294491877039998E-4"/>
              <c:y val="0.25990225043859"/>
            </c:manualLayout>
          </c:layout>
          <c:overlay val="0"/>
          <c:spPr>
            <a:noFill/>
            <a:ln w="25619">
              <a:noFill/>
            </a:ln>
          </c:spPr>
        </c:title>
        <c:numFmt formatCode="#,##0_ " sourceLinked="0"/>
        <c:majorTickMark val="in"/>
        <c:minorTickMark val="none"/>
        <c:tickLblPos val="nextTo"/>
        <c:spPr>
          <a:ln w="3207">
            <a:solidFill>
              <a:schemeClr val="tx1"/>
            </a:solidFill>
            <a:prstDash val="solid"/>
          </a:ln>
        </c:spPr>
        <c:txPr>
          <a:bodyPr rot="0" vert="horz"/>
          <a:lstStyle/>
          <a:p>
            <a:pPr>
              <a:defRPr sz="2399"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6341856"/>
        <c:crosses val="autoZero"/>
        <c:crossBetween val="midCat"/>
      </c:valAx>
      <c:spPr>
        <a:noFill/>
        <a:ln w="31707">
          <a:solidFill>
            <a:schemeClr val="tx1"/>
          </a:solidFill>
          <a:prstDash val="solid"/>
        </a:ln>
      </c:spPr>
    </c:plotArea>
    <c:legend>
      <c:legendPos val="t"/>
      <c:layout>
        <c:manualLayout>
          <c:xMode val="edge"/>
          <c:yMode val="edge"/>
          <c:x val="3.6773436107371799E-2"/>
          <c:y val="5.6284325715829997E-3"/>
          <c:w val="0.92526692360176299"/>
          <c:h val="0.16573103754700799"/>
        </c:manualLayout>
      </c:layout>
      <c:overlay val="0"/>
      <c:spPr>
        <a:noFill/>
        <a:ln w="3207">
          <a:noFill/>
          <a:prstDash val="solid"/>
        </a:ln>
      </c:spPr>
      <c:txPr>
        <a:bodyPr/>
        <a:lstStyle/>
        <a:p>
          <a:pPr>
            <a:defRPr sz="2399"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346"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476851089554501"/>
          <c:y val="0.25840261205644299"/>
          <c:w val="0.77811303484211303"/>
          <c:h val="0.51833274250074901"/>
        </c:manualLayout>
      </c:layout>
      <c:lineChart>
        <c:grouping val="standard"/>
        <c:varyColors val="0"/>
        <c:ser>
          <c:idx val="0"/>
          <c:order val="0"/>
          <c:tx>
            <c:strRef>
              <c:f>Sheet1!$A$2</c:f>
              <c:strCache>
                <c:ptCount val="1"/>
                <c:pt idx="0">
                  <c:v>未成年</c:v>
                </c:pt>
              </c:strCache>
            </c:strRef>
          </c:tx>
          <c:spPr>
            <a:ln w="31679">
              <a:solidFill>
                <a:srgbClr val="FF0000"/>
              </a:solidFill>
              <a:prstDash val="solid"/>
            </a:ln>
          </c:spPr>
          <c:marker>
            <c:symbol val="none"/>
          </c:marker>
          <c:cat>
            <c:strRef>
              <c:f>Sheet1!$B$1:$R$1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Sheet1!$B$2:$R$2</c:f>
              <c:numCache>
                <c:formatCode>0.0_ </c:formatCode>
                <c:ptCount val="17"/>
                <c:pt idx="0">
                  <c:v>23.681023700876054</c:v>
                </c:pt>
                <c:pt idx="1">
                  <c:v>21.089504755608537</c:v>
                </c:pt>
                <c:pt idx="2">
                  <c:v>20.842589088356124</c:v>
                </c:pt>
                <c:pt idx="3">
                  <c:v>20.389257145757806</c:v>
                </c:pt>
                <c:pt idx="4">
                  <c:v>19.680240418072135</c:v>
                </c:pt>
                <c:pt idx="5">
                  <c:v>15.457791590779516</c:v>
                </c:pt>
                <c:pt idx="6">
                  <c:v>16.90312257017613</c:v>
                </c:pt>
                <c:pt idx="7">
                  <c:v>14.950806097628766</c:v>
                </c:pt>
                <c:pt idx="8">
                  <c:v>16.908655790686215</c:v>
                </c:pt>
                <c:pt idx="9">
                  <c:v>13.753822753677126</c:v>
                </c:pt>
                <c:pt idx="10">
                  <c:v>14.36192039392696</c:v>
                </c:pt>
                <c:pt idx="11">
                  <c:v>13.543354075121176</c:v>
                </c:pt>
                <c:pt idx="12">
                  <c:v>11.448444199634945</c:v>
                </c:pt>
                <c:pt idx="13">
                  <c:v>11.430847897289871</c:v>
                </c:pt>
                <c:pt idx="14">
                  <c:v>11.44442517773539</c:v>
                </c:pt>
                <c:pt idx="15">
                  <c:v>11.473676692864894</c:v>
                </c:pt>
                <c:pt idx="16">
                  <c:v>9.6855732205712126</c:v>
                </c:pt>
              </c:numCache>
            </c:numRef>
          </c:val>
          <c:smooth val="0"/>
          <c:extLst>
            <c:ext xmlns:c16="http://schemas.microsoft.com/office/drawing/2014/chart" uri="{C3380CC4-5D6E-409C-BE32-E72D297353CC}">
              <c16:uniqueId val="{00000000-D4A3-B949-B43F-2A57C0FCAEA4}"/>
            </c:ext>
          </c:extLst>
        </c:ser>
        <c:ser>
          <c:idx val="1"/>
          <c:order val="1"/>
          <c:tx>
            <c:strRef>
              <c:f>Sheet1!$A$3</c:f>
              <c:strCache>
                <c:ptCount val="1"/>
                <c:pt idx="0">
                  <c:v>20歳代</c:v>
                </c:pt>
              </c:strCache>
            </c:strRef>
          </c:tx>
          <c:spPr>
            <a:ln w="31679">
              <a:solidFill>
                <a:srgbClr val="FF40FF"/>
              </a:solidFill>
              <a:prstDash val="solid"/>
            </a:ln>
          </c:spPr>
          <c:marker>
            <c:symbol val="none"/>
          </c:marker>
          <c:cat>
            <c:strRef>
              <c:f>Sheet1!$B$1:$R$1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Sheet1!$B$3:$R$3</c:f>
              <c:numCache>
                <c:formatCode>0.0_ </c:formatCode>
                <c:ptCount val="17"/>
                <c:pt idx="0">
                  <c:v>10.585073588959869</c:v>
                </c:pt>
                <c:pt idx="1">
                  <c:v>9.5584823985466691</c:v>
                </c:pt>
                <c:pt idx="2">
                  <c:v>8.635269177844803</c:v>
                </c:pt>
                <c:pt idx="3">
                  <c:v>7.7229200556196957</c:v>
                </c:pt>
                <c:pt idx="4">
                  <c:v>7.3010175327786646</c:v>
                </c:pt>
                <c:pt idx="5">
                  <c:v>6.5695071837877848</c:v>
                </c:pt>
                <c:pt idx="6">
                  <c:v>6.8602247395047282</c:v>
                </c:pt>
                <c:pt idx="7">
                  <c:v>6.2471104931153878</c:v>
                </c:pt>
                <c:pt idx="8">
                  <c:v>5.9505710305700852</c:v>
                </c:pt>
                <c:pt idx="9">
                  <c:v>5.4631348074734793</c:v>
                </c:pt>
                <c:pt idx="10">
                  <c:v>5.4366517718093519</c:v>
                </c:pt>
                <c:pt idx="11">
                  <c:v>4.8998614789595845</c:v>
                </c:pt>
                <c:pt idx="12">
                  <c:v>4.6143369297378261</c:v>
                </c:pt>
                <c:pt idx="13">
                  <c:v>4.0070492610190671</c:v>
                </c:pt>
                <c:pt idx="14">
                  <c:v>3.8997457291269066</c:v>
                </c:pt>
                <c:pt idx="15">
                  <c:v>3.1796671785501607</c:v>
                </c:pt>
                <c:pt idx="16">
                  <c:v>3.0282795766157742</c:v>
                </c:pt>
              </c:numCache>
            </c:numRef>
          </c:val>
          <c:smooth val="0"/>
          <c:extLst>
            <c:ext xmlns:c16="http://schemas.microsoft.com/office/drawing/2014/chart" uri="{C3380CC4-5D6E-409C-BE32-E72D297353CC}">
              <c16:uniqueId val="{00000001-D4A3-B949-B43F-2A57C0FCAEA4}"/>
            </c:ext>
          </c:extLst>
        </c:ser>
        <c:ser>
          <c:idx val="7"/>
          <c:order val="2"/>
          <c:tx>
            <c:strRef>
              <c:f>Sheet1!$A$4</c:f>
              <c:strCache>
                <c:ptCount val="1"/>
                <c:pt idx="0">
                  <c:v>30歳代</c:v>
                </c:pt>
              </c:strCache>
            </c:strRef>
          </c:tx>
          <c:spPr>
            <a:ln w="40630">
              <a:solidFill>
                <a:srgbClr val="00FF00"/>
              </a:solidFill>
              <a:prstDash val="solid"/>
            </a:ln>
          </c:spPr>
          <c:marker>
            <c:symbol val="triangle"/>
            <c:size val="2"/>
            <c:spPr>
              <a:solidFill>
                <a:srgbClr val="00FF00"/>
              </a:solidFill>
              <a:ln>
                <a:solidFill>
                  <a:srgbClr val="00FF00"/>
                </a:solidFill>
                <a:prstDash val="solid"/>
              </a:ln>
            </c:spPr>
          </c:marker>
          <c:cat>
            <c:strRef>
              <c:f>Sheet1!$B$1:$R$1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Sheet1!$B$4:$R$4</c:f>
              <c:numCache>
                <c:formatCode>0.0_ </c:formatCode>
                <c:ptCount val="17"/>
                <c:pt idx="0">
                  <c:v>6.4845197982514708</c:v>
                </c:pt>
                <c:pt idx="1">
                  <c:v>6.0861781767163414</c:v>
                </c:pt>
                <c:pt idx="2">
                  <c:v>5.5940128511821907</c:v>
                </c:pt>
                <c:pt idx="3">
                  <c:v>4.7563054259272519</c:v>
                </c:pt>
                <c:pt idx="4">
                  <c:v>4.3384163833404337</c:v>
                </c:pt>
                <c:pt idx="5">
                  <c:v>4.762805168007274</c:v>
                </c:pt>
                <c:pt idx="6">
                  <c:v>4.1713559583946527</c:v>
                </c:pt>
                <c:pt idx="7">
                  <c:v>4.0524265949521459</c:v>
                </c:pt>
                <c:pt idx="8">
                  <c:v>3.5046781999182484</c:v>
                </c:pt>
                <c:pt idx="9">
                  <c:v>3.4442537586043711</c:v>
                </c:pt>
                <c:pt idx="10">
                  <c:v>3.2915982781983306</c:v>
                </c:pt>
                <c:pt idx="11">
                  <c:v>3.2163856064321728</c:v>
                </c:pt>
                <c:pt idx="12">
                  <c:v>3.1454470077104748</c:v>
                </c:pt>
                <c:pt idx="13">
                  <c:v>2.862484930182351</c:v>
                </c:pt>
                <c:pt idx="14">
                  <c:v>2.2905201181267456</c:v>
                </c:pt>
                <c:pt idx="15">
                  <c:v>2.1320084956330119</c:v>
                </c:pt>
                <c:pt idx="16">
                  <c:v>1.9311886960836597</c:v>
                </c:pt>
              </c:numCache>
            </c:numRef>
          </c:val>
          <c:smooth val="0"/>
          <c:extLst>
            <c:ext xmlns:c16="http://schemas.microsoft.com/office/drawing/2014/chart" uri="{C3380CC4-5D6E-409C-BE32-E72D297353CC}">
              <c16:uniqueId val="{00000002-D4A3-B949-B43F-2A57C0FCAEA4}"/>
            </c:ext>
          </c:extLst>
        </c:ser>
        <c:ser>
          <c:idx val="2"/>
          <c:order val="3"/>
          <c:tx>
            <c:strRef>
              <c:f>Sheet1!$A$5</c:f>
              <c:strCache>
                <c:ptCount val="1"/>
                <c:pt idx="0">
                  <c:v>40歳代</c:v>
                </c:pt>
              </c:strCache>
            </c:strRef>
          </c:tx>
          <c:spPr>
            <a:ln w="31679">
              <a:solidFill>
                <a:srgbClr val="00FFFF"/>
              </a:solidFill>
              <a:prstDash val="solid"/>
            </a:ln>
          </c:spPr>
          <c:marker>
            <c:symbol val="none"/>
          </c:marker>
          <c:cat>
            <c:strRef>
              <c:f>Sheet1!$B$1:$R$1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Sheet1!$B$5:$R$5</c:f>
              <c:numCache>
                <c:formatCode>0.0_ </c:formatCode>
                <c:ptCount val="17"/>
                <c:pt idx="0">
                  <c:v>5.7011655042284488</c:v>
                </c:pt>
                <c:pt idx="1">
                  <c:v>5.1450915559322725</c:v>
                </c:pt>
                <c:pt idx="2">
                  <c:v>4.9243381543009992</c:v>
                </c:pt>
                <c:pt idx="3">
                  <c:v>4.4374123473846989</c:v>
                </c:pt>
                <c:pt idx="4">
                  <c:v>4.3326549025253236</c:v>
                </c:pt>
                <c:pt idx="5">
                  <c:v>4.4964211905108664</c:v>
                </c:pt>
                <c:pt idx="6">
                  <c:v>4.2213662328530539</c:v>
                </c:pt>
                <c:pt idx="7">
                  <c:v>3.903636085525469</c:v>
                </c:pt>
                <c:pt idx="8">
                  <c:v>3.9211471951626615</c:v>
                </c:pt>
                <c:pt idx="9">
                  <c:v>3.6789224332664321</c:v>
                </c:pt>
                <c:pt idx="10">
                  <c:v>3.3428692768629871</c:v>
                </c:pt>
                <c:pt idx="11">
                  <c:v>3.4840007060864382</c:v>
                </c:pt>
                <c:pt idx="12">
                  <c:v>3.3609256075247727</c:v>
                </c:pt>
                <c:pt idx="13">
                  <c:v>2.9656422183640583</c:v>
                </c:pt>
                <c:pt idx="14">
                  <c:v>2.8454054893766996</c:v>
                </c:pt>
                <c:pt idx="15">
                  <c:v>2.3317322688641724</c:v>
                </c:pt>
                <c:pt idx="16">
                  <c:v>2.2032296218840592</c:v>
                </c:pt>
              </c:numCache>
            </c:numRef>
          </c:val>
          <c:smooth val="0"/>
          <c:extLst>
            <c:ext xmlns:c16="http://schemas.microsoft.com/office/drawing/2014/chart" uri="{C3380CC4-5D6E-409C-BE32-E72D297353CC}">
              <c16:uniqueId val="{00000003-D4A3-B949-B43F-2A57C0FCAEA4}"/>
            </c:ext>
          </c:extLst>
        </c:ser>
        <c:ser>
          <c:idx val="3"/>
          <c:order val="4"/>
          <c:tx>
            <c:strRef>
              <c:f>Sheet1!$A$6</c:f>
              <c:strCache>
                <c:ptCount val="1"/>
                <c:pt idx="0">
                  <c:v>50歳代</c:v>
                </c:pt>
              </c:strCache>
            </c:strRef>
          </c:tx>
          <c:spPr>
            <a:ln w="40630">
              <a:solidFill>
                <a:srgbClr val="0000FF"/>
              </a:solidFill>
              <a:prstDash val="solid"/>
            </a:ln>
          </c:spPr>
          <c:marker>
            <c:symbol val="none"/>
          </c:marker>
          <c:cat>
            <c:strRef>
              <c:f>Sheet1!$B$1:$R$1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Sheet1!$B$6:$R$6</c:f>
              <c:numCache>
                <c:formatCode>0.0_ </c:formatCode>
                <c:ptCount val="17"/>
                <c:pt idx="0">
                  <c:v>6.3805787466582764</c:v>
                </c:pt>
                <c:pt idx="1">
                  <c:v>5.8744294288879324</c:v>
                </c:pt>
                <c:pt idx="2">
                  <c:v>5.6226659404849748</c:v>
                </c:pt>
                <c:pt idx="3">
                  <c:v>4.6237083270843335</c:v>
                </c:pt>
                <c:pt idx="4">
                  <c:v>4.6307070576707856</c:v>
                </c:pt>
                <c:pt idx="5">
                  <c:v>4.4784413520972599</c:v>
                </c:pt>
                <c:pt idx="6">
                  <c:v>4.111561114576948</c:v>
                </c:pt>
                <c:pt idx="7">
                  <c:v>3.8763551763500184</c:v>
                </c:pt>
                <c:pt idx="8">
                  <c:v>3.5982404025780732</c:v>
                </c:pt>
                <c:pt idx="9">
                  <c:v>3.7725135863791994</c:v>
                </c:pt>
                <c:pt idx="10">
                  <c:v>3.9462290041726975</c:v>
                </c:pt>
                <c:pt idx="11">
                  <c:v>3.4725418013083269</c:v>
                </c:pt>
                <c:pt idx="12">
                  <c:v>3.479914179266224</c:v>
                </c:pt>
                <c:pt idx="13">
                  <c:v>3.3257825643704333</c:v>
                </c:pt>
                <c:pt idx="14">
                  <c:v>3.0961065732509496</c:v>
                </c:pt>
                <c:pt idx="15">
                  <c:v>2.6878796207687303</c:v>
                </c:pt>
                <c:pt idx="16">
                  <c:v>2.5960961622382457</c:v>
                </c:pt>
              </c:numCache>
            </c:numRef>
          </c:val>
          <c:smooth val="0"/>
          <c:extLst>
            <c:ext xmlns:c16="http://schemas.microsoft.com/office/drawing/2014/chart" uri="{C3380CC4-5D6E-409C-BE32-E72D297353CC}">
              <c16:uniqueId val="{00000004-D4A3-B949-B43F-2A57C0FCAEA4}"/>
            </c:ext>
          </c:extLst>
        </c:ser>
        <c:ser>
          <c:idx val="4"/>
          <c:order val="5"/>
          <c:tx>
            <c:strRef>
              <c:f>Sheet1!$A$7</c:f>
              <c:strCache>
                <c:ptCount val="1"/>
                <c:pt idx="0">
                  <c:v>60歳代</c:v>
                </c:pt>
              </c:strCache>
            </c:strRef>
          </c:tx>
          <c:spPr>
            <a:ln w="40630">
              <a:solidFill>
                <a:srgbClr val="FF9900"/>
              </a:solidFill>
              <a:prstDash val="solid"/>
            </a:ln>
          </c:spPr>
          <c:marker>
            <c:symbol val="none"/>
          </c:marker>
          <c:cat>
            <c:strRef>
              <c:f>Sheet1!$B$1:$R$1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Sheet1!$B$7:$R$7</c:f>
              <c:numCache>
                <c:formatCode>0.0_ </c:formatCode>
                <c:ptCount val="17"/>
                <c:pt idx="0">
                  <c:v>6.2833804260497441</c:v>
                </c:pt>
                <c:pt idx="1">
                  <c:v>6.5660939666877951</c:v>
                </c:pt>
                <c:pt idx="2">
                  <c:v>5.0592815041111905</c:v>
                </c:pt>
                <c:pt idx="3">
                  <c:v>4.8952496580304015</c:v>
                </c:pt>
                <c:pt idx="4">
                  <c:v>4.54165303184217</c:v>
                </c:pt>
                <c:pt idx="5">
                  <c:v>4.7764730989306692</c:v>
                </c:pt>
                <c:pt idx="6">
                  <c:v>4.5145188548832351</c:v>
                </c:pt>
                <c:pt idx="7">
                  <c:v>4.0616733586384068</c:v>
                </c:pt>
                <c:pt idx="8">
                  <c:v>4.2669558504844147</c:v>
                </c:pt>
                <c:pt idx="9">
                  <c:v>3.8485705516869526</c:v>
                </c:pt>
                <c:pt idx="10">
                  <c:v>3.8141930505172486</c:v>
                </c:pt>
                <c:pt idx="11">
                  <c:v>3.6697672258300451</c:v>
                </c:pt>
                <c:pt idx="12">
                  <c:v>3.5039786622310594</c:v>
                </c:pt>
                <c:pt idx="13">
                  <c:v>3.4038829453027466</c:v>
                </c:pt>
                <c:pt idx="14">
                  <c:v>3.1682966748185826</c:v>
                </c:pt>
                <c:pt idx="15">
                  <c:v>2.8546251198442691</c:v>
                </c:pt>
                <c:pt idx="16">
                  <c:v>2.6181580324743008</c:v>
                </c:pt>
              </c:numCache>
            </c:numRef>
          </c:val>
          <c:smooth val="0"/>
          <c:extLst>
            <c:ext xmlns:c16="http://schemas.microsoft.com/office/drawing/2014/chart" uri="{C3380CC4-5D6E-409C-BE32-E72D297353CC}">
              <c16:uniqueId val="{00000005-D4A3-B949-B43F-2A57C0FCAEA4}"/>
            </c:ext>
          </c:extLst>
        </c:ser>
        <c:ser>
          <c:idx val="5"/>
          <c:order val="6"/>
          <c:tx>
            <c:strRef>
              <c:f>Sheet1!$A$8</c:f>
              <c:strCache>
                <c:ptCount val="1"/>
                <c:pt idx="0">
                  <c:v>70歳代</c:v>
                </c:pt>
              </c:strCache>
            </c:strRef>
          </c:tx>
          <c:spPr>
            <a:ln w="31679">
              <a:solidFill>
                <a:srgbClr val="7030A0"/>
              </a:solidFill>
            </a:ln>
          </c:spPr>
          <c:marker>
            <c:symbol val="none"/>
          </c:marker>
          <c:cat>
            <c:strRef>
              <c:f>Sheet1!$B$1:$R$1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Sheet1!$B$8:$R$8</c:f>
              <c:numCache>
                <c:formatCode>0.0_ </c:formatCode>
                <c:ptCount val="17"/>
                <c:pt idx="0">
                  <c:v>13.014461294941739</c:v>
                </c:pt>
                <c:pt idx="1">
                  <c:v>11.767526601280473</c:v>
                </c:pt>
                <c:pt idx="2">
                  <c:v>9.9896521796946605</c:v>
                </c:pt>
                <c:pt idx="3">
                  <c:v>9.6712098153265185</c:v>
                </c:pt>
                <c:pt idx="4">
                  <c:v>9.0741692697799987</c:v>
                </c:pt>
                <c:pt idx="5">
                  <c:v>8.0352670966176785</c:v>
                </c:pt>
                <c:pt idx="6">
                  <c:v>7.0653414004133603</c:v>
                </c:pt>
                <c:pt idx="7">
                  <c:v>6.9540758016823627</c:v>
                </c:pt>
                <c:pt idx="8">
                  <c:v>6.8574151255365354</c:v>
                </c:pt>
                <c:pt idx="9">
                  <c:v>6.0683538697218218</c:v>
                </c:pt>
                <c:pt idx="10">
                  <c:v>5.9157814194100347</c:v>
                </c:pt>
                <c:pt idx="11">
                  <c:v>5.5799614767903201</c:v>
                </c:pt>
                <c:pt idx="12">
                  <c:v>4.9333472721373841</c:v>
                </c:pt>
                <c:pt idx="13">
                  <c:v>5.2832985167454947</c:v>
                </c:pt>
                <c:pt idx="14">
                  <c:v>4.1397141283013834</c:v>
                </c:pt>
                <c:pt idx="15">
                  <c:v>3.5230003326981274</c:v>
                </c:pt>
                <c:pt idx="16">
                  <c:v>3.3514891088998144</c:v>
                </c:pt>
              </c:numCache>
            </c:numRef>
          </c:val>
          <c:smooth val="0"/>
          <c:extLst>
            <c:ext xmlns:c16="http://schemas.microsoft.com/office/drawing/2014/chart" uri="{C3380CC4-5D6E-409C-BE32-E72D297353CC}">
              <c16:uniqueId val="{00000006-D4A3-B949-B43F-2A57C0FCAEA4}"/>
            </c:ext>
          </c:extLst>
        </c:ser>
        <c:ser>
          <c:idx val="8"/>
          <c:order val="7"/>
          <c:tx>
            <c:strRef>
              <c:f>Sheet1!$A$9</c:f>
              <c:strCache>
                <c:ptCount val="1"/>
                <c:pt idx="0">
                  <c:v>80歳以上</c:v>
                </c:pt>
              </c:strCache>
            </c:strRef>
          </c:tx>
          <c:spPr>
            <a:ln w="31679"/>
          </c:spPr>
          <c:marker>
            <c:symbol val="none"/>
          </c:marker>
          <c:cat>
            <c:strRef>
              <c:f>Sheet1!$B$1:$R$1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Sheet1!$B$9:$R$9</c:f>
              <c:numCache>
                <c:formatCode>0.0_ </c:formatCode>
                <c:ptCount val="17"/>
                <c:pt idx="0">
                  <c:v>33.214191784377348</c:v>
                </c:pt>
                <c:pt idx="1">
                  <c:v>21.804769425882895</c:v>
                </c:pt>
                <c:pt idx="2">
                  <c:v>21.929931629950303</c:v>
                </c:pt>
                <c:pt idx="3">
                  <c:v>19.259045609980006</c:v>
                </c:pt>
                <c:pt idx="4">
                  <c:v>18.652999294861338</c:v>
                </c:pt>
                <c:pt idx="5">
                  <c:v>20.118747710129071</c:v>
                </c:pt>
                <c:pt idx="6">
                  <c:v>16.689963784348507</c:v>
                </c:pt>
                <c:pt idx="7">
                  <c:v>15.767857892636659</c:v>
                </c:pt>
                <c:pt idx="8">
                  <c:v>16.540932619514287</c:v>
                </c:pt>
                <c:pt idx="9">
                  <c:v>15.898601284533338</c:v>
                </c:pt>
                <c:pt idx="10">
                  <c:v>14.851680798541281</c:v>
                </c:pt>
                <c:pt idx="11">
                  <c:v>13.63893235076401</c:v>
                </c:pt>
                <c:pt idx="12">
                  <c:v>11.882466902312402</c:v>
                </c:pt>
                <c:pt idx="13">
                  <c:v>12.73821168456276</c:v>
                </c:pt>
                <c:pt idx="14">
                  <c:v>10.349453724487235</c:v>
                </c:pt>
                <c:pt idx="15">
                  <c:v>8.9242760576608671</c:v>
                </c:pt>
                <c:pt idx="16">
                  <c:v>9.3043295619824367</c:v>
                </c:pt>
              </c:numCache>
            </c:numRef>
          </c:val>
          <c:smooth val="0"/>
          <c:extLst>
            <c:ext xmlns:c16="http://schemas.microsoft.com/office/drawing/2014/chart" uri="{C3380CC4-5D6E-409C-BE32-E72D297353CC}">
              <c16:uniqueId val="{00000007-D4A3-B949-B43F-2A57C0FCAEA4}"/>
            </c:ext>
          </c:extLst>
        </c:ser>
        <c:dLbls>
          <c:showLegendKey val="0"/>
          <c:showVal val="0"/>
          <c:showCatName val="0"/>
          <c:showSerName val="0"/>
          <c:showPercent val="0"/>
          <c:showBubbleSize val="0"/>
        </c:dLbls>
        <c:smooth val="0"/>
        <c:axId val="-2072635952"/>
        <c:axId val="-2072651840"/>
      </c:lineChart>
      <c:catAx>
        <c:axId val="-2072635952"/>
        <c:scaling>
          <c:orientation val="minMax"/>
        </c:scaling>
        <c:delete val="0"/>
        <c:axPos val="b"/>
        <c:title>
          <c:tx>
            <c:rich>
              <a:bodyPr/>
              <a:lstStyle/>
              <a:p>
                <a:pPr>
                  <a:defRPr sz="2364"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平成</a:t>
                </a:r>
              </a:p>
            </c:rich>
          </c:tx>
          <c:layout>
            <c:manualLayout>
              <c:xMode val="edge"/>
              <c:yMode val="edge"/>
              <c:x val="0.54129793775778001"/>
              <c:y val="0.89909826716686603"/>
            </c:manualLayout>
          </c:layout>
          <c:overlay val="0"/>
          <c:spPr>
            <a:noFill/>
            <a:ln w="27089">
              <a:noFill/>
            </a:ln>
          </c:spPr>
        </c:title>
        <c:numFmt formatCode="General" sourceLinked="1"/>
        <c:majorTickMark val="in"/>
        <c:minorTickMark val="none"/>
        <c:tickLblPos val="nextTo"/>
        <c:spPr>
          <a:ln w="3381">
            <a:solidFill>
              <a:schemeClr val="tx1"/>
            </a:solidFill>
            <a:prstDash val="solid"/>
          </a:ln>
        </c:spPr>
        <c:txPr>
          <a:bodyPr rot="0" vert="horz"/>
          <a:lstStyle/>
          <a:p>
            <a:pPr>
              <a:defRPr sz="2392"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72651840"/>
        <c:crosses val="autoZero"/>
        <c:auto val="1"/>
        <c:lblAlgn val="ctr"/>
        <c:lblOffset val="100"/>
        <c:tickLblSkip val="2"/>
        <c:tickMarkSkip val="1"/>
        <c:noMultiLvlLbl val="0"/>
      </c:catAx>
      <c:valAx>
        <c:axId val="-2072651840"/>
        <c:scaling>
          <c:orientation val="minMax"/>
          <c:max val="30"/>
          <c:min val="0"/>
        </c:scaling>
        <c:delete val="0"/>
        <c:axPos val="l"/>
        <c:majorGridlines>
          <c:spPr>
            <a:ln w="3381">
              <a:noFill/>
              <a:prstDash val="solid"/>
            </a:ln>
          </c:spPr>
        </c:majorGridlines>
        <c:title>
          <c:tx>
            <c:rich>
              <a:bodyPr rot="0" vert="wordArtVertRtl"/>
              <a:lstStyle/>
              <a:p>
                <a:pPr algn="ctr">
                  <a:defRPr sz="2364"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zh-CN" altLang="en-US" b="0">
                    <a:latin typeface="HGMaruGothicMPRO" panose="020F0600000000000000" pitchFamily="34" charset="-128"/>
                    <a:ea typeface="HGMaruGothicMPRO" panose="020F0600000000000000" pitchFamily="34" charset="-128"/>
                  </a:rPr>
                  <a:t>事故件数（件）</a:t>
                </a:r>
              </a:p>
            </c:rich>
          </c:tx>
          <c:layout>
            <c:manualLayout>
              <c:xMode val="edge"/>
              <c:yMode val="edge"/>
              <c:x val="2.3870605575751699E-2"/>
              <c:y val="0.295772841527843"/>
            </c:manualLayout>
          </c:layout>
          <c:overlay val="0"/>
          <c:spPr>
            <a:noFill/>
            <a:ln w="27089">
              <a:noFill/>
            </a:ln>
          </c:spPr>
        </c:title>
        <c:numFmt formatCode="#,##0_ " sourceLinked="0"/>
        <c:majorTickMark val="in"/>
        <c:minorTickMark val="none"/>
        <c:tickLblPos val="nextTo"/>
        <c:spPr>
          <a:ln w="3381">
            <a:solidFill>
              <a:schemeClr val="tx1"/>
            </a:solidFill>
            <a:prstDash val="solid"/>
          </a:ln>
        </c:spPr>
        <c:txPr>
          <a:bodyPr rot="0" vert="horz"/>
          <a:lstStyle/>
          <a:p>
            <a:pPr>
              <a:defRPr sz="2392"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72635952"/>
        <c:crosses val="autoZero"/>
        <c:crossBetween val="midCat"/>
      </c:valAx>
      <c:spPr>
        <a:noFill/>
        <a:ln w="31679">
          <a:solidFill>
            <a:schemeClr val="tx1"/>
          </a:solidFill>
          <a:prstDash val="solid"/>
        </a:ln>
      </c:spPr>
    </c:plotArea>
    <c:legend>
      <c:legendPos val="t"/>
      <c:layout>
        <c:manualLayout>
          <c:xMode val="edge"/>
          <c:yMode val="edge"/>
          <c:x val="4.8944641919760001E-2"/>
          <c:y val="1.24914228653356E-2"/>
          <c:w val="0.92730912635920504"/>
          <c:h val="0.19409068630819101"/>
        </c:manualLayout>
      </c:layout>
      <c:overlay val="0"/>
      <c:spPr>
        <a:noFill/>
        <a:ln w="3381">
          <a:noFill/>
          <a:prstDash val="solid"/>
        </a:ln>
      </c:spPr>
      <c:txPr>
        <a:bodyPr/>
        <a:lstStyle/>
        <a:p>
          <a:pPr>
            <a:defRPr sz="2392"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478"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9227376636571"/>
          <c:y val="0.33034763309953502"/>
          <c:w val="0.80143244741034902"/>
          <c:h val="0.48812867318138897"/>
        </c:manualLayout>
      </c:layout>
      <c:lineChart>
        <c:grouping val="standard"/>
        <c:varyColors val="0"/>
        <c:ser>
          <c:idx val="0"/>
          <c:order val="0"/>
          <c:tx>
            <c:strRef>
              <c:f>Sheet1!$B$2</c:f>
              <c:strCache>
                <c:ptCount val="1"/>
                <c:pt idx="0">
                  <c:v>信号無視</c:v>
                </c:pt>
              </c:strCache>
            </c:strRef>
          </c:tx>
          <c:spPr>
            <a:ln w="38027">
              <a:solidFill>
                <a:srgbClr val="FF0000"/>
              </a:solidFill>
              <a:prstDash val="solid"/>
            </a:ln>
          </c:spPr>
          <c:marker>
            <c:symbol val="none"/>
          </c:marker>
          <c:cat>
            <c:strRef>
              <c:f>Sheet1!$C$1:$S$1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Sheet1!$C$2:$S$2</c:f>
              <c:numCache>
                <c:formatCode>#,##0_);[Red]\(#,##0\)</c:formatCode>
                <c:ptCount val="17"/>
                <c:pt idx="0">
                  <c:v>28818</c:v>
                </c:pt>
                <c:pt idx="1">
                  <c:v>26803</c:v>
                </c:pt>
                <c:pt idx="2">
                  <c:v>24445</c:v>
                </c:pt>
                <c:pt idx="3">
                  <c:v>22513</c:v>
                </c:pt>
                <c:pt idx="4">
                  <c:v>21185</c:v>
                </c:pt>
                <c:pt idx="5">
                  <c:v>20250</c:v>
                </c:pt>
                <c:pt idx="6">
                  <c:v>19022</c:v>
                </c:pt>
                <c:pt idx="7">
                  <c:v>17951</c:v>
                </c:pt>
                <c:pt idx="8">
                  <c:v>16720</c:v>
                </c:pt>
                <c:pt idx="9">
                  <c:v>15702</c:v>
                </c:pt>
                <c:pt idx="10">
                  <c:v>15505</c:v>
                </c:pt>
                <c:pt idx="11">
                  <c:v>14110</c:v>
                </c:pt>
                <c:pt idx="12">
                  <c:v>13590</c:v>
                </c:pt>
                <c:pt idx="13">
                  <c:v>12495</c:v>
                </c:pt>
                <c:pt idx="14">
                  <c:v>11652</c:v>
                </c:pt>
                <c:pt idx="15">
                  <c:v>10165</c:v>
                </c:pt>
                <c:pt idx="16">
                  <c:v>10232</c:v>
                </c:pt>
              </c:numCache>
            </c:numRef>
          </c:val>
          <c:smooth val="0"/>
          <c:extLst>
            <c:ext xmlns:c16="http://schemas.microsoft.com/office/drawing/2014/chart" uri="{C3380CC4-5D6E-409C-BE32-E72D297353CC}">
              <c16:uniqueId val="{00000000-F5EC-9246-BF99-7F5BFBA11DED}"/>
            </c:ext>
          </c:extLst>
        </c:ser>
        <c:ser>
          <c:idx val="1"/>
          <c:order val="1"/>
          <c:tx>
            <c:strRef>
              <c:f>Sheet1!$B$3</c:f>
              <c:strCache>
                <c:ptCount val="1"/>
                <c:pt idx="0">
                  <c:v>交差点安全進行</c:v>
                </c:pt>
              </c:strCache>
            </c:strRef>
          </c:tx>
          <c:spPr>
            <a:ln w="38027">
              <a:solidFill>
                <a:srgbClr val="FF00FF"/>
              </a:solidFill>
              <a:prstDash val="solid"/>
            </a:ln>
          </c:spPr>
          <c:marker>
            <c:symbol val="none"/>
          </c:marker>
          <c:cat>
            <c:strRef>
              <c:f>Sheet1!$C$1:$S$1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Sheet1!$C$3:$S$3</c:f>
              <c:numCache>
                <c:formatCode>#,##0_);[Red]\(#,##0\)</c:formatCode>
                <c:ptCount val="17"/>
                <c:pt idx="0">
                  <c:v>47637</c:v>
                </c:pt>
                <c:pt idx="1">
                  <c:v>44037</c:v>
                </c:pt>
                <c:pt idx="2">
                  <c:v>41630</c:v>
                </c:pt>
                <c:pt idx="3">
                  <c:v>43311</c:v>
                </c:pt>
                <c:pt idx="4">
                  <c:v>39467</c:v>
                </c:pt>
                <c:pt idx="5">
                  <c:v>39306</c:v>
                </c:pt>
                <c:pt idx="6">
                  <c:v>40478</c:v>
                </c:pt>
                <c:pt idx="7">
                  <c:v>40069</c:v>
                </c:pt>
                <c:pt idx="8">
                  <c:v>36233</c:v>
                </c:pt>
                <c:pt idx="9">
                  <c:v>31516</c:v>
                </c:pt>
                <c:pt idx="10">
                  <c:v>29168</c:v>
                </c:pt>
                <c:pt idx="11">
                  <c:v>28393</c:v>
                </c:pt>
                <c:pt idx="12">
                  <c:v>27724</c:v>
                </c:pt>
                <c:pt idx="13">
                  <c:v>24771</c:v>
                </c:pt>
                <c:pt idx="14">
                  <c:v>22589</c:v>
                </c:pt>
                <c:pt idx="15">
                  <c:v>20443</c:v>
                </c:pt>
                <c:pt idx="16">
                  <c:v>20086</c:v>
                </c:pt>
              </c:numCache>
            </c:numRef>
          </c:val>
          <c:smooth val="0"/>
          <c:extLst>
            <c:ext xmlns:c16="http://schemas.microsoft.com/office/drawing/2014/chart" uri="{C3380CC4-5D6E-409C-BE32-E72D297353CC}">
              <c16:uniqueId val="{00000001-F5EC-9246-BF99-7F5BFBA11DED}"/>
            </c:ext>
          </c:extLst>
        </c:ser>
        <c:ser>
          <c:idx val="2"/>
          <c:order val="2"/>
          <c:tx>
            <c:strRef>
              <c:f>Sheet1!$B$4</c:f>
              <c:strCache>
                <c:ptCount val="1"/>
                <c:pt idx="0">
                  <c:v>歩行者妨害等</c:v>
                </c:pt>
              </c:strCache>
            </c:strRef>
          </c:tx>
          <c:spPr>
            <a:ln w="38027">
              <a:solidFill>
                <a:srgbClr val="00FF00"/>
              </a:solidFill>
              <a:prstDash val="solid"/>
            </a:ln>
          </c:spPr>
          <c:marker>
            <c:symbol val="triangle"/>
            <c:size val="2"/>
            <c:spPr>
              <a:solidFill>
                <a:srgbClr val="00FF00"/>
              </a:solidFill>
              <a:ln>
                <a:solidFill>
                  <a:srgbClr val="00FF00"/>
                </a:solidFill>
                <a:prstDash val="solid"/>
              </a:ln>
            </c:spPr>
          </c:marker>
          <c:cat>
            <c:strRef>
              <c:f>Sheet1!$C$1:$S$1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Sheet1!$C$4:$S$4</c:f>
              <c:numCache>
                <c:formatCode>#,##0_);[Red]\(#,##0\)</c:formatCode>
                <c:ptCount val="17"/>
                <c:pt idx="0">
                  <c:v>15353</c:v>
                </c:pt>
                <c:pt idx="1">
                  <c:v>15282</c:v>
                </c:pt>
                <c:pt idx="2">
                  <c:v>14282</c:v>
                </c:pt>
                <c:pt idx="3">
                  <c:v>14818</c:v>
                </c:pt>
                <c:pt idx="4">
                  <c:v>14704</c:v>
                </c:pt>
                <c:pt idx="5">
                  <c:v>15587</c:v>
                </c:pt>
                <c:pt idx="6">
                  <c:v>14778</c:v>
                </c:pt>
                <c:pt idx="7">
                  <c:v>14504</c:v>
                </c:pt>
                <c:pt idx="8">
                  <c:v>13616</c:v>
                </c:pt>
                <c:pt idx="9">
                  <c:v>13197</c:v>
                </c:pt>
                <c:pt idx="10">
                  <c:v>13427</c:v>
                </c:pt>
                <c:pt idx="11">
                  <c:v>12614</c:v>
                </c:pt>
                <c:pt idx="12">
                  <c:v>12487</c:v>
                </c:pt>
                <c:pt idx="13">
                  <c:v>11809</c:v>
                </c:pt>
                <c:pt idx="14">
                  <c:v>11192</c:v>
                </c:pt>
                <c:pt idx="15">
                  <c:v>10044</c:v>
                </c:pt>
                <c:pt idx="16">
                  <c:v>9825</c:v>
                </c:pt>
              </c:numCache>
            </c:numRef>
          </c:val>
          <c:smooth val="0"/>
          <c:extLst>
            <c:ext xmlns:c16="http://schemas.microsoft.com/office/drawing/2014/chart" uri="{C3380CC4-5D6E-409C-BE32-E72D297353CC}">
              <c16:uniqueId val="{00000002-F5EC-9246-BF99-7F5BFBA11DED}"/>
            </c:ext>
          </c:extLst>
        </c:ser>
        <c:ser>
          <c:idx val="3"/>
          <c:order val="3"/>
          <c:tx>
            <c:strRef>
              <c:f>Sheet1!$B$5</c:f>
              <c:strCache>
                <c:ptCount val="1"/>
                <c:pt idx="0">
                  <c:v>一時不停止</c:v>
                </c:pt>
              </c:strCache>
            </c:strRef>
          </c:tx>
          <c:spPr>
            <a:ln w="38027">
              <a:solidFill>
                <a:srgbClr val="00FFFF"/>
              </a:solidFill>
              <a:prstDash val="solid"/>
            </a:ln>
          </c:spPr>
          <c:marker>
            <c:symbol val="none"/>
          </c:marker>
          <c:cat>
            <c:strRef>
              <c:f>Sheet1!$C$1:$S$1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Sheet1!$C$5:$S$5</c:f>
              <c:numCache>
                <c:formatCode>#,##0_);[Red]\(#,##0\)</c:formatCode>
                <c:ptCount val="17"/>
                <c:pt idx="0">
                  <c:v>42596</c:v>
                </c:pt>
                <c:pt idx="1">
                  <c:v>38615</c:v>
                </c:pt>
                <c:pt idx="2">
                  <c:v>36727</c:v>
                </c:pt>
                <c:pt idx="3">
                  <c:v>33670</c:v>
                </c:pt>
                <c:pt idx="4">
                  <c:v>31870</c:v>
                </c:pt>
                <c:pt idx="5">
                  <c:v>30370</c:v>
                </c:pt>
                <c:pt idx="6">
                  <c:v>27714</c:v>
                </c:pt>
                <c:pt idx="7">
                  <c:v>25797</c:v>
                </c:pt>
                <c:pt idx="8">
                  <c:v>24221</c:v>
                </c:pt>
                <c:pt idx="9">
                  <c:v>23091</c:v>
                </c:pt>
                <c:pt idx="10">
                  <c:v>21391</c:v>
                </c:pt>
                <c:pt idx="11">
                  <c:v>19248</c:v>
                </c:pt>
                <c:pt idx="12">
                  <c:v>17990</c:v>
                </c:pt>
                <c:pt idx="13">
                  <c:v>16400</c:v>
                </c:pt>
                <c:pt idx="14">
                  <c:v>14925</c:v>
                </c:pt>
                <c:pt idx="15">
                  <c:v>12387</c:v>
                </c:pt>
                <c:pt idx="16">
                  <c:v>12555</c:v>
                </c:pt>
              </c:numCache>
            </c:numRef>
          </c:val>
          <c:smooth val="0"/>
          <c:extLst>
            <c:ext xmlns:c16="http://schemas.microsoft.com/office/drawing/2014/chart" uri="{C3380CC4-5D6E-409C-BE32-E72D297353CC}">
              <c16:uniqueId val="{00000003-F5EC-9246-BF99-7F5BFBA11DED}"/>
            </c:ext>
          </c:extLst>
        </c:ser>
        <c:ser>
          <c:idx val="4"/>
          <c:order val="4"/>
          <c:tx>
            <c:strRef>
              <c:f>Sheet1!$B$6</c:f>
              <c:strCache>
                <c:ptCount val="1"/>
                <c:pt idx="0">
                  <c:v>運転操作不適</c:v>
                </c:pt>
              </c:strCache>
            </c:strRef>
          </c:tx>
          <c:spPr>
            <a:ln w="38027">
              <a:solidFill>
                <a:srgbClr val="0066FF"/>
              </a:solidFill>
              <a:prstDash val="solid"/>
            </a:ln>
          </c:spPr>
          <c:marker>
            <c:symbol val="none"/>
          </c:marker>
          <c:cat>
            <c:strRef>
              <c:f>Sheet1!$C$1:$S$1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Sheet1!$C$6:$S$6</c:f>
              <c:numCache>
                <c:formatCode>#,##0_);[Red]\(#,##0\)</c:formatCode>
                <c:ptCount val="17"/>
                <c:pt idx="0">
                  <c:v>64860</c:v>
                </c:pt>
                <c:pt idx="1">
                  <c:v>60731</c:v>
                </c:pt>
                <c:pt idx="2">
                  <c:v>52419</c:v>
                </c:pt>
                <c:pt idx="3">
                  <c:v>49750</c:v>
                </c:pt>
                <c:pt idx="4">
                  <c:v>46395</c:v>
                </c:pt>
                <c:pt idx="5">
                  <c:v>45757</c:v>
                </c:pt>
                <c:pt idx="6">
                  <c:v>45005</c:v>
                </c:pt>
                <c:pt idx="7">
                  <c:v>43709</c:v>
                </c:pt>
                <c:pt idx="8">
                  <c:v>42117</c:v>
                </c:pt>
                <c:pt idx="9">
                  <c:v>38133</c:v>
                </c:pt>
                <c:pt idx="10">
                  <c:v>33845</c:v>
                </c:pt>
                <c:pt idx="11">
                  <c:v>31465</c:v>
                </c:pt>
                <c:pt idx="12">
                  <c:v>29476</c:v>
                </c:pt>
                <c:pt idx="13">
                  <c:v>27859</c:v>
                </c:pt>
                <c:pt idx="14">
                  <c:v>22941</c:v>
                </c:pt>
                <c:pt idx="15">
                  <c:v>18229</c:v>
                </c:pt>
                <c:pt idx="16">
                  <c:v>18885</c:v>
                </c:pt>
              </c:numCache>
            </c:numRef>
          </c:val>
          <c:smooth val="0"/>
          <c:extLst>
            <c:ext xmlns:c16="http://schemas.microsoft.com/office/drawing/2014/chart" uri="{C3380CC4-5D6E-409C-BE32-E72D297353CC}">
              <c16:uniqueId val="{00000004-F5EC-9246-BF99-7F5BFBA11DED}"/>
            </c:ext>
          </c:extLst>
        </c:ser>
        <c:ser>
          <c:idx val="5"/>
          <c:order val="5"/>
          <c:tx>
            <c:strRef>
              <c:f>Sheet1!$B$7</c:f>
              <c:strCache>
                <c:ptCount val="1"/>
                <c:pt idx="0">
                  <c:v>漫然運転</c:v>
                </c:pt>
              </c:strCache>
            </c:strRef>
          </c:tx>
          <c:spPr>
            <a:ln w="38027">
              <a:solidFill>
                <a:srgbClr val="FF9900"/>
              </a:solidFill>
              <a:prstDash val="solid"/>
            </a:ln>
          </c:spPr>
          <c:marker>
            <c:symbol val="none"/>
          </c:marker>
          <c:cat>
            <c:strRef>
              <c:f>Sheet1!$C$1:$S$1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Sheet1!$C$7:$S$7</c:f>
              <c:numCache>
                <c:formatCode>#,##0_);[Red]\(#,##0\)</c:formatCode>
                <c:ptCount val="17"/>
                <c:pt idx="0">
                  <c:v>57217</c:v>
                </c:pt>
                <c:pt idx="1">
                  <c:v>56243</c:v>
                </c:pt>
                <c:pt idx="2">
                  <c:v>52270</c:v>
                </c:pt>
                <c:pt idx="3">
                  <c:v>47941</c:v>
                </c:pt>
                <c:pt idx="4">
                  <c:v>47719</c:v>
                </c:pt>
                <c:pt idx="5">
                  <c:v>49475</c:v>
                </c:pt>
                <c:pt idx="6">
                  <c:v>47370</c:v>
                </c:pt>
                <c:pt idx="7">
                  <c:v>47917</c:v>
                </c:pt>
                <c:pt idx="8">
                  <c:v>47282</c:v>
                </c:pt>
                <c:pt idx="9">
                  <c:v>43600</c:v>
                </c:pt>
                <c:pt idx="10">
                  <c:v>42103</c:v>
                </c:pt>
                <c:pt idx="11">
                  <c:v>39625</c:v>
                </c:pt>
                <c:pt idx="12">
                  <c:v>38350</c:v>
                </c:pt>
                <c:pt idx="13">
                  <c:v>34707</c:v>
                </c:pt>
                <c:pt idx="14">
                  <c:v>30475</c:v>
                </c:pt>
                <c:pt idx="15">
                  <c:v>23074</c:v>
                </c:pt>
                <c:pt idx="16">
                  <c:v>22318</c:v>
                </c:pt>
              </c:numCache>
            </c:numRef>
          </c:val>
          <c:smooth val="0"/>
          <c:extLst>
            <c:ext xmlns:c16="http://schemas.microsoft.com/office/drawing/2014/chart" uri="{C3380CC4-5D6E-409C-BE32-E72D297353CC}">
              <c16:uniqueId val="{00000005-F5EC-9246-BF99-7F5BFBA11DED}"/>
            </c:ext>
          </c:extLst>
        </c:ser>
        <c:ser>
          <c:idx val="6"/>
          <c:order val="6"/>
          <c:tx>
            <c:strRef>
              <c:f>Sheet1!$B$8</c:f>
              <c:strCache>
                <c:ptCount val="1"/>
                <c:pt idx="0">
                  <c:v>脇見運転</c:v>
                </c:pt>
              </c:strCache>
            </c:strRef>
          </c:tx>
          <c:spPr>
            <a:ln w="37973"/>
          </c:spPr>
          <c:marker>
            <c:symbol val="none"/>
          </c:marker>
          <c:cat>
            <c:strRef>
              <c:f>Sheet1!$C$1:$S$1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Sheet1!$C$8:$S$8</c:f>
              <c:numCache>
                <c:formatCode>#,##0_);[Red]\(#,##0\)</c:formatCode>
                <c:ptCount val="17"/>
                <c:pt idx="0">
                  <c:v>147101</c:v>
                </c:pt>
                <c:pt idx="1">
                  <c:v>140534</c:v>
                </c:pt>
                <c:pt idx="2">
                  <c:v>129347</c:v>
                </c:pt>
                <c:pt idx="3">
                  <c:v>115144</c:v>
                </c:pt>
                <c:pt idx="4">
                  <c:v>114769</c:v>
                </c:pt>
                <c:pt idx="5">
                  <c:v>113313</c:v>
                </c:pt>
                <c:pt idx="6">
                  <c:v>108180</c:v>
                </c:pt>
                <c:pt idx="7">
                  <c:v>104712</c:v>
                </c:pt>
                <c:pt idx="8">
                  <c:v>100400</c:v>
                </c:pt>
                <c:pt idx="9">
                  <c:v>91293</c:v>
                </c:pt>
                <c:pt idx="10">
                  <c:v>85601</c:v>
                </c:pt>
                <c:pt idx="11">
                  <c:v>77586</c:v>
                </c:pt>
                <c:pt idx="12">
                  <c:v>69815</c:v>
                </c:pt>
                <c:pt idx="13">
                  <c:v>60990</c:v>
                </c:pt>
                <c:pt idx="14">
                  <c:v>52796</c:v>
                </c:pt>
                <c:pt idx="15">
                  <c:v>38748</c:v>
                </c:pt>
                <c:pt idx="16">
                  <c:v>36499</c:v>
                </c:pt>
              </c:numCache>
            </c:numRef>
          </c:val>
          <c:smooth val="0"/>
          <c:extLst>
            <c:ext xmlns:c16="http://schemas.microsoft.com/office/drawing/2014/chart" uri="{C3380CC4-5D6E-409C-BE32-E72D297353CC}">
              <c16:uniqueId val="{00000006-F5EC-9246-BF99-7F5BFBA11DED}"/>
            </c:ext>
          </c:extLst>
        </c:ser>
        <c:ser>
          <c:idx val="7"/>
          <c:order val="7"/>
          <c:tx>
            <c:strRef>
              <c:f>Sheet1!$B$9</c:f>
              <c:strCache>
                <c:ptCount val="1"/>
                <c:pt idx="0">
                  <c:v>動静不注視</c:v>
                </c:pt>
              </c:strCache>
            </c:strRef>
          </c:tx>
          <c:spPr>
            <a:ln w="38027">
              <a:solidFill>
                <a:srgbClr val="993300"/>
              </a:solidFill>
              <a:prstDash val="solid"/>
            </a:ln>
          </c:spPr>
          <c:marker>
            <c:symbol val="none"/>
          </c:marker>
          <c:cat>
            <c:strRef>
              <c:f>Sheet1!$C$1:$S$1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Sheet1!$C$9:$S$9</c:f>
              <c:numCache>
                <c:formatCode>#,##0_);[Red]\(#,##0\)</c:formatCode>
                <c:ptCount val="17"/>
                <c:pt idx="0">
                  <c:v>96030</c:v>
                </c:pt>
                <c:pt idx="1">
                  <c:v>93132</c:v>
                </c:pt>
                <c:pt idx="2">
                  <c:v>88411</c:v>
                </c:pt>
                <c:pt idx="3">
                  <c:v>78233</c:v>
                </c:pt>
                <c:pt idx="4">
                  <c:v>76223</c:v>
                </c:pt>
                <c:pt idx="5">
                  <c:v>74524</c:v>
                </c:pt>
                <c:pt idx="6">
                  <c:v>71955</c:v>
                </c:pt>
                <c:pt idx="7">
                  <c:v>71375</c:v>
                </c:pt>
                <c:pt idx="8">
                  <c:v>68032</c:v>
                </c:pt>
                <c:pt idx="9">
                  <c:v>62240</c:v>
                </c:pt>
                <c:pt idx="10">
                  <c:v>59044</c:v>
                </c:pt>
                <c:pt idx="11">
                  <c:v>56677</c:v>
                </c:pt>
                <c:pt idx="12">
                  <c:v>50567</c:v>
                </c:pt>
                <c:pt idx="13">
                  <c:v>45084</c:v>
                </c:pt>
                <c:pt idx="14">
                  <c:v>37856</c:v>
                </c:pt>
                <c:pt idx="15">
                  <c:v>30061</c:v>
                </c:pt>
                <c:pt idx="16">
                  <c:v>29368</c:v>
                </c:pt>
              </c:numCache>
            </c:numRef>
          </c:val>
          <c:smooth val="0"/>
          <c:extLst>
            <c:ext xmlns:c16="http://schemas.microsoft.com/office/drawing/2014/chart" uri="{C3380CC4-5D6E-409C-BE32-E72D297353CC}">
              <c16:uniqueId val="{00000007-F5EC-9246-BF99-7F5BFBA11DED}"/>
            </c:ext>
          </c:extLst>
        </c:ser>
        <c:ser>
          <c:idx val="8"/>
          <c:order val="8"/>
          <c:tx>
            <c:strRef>
              <c:f>Sheet1!$B$10</c:f>
              <c:strCache>
                <c:ptCount val="1"/>
                <c:pt idx="0">
                  <c:v>安全不確認</c:v>
                </c:pt>
              </c:strCache>
            </c:strRef>
          </c:tx>
          <c:spPr>
            <a:ln w="38027">
              <a:solidFill>
                <a:srgbClr val="009900"/>
              </a:solidFill>
              <a:prstDash val="solid"/>
            </a:ln>
          </c:spPr>
          <c:marker>
            <c:symbol val="none"/>
          </c:marker>
          <c:cat>
            <c:strRef>
              <c:f>Sheet1!$C$1:$S$1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Sheet1!$C$10:$S$10</c:f>
              <c:numCache>
                <c:formatCode>#,##0_);[Red]\(#,##0\)</c:formatCode>
                <c:ptCount val="17"/>
                <c:pt idx="0">
                  <c:v>270017</c:v>
                </c:pt>
                <c:pt idx="1">
                  <c:v>261277</c:v>
                </c:pt>
                <c:pt idx="2">
                  <c:v>252637</c:v>
                </c:pt>
                <c:pt idx="3">
                  <c:v>227588</c:v>
                </c:pt>
                <c:pt idx="4">
                  <c:v>222585</c:v>
                </c:pt>
                <c:pt idx="5">
                  <c:v>218751</c:v>
                </c:pt>
                <c:pt idx="6">
                  <c:v>205782</c:v>
                </c:pt>
                <c:pt idx="7">
                  <c:v>192557</c:v>
                </c:pt>
                <c:pt idx="8">
                  <c:v>182376</c:v>
                </c:pt>
                <c:pt idx="9">
                  <c:v>166450</c:v>
                </c:pt>
                <c:pt idx="10">
                  <c:v>155446</c:v>
                </c:pt>
                <c:pt idx="11">
                  <c:v>145093</c:v>
                </c:pt>
                <c:pt idx="12">
                  <c:v>137214</c:v>
                </c:pt>
                <c:pt idx="13">
                  <c:v>128224</c:v>
                </c:pt>
                <c:pt idx="14">
                  <c:v>114123</c:v>
                </c:pt>
                <c:pt idx="15">
                  <c:v>93123</c:v>
                </c:pt>
                <c:pt idx="16">
                  <c:v>91413</c:v>
                </c:pt>
              </c:numCache>
            </c:numRef>
          </c:val>
          <c:smooth val="0"/>
          <c:extLst>
            <c:ext xmlns:c16="http://schemas.microsoft.com/office/drawing/2014/chart" uri="{C3380CC4-5D6E-409C-BE32-E72D297353CC}">
              <c16:uniqueId val="{00000008-F5EC-9246-BF99-7F5BFBA11DED}"/>
            </c:ext>
          </c:extLst>
        </c:ser>
        <c:dLbls>
          <c:showLegendKey val="0"/>
          <c:showVal val="0"/>
          <c:showCatName val="0"/>
          <c:showSerName val="0"/>
          <c:showPercent val="0"/>
          <c:showBubbleSize val="0"/>
        </c:dLbls>
        <c:smooth val="0"/>
        <c:axId val="257843680"/>
        <c:axId val="257793616"/>
      </c:lineChart>
      <c:catAx>
        <c:axId val="257843680"/>
        <c:scaling>
          <c:orientation val="minMax"/>
        </c:scaling>
        <c:delete val="0"/>
        <c:axPos val="b"/>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dirty="0">
                    <a:solidFill>
                      <a:srgbClr val="000000"/>
                    </a:solidFill>
                    <a:latin typeface="HGMaruGothicMPRO" panose="020F0600000000000000" pitchFamily="34" charset="-128"/>
                    <a:ea typeface="HGMaruGothicMPRO" panose="020F0600000000000000" pitchFamily="34" charset="-128"/>
                  </a:rPr>
                  <a:t>平成</a:t>
                </a:r>
              </a:p>
            </c:rich>
          </c:tx>
          <c:overlay val="0"/>
        </c:title>
        <c:numFmt formatCode="General" sourceLinked="1"/>
        <c:majorTickMark val="in"/>
        <c:minorTickMark val="none"/>
        <c:tickLblPos val="nextTo"/>
        <c:spPr>
          <a:ln w="3169">
            <a:solidFill>
              <a:schemeClr val="tx1"/>
            </a:solidFill>
            <a:prstDash val="solid"/>
          </a:ln>
        </c:spPr>
        <c:txPr>
          <a:bodyPr rot="0" vert="horz"/>
          <a:lstStyle/>
          <a:p>
            <a:pPr>
              <a:defRPr sz="2402"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7793616"/>
        <c:crosses val="autoZero"/>
        <c:auto val="1"/>
        <c:lblAlgn val="ctr"/>
        <c:lblOffset val="100"/>
        <c:tickLblSkip val="2"/>
        <c:tickMarkSkip val="1"/>
        <c:noMultiLvlLbl val="0"/>
      </c:catAx>
      <c:valAx>
        <c:axId val="257793616"/>
        <c:scaling>
          <c:orientation val="minMax"/>
          <c:max val="150000"/>
          <c:min val="0"/>
        </c:scaling>
        <c:delete val="0"/>
        <c:axPos val="l"/>
        <c:majorGridlines>
          <c:spPr>
            <a:ln w="3169">
              <a:noFill/>
              <a:prstDash val="solid"/>
            </a:ln>
          </c:spPr>
        </c:majorGridlines>
        <c:title>
          <c:tx>
            <c:rich>
              <a:bodyPr rot="0" vert="wordArtVertRtl"/>
              <a:lstStyle/>
              <a:p>
                <a:pPr algn="ctr">
                  <a:defRPr sz="2401"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zh-CN" altLang="en-US" b="0" dirty="0">
                    <a:latin typeface="HGMaruGothicMPRO" panose="020F0600000000000000" pitchFamily="34" charset="-128"/>
                    <a:ea typeface="HGMaruGothicMPRO" panose="020F0600000000000000" pitchFamily="34" charset="-128"/>
                  </a:rPr>
                  <a:t>事故件数（</a:t>
                </a:r>
                <a:r>
                  <a:rPr lang="ja-JP" altLang="en-US" b="0" dirty="0">
                    <a:latin typeface="HGMaruGothicMPRO" panose="020F0600000000000000" pitchFamily="34" charset="-128"/>
                    <a:ea typeface="HGMaruGothicMPRO" panose="020F0600000000000000" pitchFamily="34" charset="-128"/>
                  </a:rPr>
                  <a:t>万</a:t>
                </a:r>
                <a:r>
                  <a:rPr lang="zh-CN" altLang="en-US" b="0" dirty="0">
                    <a:latin typeface="HGMaruGothicMPRO" panose="020F0600000000000000" pitchFamily="34" charset="-128"/>
                    <a:ea typeface="HGMaruGothicMPRO" panose="020F0600000000000000" pitchFamily="34" charset="-128"/>
                  </a:rPr>
                  <a:t>件）</a:t>
                </a:r>
              </a:p>
            </c:rich>
          </c:tx>
          <c:layout>
            <c:manualLayout>
              <c:xMode val="edge"/>
              <c:yMode val="edge"/>
              <c:x val="2.7847692059020496E-3"/>
              <c:y val="0.31473909739777817"/>
            </c:manualLayout>
          </c:layout>
          <c:overlay val="0"/>
          <c:spPr>
            <a:noFill/>
            <a:ln w="25352">
              <a:noFill/>
            </a:ln>
          </c:spPr>
        </c:title>
        <c:numFmt formatCode="#,##0_ " sourceLinked="0"/>
        <c:majorTickMark val="in"/>
        <c:minorTickMark val="none"/>
        <c:tickLblPos val="nextTo"/>
        <c:spPr>
          <a:ln w="3169">
            <a:solidFill>
              <a:schemeClr val="tx1"/>
            </a:solidFill>
            <a:prstDash val="solid"/>
          </a:ln>
        </c:spPr>
        <c:txPr>
          <a:bodyPr rot="0" vert="horz"/>
          <a:lstStyle/>
          <a:p>
            <a:pPr>
              <a:defRPr sz="2402"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7843680"/>
        <c:crosses val="autoZero"/>
        <c:crossBetween val="midCat"/>
        <c:dispUnits>
          <c:builtInUnit val="tenThousands"/>
        </c:dispUnits>
      </c:valAx>
      <c:spPr>
        <a:noFill/>
        <a:ln w="38027">
          <a:solidFill>
            <a:srgbClr val="000000"/>
          </a:solidFill>
          <a:prstDash val="solid"/>
        </a:ln>
      </c:spPr>
    </c:plotArea>
    <c:legend>
      <c:legendPos val="t"/>
      <c:layout>
        <c:manualLayout>
          <c:xMode val="edge"/>
          <c:yMode val="edge"/>
          <c:x val="4.3938853797121501E-2"/>
          <c:y val="5.6284411816943901E-3"/>
          <c:w val="0.92774193548387096"/>
          <c:h val="0.27352757438851899"/>
        </c:manualLayout>
      </c:layout>
      <c:overlay val="0"/>
      <c:spPr>
        <a:noFill/>
        <a:ln w="3169">
          <a:noFill/>
          <a:prstDash val="solid"/>
        </a:ln>
      </c:spPr>
      <c:txPr>
        <a:bodyPr/>
        <a:lstStyle/>
        <a:p>
          <a:pPr>
            <a:defRPr sz="20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321"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851190338744314"/>
          <c:y val="0.33034763309953502"/>
          <c:w val="0.7545116262959799"/>
          <c:h val="0.48812867318138897"/>
        </c:manualLayout>
      </c:layout>
      <c:lineChart>
        <c:grouping val="standard"/>
        <c:varyColors val="0"/>
        <c:ser>
          <c:idx val="0"/>
          <c:order val="0"/>
          <c:tx>
            <c:strRef>
              <c:f>Sheet1!$A$2</c:f>
              <c:strCache>
                <c:ptCount val="1"/>
                <c:pt idx="0">
                  <c:v>信号無視</c:v>
                </c:pt>
              </c:strCache>
            </c:strRef>
          </c:tx>
          <c:spPr>
            <a:ln w="38027">
              <a:solidFill>
                <a:srgbClr val="FF0000"/>
              </a:solidFill>
              <a:prstDash val="solid"/>
            </a:ln>
          </c:spPr>
          <c:marker>
            <c:symbol val="none"/>
          </c:marker>
          <c:cat>
            <c:strRef>
              <c:f>Sheet1!$B$1:$AB$1</c:f>
              <c:strCache>
                <c:ptCount val="27"/>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strCache>
            </c:strRef>
          </c:cat>
          <c:val>
            <c:numRef>
              <c:f>Sheet1!$B$2:$AB$2</c:f>
              <c:numCache>
                <c:formatCode>General</c:formatCode>
                <c:ptCount val="27"/>
                <c:pt idx="0">
                  <c:v>411</c:v>
                </c:pt>
                <c:pt idx="1">
                  <c:v>351</c:v>
                </c:pt>
                <c:pt idx="2">
                  <c:v>382</c:v>
                </c:pt>
                <c:pt idx="3">
                  <c:v>320</c:v>
                </c:pt>
                <c:pt idx="4">
                  <c:v>323</c:v>
                </c:pt>
                <c:pt idx="5">
                  <c:v>329</c:v>
                </c:pt>
                <c:pt idx="6">
                  <c:v>366</c:v>
                </c:pt>
                <c:pt idx="7">
                  <c:v>304</c:v>
                </c:pt>
                <c:pt idx="8">
                  <c:v>316</c:v>
                </c:pt>
                <c:pt idx="9" formatCode="#,##0_);[Red]\(#,##0\)">
                  <c:v>288</c:v>
                </c:pt>
                <c:pt idx="10" formatCode="#,##0_);[Red]\(#,##0\)">
                  <c:v>243</c:v>
                </c:pt>
                <c:pt idx="11" formatCode="#,##0_);[Red]\(#,##0\)">
                  <c:v>211</c:v>
                </c:pt>
                <c:pt idx="12" formatCode="#,##0_);[Red]\(#,##0\)">
                  <c:v>198</c:v>
                </c:pt>
                <c:pt idx="13" formatCode="#,##0_);[Red]\(#,##0\)">
                  <c:v>189</c:v>
                </c:pt>
                <c:pt idx="14" formatCode="#,##0_);[Red]\(#,##0\)">
                  <c:v>153</c:v>
                </c:pt>
                <c:pt idx="15" formatCode="#,##0_);[Red]\(#,##0\)">
                  <c:v>155</c:v>
                </c:pt>
                <c:pt idx="16" formatCode="#,##0_);[Red]\(#,##0\)">
                  <c:v>175</c:v>
                </c:pt>
                <c:pt idx="17" formatCode="#,##0_);[Red]\(#,##0\)">
                  <c:v>145</c:v>
                </c:pt>
                <c:pt idx="18" formatCode="#,##0_);[Red]\(#,##0\)">
                  <c:v>129</c:v>
                </c:pt>
                <c:pt idx="19" formatCode="#,##0_);[Red]\(#,##0\)">
                  <c:v>127</c:v>
                </c:pt>
                <c:pt idx="20" formatCode="#,##0_);[Red]\(#,##0\)">
                  <c:v>149</c:v>
                </c:pt>
                <c:pt idx="21" formatCode="#,##0_);[Red]\(#,##0\)">
                  <c:v>119</c:v>
                </c:pt>
                <c:pt idx="22" formatCode="#,##0_);[Red]\(#,##0\)">
                  <c:v>126</c:v>
                </c:pt>
                <c:pt idx="23" formatCode="#,##0_);[Red]\(#,##0\)">
                  <c:v>113</c:v>
                </c:pt>
                <c:pt idx="24" formatCode="#,##0_);[Red]\(#,##0\)">
                  <c:v>112</c:v>
                </c:pt>
                <c:pt idx="25" formatCode="#,##0_);[Red]\(#,##0\)">
                  <c:v>89</c:v>
                </c:pt>
                <c:pt idx="26" formatCode="#,##0_);[Red]\(#,##0\)">
                  <c:v>87</c:v>
                </c:pt>
              </c:numCache>
            </c:numRef>
          </c:val>
          <c:smooth val="0"/>
          <c:extLst>
            <c:ext xmlns:c16="http://schemas.microsoft.com/office/drawing/2014/chart" uri="{C3380CC4-5D6E-409C-BE32-E72D297353CC}">
              <c16:uniqueId val="{00000000-CD3C-3546-A230-6CB7E181C181}"/>
            </c:ext>
          </c:extLst>
        </c:ser>
        <c:ser>
          <c:idx val="1"/>
          <c:order val="1"/>
          <c:tx>
            <c:strRef>
              <c:f>Sheet1!$A$3</c:f>
              <c:strCache>
                <c:ptCount val="1"/>
                <c:pt idx="0">
                  <c:v>最高速度違反</c:v>
                </c:pt>
              </c:strCache>
            </c:strRef>
          </c:tx>
          <c:spPr>
            <a:ln w="38027">
              <a:solidFill>
                <a:srgbClr val="FF00FF"/>
              </a:solidFill>
              <a:prstDash val="solid"/>
            </a:ln>
          </c:spPr>
          <c:marker>
            <c:symbol val="none"/>
          </c:marker>
          <c:cat>
            <c:strRef>
              <c:f>Sheet1!$B$1:$AB$1</c:f>
              <c:strCache>
                <c:ptCount val="27"/>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strCache>
            </c:strRef>
          </c:cat>
          <c:val>
            <c:numRef>
              <c:f>Sheet1!$B$3:$AB$3</c:f>
              <c:numCache>
                <c:formatCode>General</c:formatCode>
                <c:ptCount val="27"/>
                <c:pt idx="0">
                  <c:v>1965</c:v>
                </c:pt>
                <c:pt idx="1">
                  <c:v>1707</c:v>
                </c:pt>
                <c:pt idx="2">
                  <c:v>1642</c:v>
                </c:pt>
                <c:pt idx="3">
                  <c:v>1490</c:v>
                </c:pt>
                <c:pt idx="4">
                  <c:v>1389</c:v>
                </c:pt>
                <c:pt idx="5">
                  <c:v>1417</c:v>
                </c:pt>
                <c:pt idx="6">
                  <c:v>1167</c:v>
                </c:pt>
                <c:pt idx="7">
                  <c:v>1085</c:v>
                </c:pt>
                <c:pt idx="8">
                  <c:v>883</c:v>
                </c:pt>
                <c:pt idx="9" formatCode="#,##0_);[Red]\(#,##0\)">
                  <c:v>711</c:v>
                </c:pt>
                <c:pt idx="10" formatCode="#,##0_);[Red]\(#,##0\)">
                  <c:v>658</c:v>
                </c:pt>
                <c:pt idx="11" formatCode="#,##0_);[Red]\(#,##0\)">
                  <c:v>520</c:v>
                </c:pt>
                <c:pt idx="12" formatCode="#,##0_);[Red]\(#,##0\)">
                  <c:v>449</c:v>
                </c:pt>
                <c:pt idx="13" formatCode="#,##0_);[Red]\(#,##0\)">
                  <c:v>356</c:v>
                </c:pt>
                <c:pt idx="14" formatCode="#,##0_);[Red]\(#,##0\)">
                  <c:v>329</c:v>
                </c:pt>
                <c:pt idx="15" formatCode="#,##0_);[Red]\(#,##0\)">
                  <c:v>294</c:v>
                </c:pt>
                <c:pt idx="16" formatCode="#,##0_);[Red]\(#,##0\)">
                  <c:v>228</c:v>
                </c:pt>
                <c:pt idx="17" formatCode="#,##0_);[Red]\(#,##0\)">
                  <c:v>213</c:v>
                </c:pt>
                <c:pt idx="18" formatCode="#,##0_);[Red]\(#,##0\)">
                  <c:v>216</c:v>
                </c:pt>
                <c:pt idx="19" formatCode="#,##0_);[Red]\(#,##0\)">
                  <c:v>212</c:v>
                </c:pt>
                <c:pt idx="20" formatCode="#,##0_);[Red]\(#,##0\)">
                  <c:v>221</c:v>
                </c:pt>
                <c:pt idx="21" formatCode="#,##0_);[Red]\(#,##0\)">
                  <c:v>199</c:v>
                </c:pt>
                <c:pt idx="22" formatCode="#,##0_);[Red]\(#,##0\)">
                  <c:v>162</c:v>
                </c:pt>
                <c:pt idx="23" formatCode="#,##0_);[Red]\(#,##0\)">
                  <c:v>133</c:v>
                </c:pt>
                <c:pt idx="24" formatCode="#,##0_);[Red]\(#,##0\)">
                  <c:v>137</c:v>
                </c:pt>
                <c:pt idx="25" formatCode="#,##0_);[Red]\(#,##0\)">
                  <c:v>157</c:v>
                </c:pt>
                <c:pt idx="26" formatCode="#,##0_);[Red]\(#,##0\)">
                  <c:v>123</c:v>
                </c:pt>
              </c:numCache>
            </c:numRef>
          </c:val>
          <c:smooth val="0"/>
          <c:extLst>
            <c:ext xmlns:c16="http://schemas.microsoft.com/office/drawing/2014/chart" uri="{C3380CC4-5D6E-409C-BE32-E72D297353CC}">
              <c16:uniqueId val="{00000001-CD3C-3546-A230-6CB7E181C181}"/>
            </c:ext>
          </c:extLst>
        </c:ser>
        <c:ser>
          <c:idx val="2"/>
          <c:order val="2"/>
          <c:tx>
            <c:strRef>
              <c:f>Sheet1!$A$4</c:f>
              <c:strCache>
                <c:ptCount val="1"/>
                <c:pt idx="0">
                  <c:v>一時不停止</c:v>
                </c:pt>
              </c:strCache>
            </c:strRef>
          </c:tx>
          <c:spPr>
            <a:ln w="38027">
              <a:solidFill>
                <a:srgbClr val="00FF00"/>
              </a:solidFill>
              <a:prstDash val="solid"/>
            </a:ln>
          </c:spPr>
          <c:marker>
            <c:symbol val="none"/>
          </c:marker>
          <c:cat>
            <c:strRef>
              <c:f>Sheet1!$B$1:$AB$1</c:f>
              <c:strCache>
                <c:ptCount val="27"/>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strCache>
            </c:strRef>
          </c:cat>
          <c:val>
            <c:numRef>
              <c:f>Sheet1!$B$4:$AB$4</c:f>
              <c:numCache>
                <c:formatCode>General</c:formatCode>
                <c:ptCount val="27"/>
                <c:pt idx="0">
                  <c:v>403</c:v>
                </c:pt>
                <c:pt idx="1">
                  <c:v>402</c:v>
                </c:pt>
                <c:pt idx="2">
                  <c:v>408</c:v>
                </c:pt>
                <c:pt idx="3">
                  <c:v>376</c:v>
                </c:pt>
                <c:pt idx="4">
                  <c:v>378</c:v>
                </c:pt>
                <c:pt idx="5">
                  <c:v>339</c:v>
                </c:pt>
                <c:pt idx="6">
                  <c:v>356</c:v>
                </c:pt>
                <c:pt idx="7">
                  <c:v>318</c:v>
                </c:pt>
                <c:pt idx="8">
                  <c:v>284</c:v>
                </c:pt>
                <c:pt idx="9" formatCode="#,##0_);[Red]\(#,##0\)">
                  <c:v>265</c:v>
                </c:pt>
                <c:pt idx="10" formatCode="#,##0_);[Red]\(#,##0\)">
                  <c:v>250</c:v>
                </c:pt>
                <c:pt idx="11" formatCode="#,##0_);[Red]\(#,##0\)">
                  <c:v>234</c:v>
                </c:pt>
                <c:pt idx="12" formatCode="#,##0_);[Red]\(#,##0\)">
                  <c:v>218</c:v>
                </c:pt>
                <c:pt idx="13" formatCode="#,##0_);[Red]\(#,##0\)">
                  <c:v>194</c:v>
                </c:pt>
                <c:pt idx="14" formatCode="#,##0_);[Red]\(#,##0\)">
                  <c:v>157</c:v>
                </c:pt>
                <c:pt idx="15" formatCode="#,##0_);[Red]\(#,##0\)">
                  <c:v>152</c:v>
                </c:pt>
                <c:pt idx="16" formatCode="#,##0_);[Red]\(#,##0\)">
                  <c:v>134</c:v>
                </c:pt>
                <c:pt idx="17" formatCode="#,##0_);[Red]\(#,##0\)">
                  <c:v>126</c:v>
                </c:pt>
                <c:pt idx="18" formatCode="#,##0_);[Red]\(#,##0\)">
                  <c:v>92</c:v>
                </c:pt>
                <c:pt idx="19" formatCode="#,##0_);[Red]\(#,##0\)">
                  <c:v>122</c:v>
                </c:pt>
                <c:pt idx="20" formatCode="#,##0_);[Red]\(#,##0\)">
                  <c:v>121</c:v>
                </c:pt>
                <c:pt idx="21" formatCode="#,##0_);[Red]\(#,##0\)">
                  <c:v>101</c:v>
                </c:pt>
                <c:pt idx="22" formatCode="#,##0_);[Red]\(#,##0\)">
                  <c:v>107</c:v>
                </c:pt>
                <c:pt idx="23" formatCode="#,##0_);[Red]\(#,##0\)">
                  <c:v>88</c:v>
                </c:pt>
                <c:pt idx="24" formatCode="#,##0_);[Red]\(#,##0\)">
                  <c:v>77</c:v>
                </c:pt>
                <c:pt idx="25" formatCode="#,##0_);[Red]\(#,##0\)">
                  <c:v>67</c:v>
                </c:pt>
                <c:pt idx="26" formatCode="#,##0_);[Red]\(#,##0\)">
                  <c:v>64</c:v>
                </c:pt>
              </c:numCache>
            </c:numRef>
          </c:val>
          <c:smooth val="0"/>
          <c:extLst>
            <c:ext xmlns:c16="http://schemas.microsoft.com/office/drawing/2014/chart" uri="{C3380CC4-5D6E-409C-BE32-E72D297353CC}">
              <c16:uniqueId val="{00000002-CD3C-3546-A230-6CB7E181C181}"/>
            </c:ext>
          </c:extLst>
        </c:ser>
        <c:ser>
          <c:idx val="3"/>
          <c:order val="3"/>
          <c:tx>
            <c:strRef>
              <c:f>Sheet1!$A$5</c:f>
              <c:strCache>
                <c:ptCount val="1"/>
                <c:pt idx="0">
                  <c:v>運転操作不適</c:v>
                </c:pt>
              </c:strCache>
            </c:strRef>
          </c:tx>
          <c:spPr>
            <a:ln w="38027">
              <a:solidFill>
                <a:srgbClr val="00FFFF"/>
              </a:solidFill>
              <a:prstDash val="solid"/>
            </a:ln>
          </c:spPr>
          <c:marker>
            <c:symbol val="none"/>
          </c:marker>
          <c:cat>
            <c:strRef>
              <c:f>Sheet1!$B$1:$AB$1</c:f>
              <c:strCache>
                <c:ptCount val="27"/>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strCache>
            </c:strRef>
          </c:cat>
          <c:val>
            <c:numRef>
              <c:f>Sheet1!$B$5:$AB$5</c:f>
              <c:numCache>
                <c:formatCode>General</c:formatCode>
                <c:ptCount val="27"/>
                <c:pt idx="0">
                  <c:v>674</c:v>
                </c:pt>
                <c:pt idx="1">
                  <c:v>673</c:v>
                </c:pt>
                <c:pt idx="2">
                  <c:v>679</c:v>
                </c:pt>
                <c:pt idx="3">
                  <c:v>667</c:v>
                </c:pt>
                <c:pt idx="4">
                  <c:v>648</c:v>
                </c:pt>
                <c:pt idx="5">
                  <c:v>676</c:v>
                </c:pt>
                <c:pt idx="6">
                  <c:v>659</c:v>
                </c:pt>
                <c:pt idx="7">
                  <c:v>693</c:v>
                </c:pt>
                <c:pt idx="8">
                  <c:v>621</c:v>
                </c:pt>
                <c:pt idx="9" formatCode="#,##0_);[Red]\(#,##0\)">
                  <c:v>587</c:v>
                </c:pt>
                <c:pt idx="10" formatCode="#,##0_);[Red]\(#,##0\)">
                  <c:v>597</c:v>
                </c:pt>
                <c:pt idx="11" formatCode="#,##0_);[Red]\(#,##0\)">
                  <c:v>601</c:v>
                </c:pt>
                <c:pt idx="12" formatCode="#,##0_);[Red]\(#,##0\)">
                  <c:v>528</c:v>
                </c:pt>
                <c:pt idx="13" formatCode="#,##0_);[Red]\(#,##0\)">
                  <c:v>501</c:v>
                </c:pt>
                <c:pt idx="14" formatCode="#,##0_);[Red]\(#,##0\)">
                  <c:v>480</c:v>
                </c:pt>
                <c:pt idx="15" formatCode="#,##0_);[Red]\(#,##0\)">
                  <c:v>499</c:v>
                </c:pt>
                <c:pt idx="16" formatCode="#,##0_);[Red]\(#,##0\)">
                  <c:v>431</c:v>
                </c:pt>
                <c:pt idx="17" formatCode="#,##0_);[Red]\(#,##0\)">
                  <c:v>387</c:v>
                </c:pt>
                <c:pt idx="18" formatCode="#,##0_);[Red]\(#,##0\)">
                  <c:v>457</c:v>
                </c:pt>
                <c:pt idx="19" formatCode="#,##0_);[Red]\(#,##0\)">
                  <c:v>411</c:v>
                </c:pt>
                <c:pt idx="20" formatCode="#,##0_);[Red]\(#,##0\)">
                  <c:v>423</c:v>
                </c:pt>
                <c:pt idx="21" formatCode="#,##0_);[Red]\(#,##0\)">
                  <c:v>429</c:v>
                </c:pt>
                <c:pt idx="22" formatCode="#,##0_);[Red]\(#,##0\)">
                  <c:v>429</c:v>
                </c:pt>
                <c:pt idx="23" formatCode="#,##0_);[Red]\(#,##0\)">
                  <c:v>412</c:v>
                </c:pt>
                <c:pt idx="24" formatCode="#,##0_);[Red]\(#,##0\)">
                  <c:v>341</c:v>
                </c:pt>
                <c:pt idx="25" formatCode="#,##0_);[Red]\(#,##0\)">
                  <c:v>331</c:v>
                </c:pt>
                <c:pt idx="26" formatCode="#,##0_);[Red]\(#,##0\)">
                  <c:v>282</c:v>
                </c:pt>
              </c:numCache>
            </c:numRef>
          </c:val>
          <c:smooth val="0"/>
          <c:extLst>
            <c:ext xmlns:c16="http://schemas.microsoft.com/office/drawing/2014/chart" uri="{C3380CC4-5D6E-409C-BE32-E72D297353CC}">
              <c16:uniqueId val="{00000003-CD3C-3546-A230-6CB7E181C181}"/>
            </c:ext>
          </c:extLst>
        </c:ser>
        <c:ser>
          <c:idx val="4"/>
          <c:order val="4"/>
          <c:tx>
            <c:strRef>
              <c:f>Sheet1!$A$6</c:f>
              <c:strCache>
                <c:ptCount val="1"/>
                <c:pt idx="0">
                  <c:v>漫然運転</c:v>
                </c:pt>
              </c:strCache>
            </c:strRef>
          </c:tx>
          <c:spPr>
            <a:ln w="38027">
              <a:solidFill>
                <a:srgbClr val="0066FF"/>
              </a:solidFill>
              <a:prstDash val="solid"/>
            </a:ln>
          </c:spPr>
          <c:marker>
            <c:symbol val="none"/>
          </c:marker>
          <c:cat>
            <c:strRef>
              <c:f>Sheet1!$B$1:$AB$1</c:f>
              <c:strCache>
                <c:ptCount val="27"/>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strCache>
            </c:strRef>
          </c:cat>
          <c:val>
            <c:numRef>
              <c:f>Sheet1!$B$6:$AB$6</c:f>
              <c:numCache>
                <c:formatCode>General</c:formatCode>
                <c:ptCount val="27"/>
                <c:pt idx="0">
                  <c:v>974</c:v>
                </c:pt>
                <c:pt idx="1">
                  <c:v>912</c:v>
                </c:pt>
                <c:pt idx="2">
                  <c:v>921</c:v>
                </c:pt>
                <c:pt idx="3">
                  <c:v>931</c:v>
                </c:pt>
                <c:pt idx="4">
                  <c:v>942</c:v>
                </c:pt>
                <c:pt idx="5">
                  <c:v>956</c:v>
                </c:pt>
                <c:pt idx="6">
                  <c:v>955</c:v>
                </c:pt>
                <c:pt idx="7">
                  <c:v>985</c:v>
                </c:pt>
                <c:pt idx="8">
                  <c:v>915</c:v>
                </c:pt>
                <c:pt idx="9" formatCode="#,##0_);[Red]\(#,##0\)">
                  <c:v>934</c:v>
                </c:pt>
                <c:pt idx="10" formatCode="#,##0_);[Red]\(#,##0\)">
                  <c:v>930</c:v>
                </c:pt>
                <c:pt idx="11" formatCode="#,##0_);[Red]\(#,##0\)">
                  <c:v>839</c:v>
                </c:pt>
                <c:pt idx="12" formatCode="#,##0_);[Red]\(#,##0\)">
                  <c:v>814</c:v>
                </c:pt>
                <c:pt idx="13" formatCode="#,##0_);[Red]\(#,##0\)">
                  <c:v>729</c:v>
                </c:pt>
                <c:pt idx="14" formatCode="#,##0_);[Red]\(#,##0\)">
                  <c:v>731</c:v>
                </c:pt>
                <c:pt idx="15" formatCode="#,##0_);[Red]\(#,##0\)">
                  <c:v>795</c:v>
                </c:pt>
                <c:pt idx="16" formatCode="#,##0_);[Red]\(#,##0\)">
                  <c:v>740</c:v>
                </c:pt>
                <c:pt idx="17" formatCode="#,##0_);[Red]\(#,##0\)">
                  <c:v>697</c:v>
                </c:pt>
                <c:pt idx="18" formatCode="#,##0_);[Red]\(#,##0\)">
                  <c:v>679</c:v>
                </c:pt>
                <c:pt idx="19" formatCode="#,##0_);[Red]\(#,##0\)">
                  <c:v>651</c:v>
                </c:pt>
                <c:pt idx="20" formatCode="#,##0_);[Red]\(#,##0\)">
                  <c:v>592</c:v>
                </c:pt>
                <c:pt idx="21" formatCode="#,##0_);[Red]\(#,##0\)">
                  <c:v>593</c:v>
                </c:pt>
                <c:pt idx="22" formatCode="#,##0_);[Red]\(#,##0\)">
                  <c:v>545</c:v>
                </c:pt>
                <c:pt idx="23" formatCode="#,##0_);[Red]\(#,##0\)">
                  <c:v>518</c:v>
                </c:pt>
                <c:pt idx="24" formatCode="#,##0_);[Red]\(#,##0\)">
                  <c:v>456</c:v>
                </c:pt>
                <c:pt idx="25" formatCode="#,##0_);[Red]\(#,##0\)">
                  <c:v>366</c:v>
                </c:pt>
                <c:pt idx="26" formatCode="#,##0_);[Red]\(#,##0\)">
                  <c:v>345</c:v>
                </c:pt>
              </c:numCache>
            </c:numRef>
          </c:val>
          <c:smooth val="0"/>
          <c:extLst>
            <c:ext xmlns:c16="http://schemas.microsoft.com/office/drawing/2014/chart" uri="{C3380CC4-5D6E-409C-BE32-E72D297353CC}">
              <c16:uniqueId val="{00000004-CD3C-3546-A230-6CB7E181C181}"/>
            </c:ext>
          </c:extLst>
        </c:ser>
        <c:ser>
          <c:idx val="5"/>
          <c:order val="5"/>
          <c:tx>
            <c:strRef>
              <c:f>Sheet1!$A$7</c:f>
              <c:strCache>
                <c:ptCount val="1"/>
                <c:pt idx="0">
                  <c:v>脇見運転</c:v>
                </c:pt>
              </c:strCache>
            </c:strRef>
          </c:tx>
          <c:spPr>
            <a:ln w="38027">
              <a:solidFill>
                <a:srgbClr val="FF9900"/>
              </a:solidFill>
              <a:prstDash val="solid"/>
            </a:ln>
          </c:spPr>
          <c:marker>
            <c:symbol val="none"/>
          </c:marker>
          <c:cat>
            <c:strRef>
              <c:f>Sheet1!$B$1:$AB$1</c:f>
              <c:strCache>
                <c:ptCount val="27"/>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strCache>
            </c:strRef>
          </c:cat>
          <c:val>
            <c:numRef>
              <c:f>Sheet1!$B$7:$AB$7</c:f>
              <c:numCache>
                <c:formatCode>General</c:formatCode>
                <c:ptCount val="27"/>
                <c:pt idx="0">
                  <c:v>1155</c:v>
                </c:pt>
                <c:pt idx="1">
                  <c:v>1147</c:v>
                </c:pt>
                <c:pt idx="2">
                  <c:v>1052</c:v>
                </c:pt>
                <c:pt idx="3">
                  <c:v>1092</c:v>
                </c:pt>
                <c:pt idx="4">
                  <c:v>1069</c:v>
                </c:pt>
                <c:pt idx="5">
                  <c:v>1004</c:v>
                </c:pt>
                <c:pt idx="6">
                  <c:v>978</c:v>
                </c:pt>
                <c:pt idx="7">
                  <c:v>878</c:v>
                </c:pt>
                <c:pt idx="8">
                  <c:v>923</c:v>
                </c:pt>
                <c:pt idx="9" formatCode="#,##0_);[Red]\(#,##0\)">
                  <c:v>848</c:v>
                </c:pt>
                <c:pt idx="10" formatCode="#,##0_);[Red]\(#,##0\)">
                  <c:v>810</c:v>
                </c:pt>
                <c:pt idx="11" formatCode="#,##0_);[Red]\(#,##0\)">
                  <c:v>838</c:v>
                </c:pt>
                <c:pt idx="12" formatCode="#,##0_);[Red]\(#,##0\)">
                  <c:v>738</c:v>
                </c:pt>
                <c:pt idx="13" formatCode="#,##0_);[Red]\(#,##0\)">
                  <c:v>681</c:v>
                </c:pt>
                <c:pt idx="14" formatCode="#,##0_);[Red]\(#,##0\)">
                  <c:v>659</c:v>
                </c:pt>
                <c:pt idx="15" formatCode="#,##0_);[Red]\(#,##0\)">
                  <c:v>639</c:v>
                </c:pt>
                <c:pt idx="16" formatCode="#,##0_);[Red]\(#,##0\)">
                  <c:v>650</c:v>
                </c:pt>
                <c:pt idx="17" formatCode="#,##0_);[Red]\(#,##0\)">
                  <c:v>570</c:v>
                </c:pt>
                <c:pt idx="18" formatCode="#,##0_);[Red]\(#,##0\)">
                  <c:v>539</c:v>
                </c:pt>
                <c:pt idx="19" formatCode="#,##0_);[Red]\(#,##0\)">
                  <c:v>510</c:v>
                </c:pt>
                <c:pt idx="20" formatCode="#,##0_);[Red]\(#,##0\)">
                  <c:v>460</c:v>
                </c:pt>
                <c:pt idx="21" formatCode="#,##0_);[Red]\(#,##0\)">
                  <c:v>412</c:v>
                </c:pt>
                <c:pt idx="22" formatCode="#,##0_);[Red]\(#,##0\)">
                  <c:v>394</c:v>
                </c:pt>
                <c:pt idx="23" formatCode="#,##0_);[Red]\(#,##0\)">
                  <c:v>371</c:v>
                </c:pt>
                <c:pt idx="24" formatCode="#,##0_);[Red]\(#,##0\)">
                  <c:v>363</c:v>
                </c:pt>
                <c:pt idx="25" formatCode="#,##0_);[Red]\(#,##0\)">
                  <c:v>238</c:v>
                </c:pt>
                <c:pt idx="26" formatCode="#,##0_);[Red]\(#,##0\)">
                  <c:v>253</c:v>
                </c:pt>
              </c:numCache>
            </c:numRef>
          </c:val>
          <c:smooth val="0"/>
          <c:extLst>
            <c:ext xmlns:c16="http://schemas.microsoft.com/office/drawing/2014/chart" uri="{C3380CC4-5D6E-409C-BE32-E72D297353CC}">
              <c16:uniqueId val="{00000005-CD3C-3546-A230-6CB7E181C181}"/>
            </c:ext>
          </c:extLst>
        </c:ser>
        <c:ser>
          <c:idx val="6"/>
          <c:order val="6"/>
          <c:tx>
            <c:strRef>
              <c:f>Sheet1!$A$8</c:f>
              <c:strCache>
                <c:ptCount val="1"/>
                <c:pt idx="0">
                  <c:v>動静不注視</c:v>
                </c:pt>
              </c:strCache>
            </c:strRef>
          </c:tx>
          <c:spPr>
            <a:ln w="38027">
              <a:solidFill>
                <a:srgbClr val="993300"/>
              </a:solidFill>
              <a:prstDash val="solid"/>
            </a:ln>
          </c:spPr>
          <c:marker>
            <c:symbol val="none"/>
          </c:marker>
          <c:cat>
            <c:strRef>
              <c:f>Sheet1!$B$1:$AB$1</c:f>
              <c:strCache>
                <c:ptCount val="27"/>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strCache>
            </c:strRef>
          </c:cat>
          <c:val>
            <c:numRef>
              <c:f>Sheet1!$B$8:$AB$8</c:f>
              <c:numCache>
                <c:formatCode>General</c:formatCode>
                <c:ptCount val="27"/>
                <c:pt idx="0">
                  <c:v>259</c:v>
                </c:pt>
                <c:pt idx="1">
                  <c:v>253</c:v>
                </c:pt>
                <c:pt idx="2">
                  <c:v>275</c:v>
                </c:pt>
                <c:pt idx="3">
                  <c:v>231</c:v>
                </c:pt>
                <c:pt idx="4">
                  <c:v>229</c:v>
                </c:pt>
                <c:pt idx="5">
                  <c:v>223</c:v>
                </c:pt>
                <c:pt idx="6">
                  <c:v>222</c:v>
                </c:pt>
                <c:pt idx="7">
                  <c:v>188</c:v>
                </c:pt>
                <c:pt idx="8">
                  <c:v>207</c:v>
                </c:pt>
                <c:pt idx="9" formatCode="#,##0_);[Red]\(#,##0\)">
                  <c:v>212</c:v>
                </c:pt>
                <c:pt idx="10" formatCode="#,##0_);[Red]\(#,##0\)">
                  <c:v>184</c:v>
                </c:pt>
                <c:pt idx="11" formatCode="#,##0_);[Red]\(#,##0\)">
                  <c:v>195</c:v>
                </c:pt>
                <c:pt idx="12" formatCode="#,##0_);[Red]\(#,##0\)">
                  <c:v>167</c:v>
                </c:pt>
                <c:pt idx="13" formatCode="#,##0_);[Red]\(#,##0\)">
                  <c:v>147</c:v>
                </c:pt>
                <c:pt idx="14" formatCode="#,##0_);[Red]\(#,##0\)">
                  <c:v>137</c:v>
                </c:pt>
                <c:pt idx="15" formatCode="#,##0_);[Red]\(#,##0\)">
                  <c:v>112</c:v>
                </c:pt>
                <c:pt idx="16" formatCode="#,##0_);[Red]\(#,##0\)">
                  <c:v>107</c:v>
                </c:pt>
                <c:pt idx="17" formatCode="#,##0_);[Red]\(#,##0\)">
                  <c:v>104</c:v>
                </c:pt>
                <c:pt idx="18" formatCode="#,##0_);[Red]\(#,##0\)">
                  <c:v>117</c:v>
                </c:pt>
                <c:pt idx="19" formatCode="#,##0_);[Red]\(#,##0\)">
                  <c:v>95</c:v>
                </c:pt>
                <c:pt idx="20" formatCode="#,##0_);[Red]\(#,##0\)">
                  <c:v>82</c:v>
                </c:pt>
                <c:pt idx="21" formatCode="#,##0_);[Red]\(#,##0\)">
                  <c:v>82</c:v>
                </c:pt>
                <c:pt idx="22" formatCode="#,##0_);[Red]\(#,##0\)">
                  <c:v>62</c:v>
                </c:pt>
                <c:pt idx="23" formatCode="#,##0_);[Red]\(#,##0\)">
                  <c:v>68</c:v>
                </c:pt>
                <c:pt idx="24" formatCode="#,##0_);[Red]\(#,##0\)">
                  <c:v>46</c:v>
                </c:pt>
                <c:pt idx="25" formatCode="#,##0_);[Red]\(#,##0\)">
                  <c:v>47</c:v>
                </c:pt>
                <c:pt idx="26" formatCode="#,##0_);[Red]\(#,##0\)">
                  <c:v>41</c:v>
                </c:pt>
              </c:numCache>
            </c:numRef>
          </c:val>
          <c:smooth val="0"/>
          <c:extLst>
            <c:ext xmlns:c16="http://schemas.microsoft.com/office/drawing/2014/chart" uri="{C3380CC4-5D6E-409C-BE32-E72D297353CC}">
              <c16:uniqueId val="{00000006-CD3C-3546-A230-6CB7E181C181}"/>
            </c:ext>
          </c:extLst>
        </c:ser>
        <c:ser>
          <c:idx val="7"/>
          <c:order val="7"/>
          <c:tx>
            <c:strRef>
              <c:f>Sheet1!$A$9</c:f>
              <c:strCache>
                <c:ptCount val="1"/>
                <c:pt idx="0">
                  <c:v>安全不確認</c:v>
                </c:pt>
              </c:strCache>
            </c:strRef>
          </c:tx>
          <c:spPr>
            <a:ln w="38027">
              <a:solidFill>
                <a:srgbClr val="009900"/>
              </a:solidFill>
              <a:prstDash val="solid"/>
            </a:ln>
          </c:spPr>
          <c:marker>
            <c:symbol val="none"/>
          </c:marker>
          <c:cat>
            <c:strRef>
              <c:f>Sheet1!$B$1:$AB$1</c:f>
              <c:strCache>
                <c:ptCount val="27"/>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strCache>
            </c:strRef>
          </c:cat>
          <c:val>
            <c:numRef>
              <c:f>Sheet1!$B$9:$AB$9</c:f>
              <c:numCache>
                <c:formatCode>General</c:formatCode>
                <c:ptCount val="27"/>
                <c:pt idx="0">
                  <c:v>521</c:v>
                </c:pt>
                <c:pt idx="1">
                  <c:v>556</c:v>
                </c:pt>
                <c:pt idx="2">
                  <c:v>588</c:v>
                </c:pt>
                <c:pt idx="3">
                  <c:v>604</c:v>
                </c:pt>
                <c:pt idx="4">
                  <c:v>530</c:v>
                </c:pt>
                <c:pt idx="5">
                  <c:v>563</c:v>
                </c:pt>
                <c:pt idx="6">
                  <c:v>553</c:v>
                </c:pt>
                <c:pt idx="7">
                  <c:v>607</c:v>
                </c:pt>
                <c:pt idx="8">
                  <c:v>606</c:v>
                </c:pt>
                <c:pt idx="9" formatCode="#,##0_);[Red]\(#,##0\)">
                  <c:v>612</c:v>
                </c:pt>
                <c:pt idx="10" formatCode="#,##0_);[Red]\(#,##0\)">
                  <c:v>567</c:v>
                </c:pt>
                <c:pt idx="11" formatCode="#,##0_);[Red]\(#,##0\)">
                  <c:v>573</c:v>
                </c:pt>
                <c:pt idx="12" formatCode="#,##0_);[Red]\(#,##0\)">
                  <c:v>550</c:v>
                </c:pt>
                <c:pt idx="13" formatCode="#,##0_);[Red]\(#,##0\)">
                  <c:v>468</c:v>
                </c:pt>
                <c:pt idx="14" formatCode="#,##0_);[Red]\(#,##0\)">
                  <c:v>487</c:v>
                </c:pt>
                <c:pt idx="15" formatCode="#,##0_);[Red]\(#,##0\)">
                  <c:v>471</c:v>
                </c:pt>
                <c:pt idx="16" formatCode="#,##0_);[Red]\(#,##0\)">
                  <c:v>435</c:v>
                </c:pt>
                <c:pt idx="17" formatCode="#,##0_);[Red]\(#,##0\)">
                  <c:v>377</c:v>
                </c:pt>
                <c:pt idx="18" formatCode="#,##0_);[Red]\(#,##0\)">
                  <c:v>409</c:v>
                </c:pt>
                <c:pt idx="19" formatCode="#,##0_);[Red]\(#,##0\)">
                  <c:v>349</c:v>
                </c:pt>
                <c:pt idx="20" formatCode="#,##0_);[Red]\(#,##0\)">
                  <c:v>395</c:v>
                </c:pt>
                <c:pt idx="21" formatCode="#,##0_);[Red]\(#,##0\)">
                  <c:v>341</c:v>
                </c:pt>
                <c:pt idx="22" formatCode="#,##0_);[Red]\(#,##0\)">
                  <c:v>365</c:v>
                </c:pt>
                <c:pt idx="23" formatCode="#,##0_);[Red]\(#,##0\)">
                  <c:v>360</c:v>
                </c:pt>
                <c:pt idx="24" formatCode="#,##0_);[Red]\(#,##0\)">
                  <c:v>321</c:v>
                </c:pt>
                <c:pt idx="25" formatCode="#,##0_);[Red]\(#,##0\)">
                  <c:v>300</c:v>
                </c:pt>
                <c:pt idx="26" formatCode="#,##0_);[Red]\(#,##0\)">
                  <c:v>276</c:v>
                </c:pt>
              </c:numCache>
            </c:numRef>
          </c:val>
          <c:smooth val="0"/>
          <c:extLst>
            <c:ext xmlns:c16="http://schemas.microsoft.com/office/drawing/2014/chart" uri="{C3380CC4-5D6E-409C-BE32-E72D297353CC}">
              <c16:uniqueId val="{00000007-CD3C-3546-A230-6CB7E181C181}"/>
            </c:ext>
          </c:extLst>
        </c:ser>
        <c:ser>
          <c:idx val="8"/>
          <c:order val="8"/>
          <c:tx>
            <c:strRef>
              <c:f>Sheet1!$A$10</c:f>
              <c:strCache>
                <c:ptCount val="1"/>
                <c:pt idx="0">
                  <c:v>歩行者妨害等</c:v>
                </c:pt>
              </c:strCache>
            </c:strRef>
          </c:tx>
          <c:spPr>
            <a:ln w="34943">
              <a:solidFill>
                <a:srgbClr val="7030A0"/>
              </a:solidFill>
            </a:ln>
          </c:spPr>
          <c:marker>
            <c:symbol val="none"/>
          </c:marker>
          <c:cat>
            <c:strRef>
              <c:f>Sheet1!$B$1:$AB$1</c:f>
              <c:strCache>
                <c:ptCount val="27"/>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strCache>
            </c:strRef>
          </c:cat>
          <c:val>
            <c:numRef>
              <c:f>Sheet1!$B$10:$AB$10</c:f>
              <c:numCache>
                <c:formatCode>General</c:formatCode>
                <c:ptCount val="27"/>
                <c:pt idx="0">
                  <c:v>366</c:v>
                </c:pt>
                <c:pt idx="1">
                  <c:v>389</c:v>
                </c:pt>
                <c:pt idx="2">
                  <c:v>371</c:v>
                </c:pt>
                <c:pt idx="3">
                  <c:v>389</c:v>
                </c:pt>
                <c:pt idx="4">
                  <c:v>365</c:v>
                </c:pt>
                <c:pt idx="5">
                  <c:v>373</c:v>
                </c:pt>
                <c:pt idx="6">
                  <c:v>411</c:v>
                </c:pt>
                <c:pt idx="7">
                  <c:v>391</c:v>
                </c:pt>
                <c:pt idx="8">
                  <c:v>403</c:v>
                </c:pt>
                <c:pt idx="9" formatCode="#,##0_);[Red]\(#,##0\)">
                  <c:v>383</c:v>
                </c:pt>
                <c:pt idx="10" formatCode="#,##0_);[Red]\(#,##0\)">
                  <c:v>346</c:v>
                </c:pt>
                <c:pt idx="11" formatCode="#,##0_);[Red]\(#,##0\)">
                  <c:v>361</c:v>
                </c:pt>
                <c:pt idx="12" formatCode="#,##0_);[Red]\(#,##0\)">
                  <c:v>307</c:v>
                </c:pt>
                <c:pt idx="13" formatCode="#,##0_);[Red]\(#,##0\)">
                  <c:v>296</c:v>
                </c:pt>
                <c:pt idx="14" formatCode="#,##0_);[Red]\(#,##0\)">
                  <c:v>288</c:v>
                </c:pt>
                <c:pt idx="15" formatCode="#,##0_);[Red]\(#,##0\)">
                  <c:v>274</c:v>
                </c:pt>
                <c:pt idx="16" formatCode="#,##0_);[Red]\(#,##0\)">
                  <c:v>248</c:v>
                </c:pt>
                <c:pt idx="17" formatCode="#,##0_);[Red]\(#,##0\)">
                  <c:v>296</c:v>
                </c:pt>
                <c:pt idx="18" formatCode="#,##0_);[Red]\(#,##0\)">
                  <c:v>248</c:v>
                </c:pt>
                <c:pt idx="19" formatCode="#,##0_);[Red]\(#,##0\)">
                  <c:v>253</c:v>
                </c:pt>
                <c:pt idx="20" formatCode="#,##0_);[Red]\(#,##0\)">
                  <c:v>265</c:v>
                </c:pt>
                <c:pt idx="21" formatCode="#,##0_);[Red]\(#,##0\)">
                  <c:v>252</c:v>
                </c:pt>
                <c:pt idx="22" formatCode="#,##0_);[Red]\(#,##0\)">
                  <c:v>238</c:v>
                </c:pt>
                <c:pt idx="23" formatCode="#,##0_);[Red]\(#,##0\)">
                  <c:v>232</c:v>
                </c:pt>
                <c:pt idx="24" formatCode="#,##0_);[Red]\(#,##0\)">
                  <c:v>207</c:v>
                </c:pt>
                <c:pt idx="25" formatCode="#,##0_);[Red]\(#,##0\)">
                  <c:v>192</c:v>
                </c:pt>
                <c:pt idx="26" formatCode="#,##0_);[Red]\(#,##0\)">
                  <c:v>216</c:v>
                </c:pt>
              </c:numCache>
            </c:numRef>
          </c:val>
          <c:smooth val="0"/>
          <c:extLst>
            <c:ext xmlns:c16="http://schemas.microsoft.com/office/drawing/2014/chart" uri="{C3380CC4-5D6E-409C-BE32-E72D297353CC}">
              <c16:uniqueId val="{00000008-CD3C-3546-A230-6CB7E181C181}"/>
            </c:ext>
          </c:extLst>
        </c:ser>
        <c:dLbls>
          <c:showLegendKey val="0"/>
          <c:showVal val="0"/>
          <c:showCatName val="0"/>
          <c:showSerName val="0"/>
          <c:showPercent val="0"/>
          <c:showBubbleSize val="0"/>
        </c:dLbls>
        <c:smooth val="0"/>
        <c:axId val="257744944"/>
        <c:axId val="257747648"/>
      </c:lineChart>
      <c:catAx>
        <c:axId val="257744944"/>
        <c:scaling>
          <c:orientation val="minMax"/>
        </c:scaling>
        <c:delete val="0"/>
        <c:axPos val="b"/>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dirty="0">
                    <a:solidFill>
                      <a:srgbClr val="000000"/>
                    </a:solidFill>
                    <a:latin typeface="HGMaruGothicMPRO" panose="020F0600000000000000" pitchFamily="34" charset="-128"/>
                    <a:ea typeface="HGMaruGothicMPRO" panose="020F0600000000000000" pitchFamily="34" charset="-128"/>
                  </a:rPr>
                  <a:t>平成</a:t>
                </a:r>
              </a:p>
            </c:rich>
          </c:tx>
          <c:overlay val="0"/>
        </c:title>
        <c:numFmt formatCode="General" sourceLinked="1"/>
        <c:majorTickMark val="in"/>
        <c:minorTickMark val="none"/>
        <c:tickLblPos val="nextTo"/>
        <c:spPr>
          <a:ln w="3169">
            <a:solidFill>
              <a:schemeClr val="tx1"/>
            </a:solidFill>
            <a:prstDash val="solid"/>
          </a:ln>
        </c:spPr>
        <c:txPr>
          <a:bodyPr rot="0" vert="horz"/>
          <a:lstStyle/>
          <a:p>
            <a:pPr>
              <a:defRPr sz="2402"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7747648"/>
        <c:crosses val="autoZero"/>
        <c:auto val="1"/>
        <c:lblAlgn val="ctr"/>
        <c:lblOffset val="100"/>
        <c:tickLblSkip val="2"/>
        <c:tickMarkSkip val="2"/>
        <c:noMultiLvlLbl val="0"/>
      </c:catAx>
      <c:valAx>
        <c:axId val="257747648"/>
        <c:scaling>
          <c:orientation val="minMax"/>
          <c:max val="1000"/>
          <c:min val="0"/>
        </c:scaling>
        <c:delete val="0"/>
        <c:axPos val="l"/>
        <c:majorGridlines>
          <c:spPr>
            <a:ln w="3169">
              <a:noFill/>
              <a:prstDash val="solid"/>
            </a:ln>
          </c:spPr>
        </c:majorGridlines>
        <c:title>
          <c:tx>
            <c:rich>
              <a:bodyPr rot="0" vert="wordArtVertRtl"/>
              <a:lstStyle/>
              <a:p>
                <a:pPr algn="ctr">
                  <a:defRPr sz="2401"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zh-CN" altLang="en-US" b="0">
                    <a:latin typeface="HGMaruGothicMPRO" panose="020F0600000000000000" pitchFamily="34" charset="-128"/>
                    <a:ea typeface="HGMaruGothicMPRO" panose="020F0600000000000000" pitchFamily="34" charset="-128"/>
                  </a:rPr>
                  <a:t>死亡事故件数（件）</a:t>
                </a:r>
              </a:p>
            </c:rich>
          </c:tx>
          <c:layout>
            <c:manualLayout>
              <c:xMode val="edge"/>
              <c:yMode val="edge"/>
              <c:x val="1.30487150644631E-2"/>
              <c:y val="0.26454028772719201"/>
            </c:manualLayout>
          </c:layout>
          <c:overlay val="0"/>
          <c:spPr>
            <a:noFill/>
            <a:ln w="25352">
              <a:noFill/>
            </a:ln>
          </c:spPr>
        </c:title>
        <c:numFmt formatCode="#,##0_ " sourceLinked="0"/>
        <c:majorTickMark val="in"/>
        <c:minorTickMark val="none"/>
        <c:tickLblPos val="nextTo"/>
        <c:spPr>
          <a:ln w="3169">
            <a:solidFill>
              <a:schemeClr val="tx1"/>
            </a:solidFill>
            <a:prstDash val="solid"/>
          </a:ln>
        </c:spPr>
        <c:txPr>
          <a:bodyPr rot="0" vert="horz"/>
          <a:lstStyle/>
          <a:p>
            <a:pPr>
              <a:defRPr sz="2402"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7744944"/>
        <c:crosses val="autoZero"/>
        <c:crossBetween val="midCat"/>
      </c:valAx>
      <c:spPr>
        <a:noFill/>
        <a:ln w="38027">
          <a:solidFill>
            <a:srgbClr val="000000"/>
          </a:solidFill>
          <a:prstDash val="solid"/>
        </a:ln>
      </c:spPr>
    </c:plotArea>
    <c:legend>
      <c:legendPos val="t"/>
      <c:layout>
        <c:manualLayout>
          <c:xMode val="edge"/>
          <c:yMode val="edge"/>
          <c:x val="4.3938855150437571E-2"/>
          <c:y val="5.6283942258845152E-3"/>
          <c:w val="0.95606114620287797"/>
          <c:h val="0.25373229562932209"/>
        </c:manualLayout>
      </c:layout>
      <c:overlay val="0"/>
      <c:spPr>
        <a:noFill/>
        <a:ln w="3169">
          <a:noFill/>
          <a:prstDash val="solid"/>
        </a:ln>
      </c:spPr>
      <c:txPr>
        <a:bodyPr/>
        <a:lstStyle/>
        <a:p>
          <a:pPr>
            <a:defRPr sz="20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321"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9668072487659"/>
          <c:y val="4.3723631805212201E-2"/>
          <c:w val="0.54876154947974598"/>
          <c:h val="0.78588170563766402"/>
        </c:manualLayout>
      </c:layout>
      <c:barChart>
        <c:barDir val="bar"/>
        <c:grouping val="clustered"/>
        <c:varyColors val="0"/>
        <c:ser>
          <c:idx val="2"/>
          <c:order val="0"/>
          <c:tx>
            <c:strRef>
              <c:f>Sheet1!$A$2</c:f>
              <c:strCache>
                <c:ptCount val="1"/>
                <c:pt idx="0">
                  <c:v>16-24歳</c:v>
                </c:pt>
              </c:strCache>
            </c:strRef>
          </c:tx>
          <c:spPr>
            <a:solidFill>
              <a:srgbClr val="FF0000"/>
            </a:solidFill>
            <a:ln w="6350">
              <a:solidFill>
                <a:schemeClr val="tx1"/>
              </a:solidFill>
              <a:prstDash val="solid"/>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Sheet1!$B$2:$N$2</c:f>
              <c:numCache>
                <c:formatCode>0.0_ </c:formatCode>
                <c:ptCount val="13"/>
                <c:pt idx="0">
                  <c:v>3.2748916000107728</c:v>
                </c:pt>
                <c:pt idx="1">
                  <c:v>2.3268966631655492</c:v>
                </c:pt>
                <c:pt idx="2">
                  <c:v>3.3179822789582829</c:v>
                </c:pt>
                <c:pt idx="3">
                  <c:v>44.547682529422858</c:v>
                </c:pt>
                <c:pt idx="4">
                  <c:v>20.98246748000323</c:v>
                </c:pt>
                <c:pt idx="5">
                  <c:v>1.9175352131642023</c:v>
                </c:pt>
                <c:pt idx="6">
                  <c:v>2.5638953973768546</c:v>
                </c:pt>
                <c:pt idx="7">
                  <c:v>8.5104090921332567</c:v>
                </c:pt>
                <c:pt idx="8">
                  <c:v>9.2725754760173444</c:v>
                </c:pt>
                <c:pt idx="9">
                  <c:v>1.8071153483612077</c:v>
                </c:pt>
                <c:pt idx="10">
                  <c:v>0.11311303223721419</c:v>
                </c:pt>
                <c:pt idx="11">
                  <c:v>0.92106326250302983</c:v>
                </c:pt>
                <c:pt idx="12">
                  <c:v>0.44167945921197926</c:v>
                </c:pt>
              </c:numCache>
            </c:numRef>
          </c:val>
          <c:extLst>
            <c:ext xmlns:c16="http://schemas.microsoft.com/office/drawing/2014/chart" uri="{C3380CC4-5D6E-409C-BE32-E72D297353CC}">
              <c16:uniqueId val="{00000000-A204-DE42-B906-9B1FC51BD747}"/>
            </c:ext>
          </c:extLst>
        </c:ser>
        <c:ser>
          <c:idx val="1"/>
          <c:order val="1"/>
          <c:tx>
            <c:strRef>
              <c:f>Sheet1!$A$3</c:f>
              <c:strCache>
                <c:ptCount val="1"/>
                <c:pt idx="0">
                  <c:v>25-29歳</c:v>
                </c:pt>
              </c:strCache>
            </c:strRef>
          </c:tx>
          <c:spPr>
            <a:solidFill>
              <a:srgbClr val="00B0F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Sheet1!$B$3:$N$3</c:f>
              <c:numCache>
                <c:formatCode>0.0_ </c:formatCode>
                <c:ptCount val="13"/>
                <c:pt idx="0">
                  <c:v>4.2646735546273904</c:v>
                </c:pt>
                <c:pt idx="1">
                  <c:v>2.9984612002637943</c:v>
                </c:pt>
                <c:pt idx="2">
                  <c:v>1.9125082435700154</c:v>
                </c:pt>
                <c:pt idx="3">
                  <c:v>43.596394812046604</c:v>
                </c:pt>
                <c:pt idx="4">
                  <c:v>22.848977797318092</c:v>
                </c:pt>
                <c:pt idx="5">
                  <c:v>1.8245768300725433</c:v>
                </c:pt>
                <c:pt idx="6">
                  <c:v>3.5084633985491318</c:v>
                </c:pt>
                <c:pt idx="7">
                  <c:v>8.0369311936689378</c:v>
                </c:pt>
                <c:pt idx="8">
                  <c:v>9.0613321609144872</c:v>
                </c:pt>
                <c:pt idx="9">
                  <c:v>0.91009012969883485</c:v>
                </c:pt>
                <c:pt idx="10">
                  <c:v>6.5948560123103975E-2</c:v>
                </c:pt>
                <c:pt idx="11">
                  <c:v>0.5275884809848318</c:v>
                </c:pt>
                <c:pt idx="12">
                  <c:v>0.4352604968124863</c:v>
                </c:pt>
              </c:numCache>
            </c:numRef>
          </c:val>
          <c:extLst>
            <c:ext xmlns:c16="http://schemas.microsoft.com/office/drawing/2014/chart" uri="{C3380CC4-5D6E-409C-BE32-E72D297353CC}">
              <c16:uniqueId val="{00000001-A204-DE42-B906-9B1FC51BD747}"/>
            </c:ext>
          </c:extLst>
        </c:ser>
        <c:ser>
          <c:idx val="0"/>
          <c:order val="2"/>
          <c:tx>
            <c:strRef>
              <c:f>Sheet1!$A$4</c:f>
              <c:strCache>
                <c:ptCount val="1"/>
                <c:pt idx="0">
                  <c:v>30歳代</c:v>
                </c:pt>
              </c:strCache>
            </c:strRef>
          </c:tx>
          <c:spPr>
            <a:solidFill>
              <a:srgbClr val="FFFF0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Sheet1!$B$4:$N$4</c:f>
              <c:numCache>
                <c:formatCode>0.0_ </c:formatCode>
                <c:ptCount val="13"/>
                <c:pt idx="0">
                  <c:v>5.6173794012522498</c:v>
                </c:pt>
                <c:pt idx="1">
                  <c:v>3.888564982635808</c:v>
                </c:pt>
                <c:pt idx="2">
                  <c:v>1.6781160485690383</c:v>
                </c:pt>
                <c:pt idx="3">
                  <c:v>38.300083652310576</c:v>
                </c:pt>
                <c:pt idx="4">
                  <c:v>24.647012598544958</c:v>
                </c:pt>
                <c:pt idx="5">
                  <c:v>1.939212654313164</c:v>
                </c:pt>
                <c:pt idx="6">
                  <c:v>4.3575249055742855</c:v>
                </c:pt>
                <c:pt idx="7">
                  <c:v>7.9444345864280468</c:v>
                </c:pt>
                <c:pt idx="8">
                  <c:v>9.9470202033004629</c:v>
                </c:pt>
                <c:pt idx="9">
                  <c:v>0.67682324013282968</c:v>
                </c:pt>
                <c:pt idx="10">
                  <c:v>6.3372962559253718E-2</c:v>
                </c:pt>
                <c:pt idx="11">
                  <c:v>0.47149484144084763</c:v>
                </c:pt>
                <c:pt idx="12">
                  <c:v>0.4664250044361074</c:v>
                </c:pt>
              </c:numCache>
            </c:numRef>
          </c:val>
          <c:extLst>
            <c:ext xmlns:c16="http://schemas.microsoft.com/office/drawing/2014/chart" uri="{C3380CC4-5D6E-409C-BE32-E72D297353CC}">
              <c16:uniqueId val="{00000002-A204-DE42-B906-9B1FC51BD747}"/>
            </c:ext>
          </c:extLst>
        </c:ser>
        <c:ser>
          <c:idx val="3"/>
          <c:order val="3"/>
          <c:tx>
            <c:strRef>
              <c:f>Sheet1!$A$5</c:f>
              <c:strCache>
                <c:ptCount val="1"/>
                <c:pt idx="0">
                  <c:v>40歳代</c:v>
                </c:pt>
              </c:strCache>
            </c:strRef>
          </c:tx>
          <c:spPr>
            <a:solidFill>
              <a:srgbClr val="00B05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Sheet1!$B$5:$N$5</c:f>
              <c:numCache>
                <c:formatCode>0.0_ </c:formatCode>
                <c:ptCount val="13"/>
                <c:pt idx="0">
                  <c:v>7.0819526388103125</c:v>
                </c:pt>
                <c:pt idx="1">
                  <c:v>4.6654004687626278</c:v>
                </c:pt>
                <c:pt idx="2">
                  <c:v>1.5073143134243918</c:v>
                </c:pt>
                <c:pt idx="3">
                  <c:v>33.587246423664432</c:v>
                </c:pt>
                <c:pt idx="4">
                  <c:v>25.082841671381235</c:v>
                </c:pt>
                <c:pt idx="5">
                  <c:v>2.0245696274145319</c:v>
                </c:pt>
                <c:pt idx="6">
                  <c:v>5.1301220399256451</c:v>
                </c:pt>
                <c:pt idx="7">
                  <c:v>8.8377919663784041</c:v>
                </c:pt>
                <c:pt idx="8">
                  <c:v>10.24003879414855</c:v>
                </c:pt>
                <c:pt idx="9">
                  <c:v>0.70314394245534628</c:v>
                </c:pt>
                <c:pt idx="10">
                  <c:v>5.8595328537945524E-2</c:v>
                </c:pt>
                <c:pt idx="11">
                  <c:v>0.4707831568738382</c:v>
                </c:pt>
                <c:pt idx="12">
                  <c:v>0.60211751394164714</c:v>
                </c:pt>
              </c:numCache>
            </c:numRef>
          </c:val>
          <c:extLst>
            <c:ext xmlns:c16="http://schemas.microsoft.com/office/drawing/2014/chart" uri="{C3380CC4-5D6E-409C-BE32-E72D297353CC}">
              <c16:uniqueId val="{00000003-A204-DE42-B906-9B1FC51BD747}"/>
            </c:ext>
          </c:extLst>
        </c:ser>
        <c:ser>
          <c:idx val="4"/>
          <c:order val="4"/>
          <c:tx>
            <c:strRef>
              <c:f>Sheet1!$A$6</c:f>
              <c:strCache>
                <c:ptCount val="1"/>
                <c:pt idx="0">
                  <c:v>50歳代</c:v>
                </c:pt>
              </c:strCache>
            </c:strRef>
          </c:tx>
          <c:spPr>
            <a:solidFill>
              <a:srgbClr val="7030A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Sheet1!$B$6:$N$6</c:f>
              <c:numCache>
                <c:formatCode>0.0_ </c:formatCode>
                <c:ptCount val="13"/>
                <c:pt idx="0">
                  <c:v>8.2178920136860558</c:v>
                </c:pt>
                <c:pt idx="1">
                  <c:v>5.1301844279395814</c:v>
                </c:pt>
                <c:pt idx="2">
                  <c:v>1.6127013268797463</c:v>
                </c:pt>
                <c:pt idx="3">
                  <c:v>29.410414754235166</c:v>
                </c:pt>
                <c:pt idx="4">
                  <c:v>24.760076775431862</c:v>
                </c:pt>
                <c:pt idx="5">
                  <c:v>2.3908870900442292</c:v>
                </c:pt>
                <c:pt idx="6">
                  <c:v>5.8416089460068434</c:v>
                </c:pt>
                <c:pt idx="7">
                  <c:v>9.2234832679629477</c:v>
                </c:pt>
                <c:pt idx="8">
                  <c:v>10.944671618125678</c:v>
                </c:pt>
                <c:pt idx="9">
                  <c:v>0.936743720270383</c:v>
                </c:pt>
                <c:pt idx="10">
                  <c:v>0.10222815655511976</c:v>
                </c:pt>
                <c:pt idx="11">
                  <c:v>0.6258866727864475</c:v>
                </c:pt>
                <c:pt idx="12">
                  <c:v>0.79487607443878816</c:v>
                </c:pt>
              </c:numCache>
            </c:numRef>
          </c:val>
          <c:extLst>
            <c:ext xmlns:c16="http://schemas.microsoft.com/office/drawing/2014/chart" uri="{C3380CC4-5D6E-409C-BE32-E72D297353CC}">
              <c16:uniqueId val="{00000004-A204-DE42-B906-9B1FC51BD747}"/>
            </c:ext>
          </c:extLst>
        </c:ser>
        <c:ser>
          <c:idx val="5"/>
          <c:order val="5"/>
          <c:tx>
            <c:strRef>
              <c:f>Sheet1!$A$7</c:f>
              <c:strCache>
                <c:ptCount val="1"/>
                <c:pt idx="0">
                  <c:v>60歳代</c:v>
                </c:pt>
              </c:strCache>
            </c:strRef>
          </c:tx>
          <c:spPr>
            <a:solidFill>
              <a:srgbClr val="FFC00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Sheet1!$B$7:$N$7</c:f>
              <c:numCache>
                <c:formatCode>0.0_ </c:formatCode>
                <c:ptCount val="13"/>
                <c:pt idx="0">
                  <c:v>8.5894726119840072</c:v>
                </c:pt>
                <c:pt idx="1">
                  <c:v>5.4877893503781614</c:v>
                </c:pt>
                <c:pt idx="2">
                  <c:v>1.8029488909827089</c:v>
                </c:pt>
                <c:pt idx="3">
                  <c:v>25.121597188622069</c:v>
                </c:pt>
                <c:pt idx="4">
                  <c:v>27.00858183299804</c:v>
                </c:pt>
                <c:pt idx="5">
                  <c:v>2.0372303852911964</c:v>
                </c:pt>
                <c:pt idx="6">
                  <c:v>5.9207008072525404</c:v>
                </c:pt>
                <c:pt idx="7">
                  <c:v>9.7023097099493238</c:v>
                </c:pt>
                <c:pt idx="8">
                  <c:v>11.795563930836028</c:v>
                </c:pt>
                <c:pt idx="9">
                  <c:v>1.107744022002088</c:v>
                </c:pt>
                <c:pt idx="10">
                  <c:v>0.1247803610990858</c:v>
                </c:pt>
                <c:pt idx="11">
                  <c:v>0.39725992513178332</c:v>
                </c:pt>
                <c:pt idx="12">
                  <c:v>0.88619521760167053</c:v>
                </c:pt>
              </c:numCache>
            </c:numRef>
          </c:val>
          <c:extLst>
            <c:ext xmlns:c16="http://schemas.microsoft.com/office/drawing/2014/chart" uri="{C3380CC4-5D6E-409C-BE32-E72D297353CC}">
              <c16:uniqueId val="{00000005-A204-DE42-B906-9B1FC51BD747}"/>
            </c:ext>
          </c:extLst>
        </c:ser>
        <c:ser>
          <c:idx val="6"/>
          <c:order val="6"/>
          <c:tx>
            <c:strRef>
              <c:f>Sheet1!$A$8</c:f>
              <c:strCache>
                <c:ptCount val="1"/>
                <c:pt idx="0">
                  <c:v>70歳代</c:v>
                </c:pt>
              </c:strCache>
            </c:strRef>
          </c:tx>
          <c:spPr>
            <a:solidFill>
              <a:srgbClr val="0070C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Sheet1!$B$8:$N$8</c:f>
              <c:numCache>
                <c:formatCode>0.0_ </c:formatCode>
                <c:ptCount val="13"/>
                <c:pt idx="0">
                  <c:v>8.4599895181088449</c:v>
                </c:pt>
                <c:pt idx="1">
                  <c:v>4.4823876644691474</c:v>
                </c:pt>
                <c:pt idx="2">
                  <c:v>2.0108680660910823</c:v>
                </c:pt>
                <c:pt idx="3">
                  <c:v>20.933439991173145</c:v>
                </c:pt>
                <c:pt idx="4">
                  <c:v>29.25275149642788</c:v>
                </c:pt>
                <c:pt idx="5">
                  <c:v>1.7984718506054671</c:v>
                </c:pt>
                <c:pt idx="6">
                  <c:v>5.9167517170992747</c:v>
                </c:pt>
                <c:pt idx="7">
                  <c:v>10.010206051912945</c:v>
                </c:pt>
                <c:pt idx="8">
                  <c:v>12.36035638429923</c:v>
                </c:pt>
                <c:pt idx="9">
                  <c:v>1.6384850908890298</c:v>
                </c:pt>
                <c:pt idx="10">
                  <c:v>0.26204727884588863</c:v>
                </c:pt>
                <c:pt idx="11">
                  <c:v>0.29514798775273771</c:v>
                </c:pt>
                <c:pt idx="12">
                  <c:v>0.80269219099109046</c:v>
                </c:pt>
              </c:numCache>
            </c:numRef>
          </c:val>
          <c:extLst>
            <c:ext xmlns:c16="http://schemas.microsoft.com/office/drawing/2014/chart" uri="{C3380CC4-5D6E-409C-BE32-E72D297353CC}">
              <c16:uniqueId val="{00000006-A204-DE42-B906-9B1FC51BD747}"/>
            </c:ext>
          </c:extLst>
        </c:ser>
        <c:ser>
          <c:idx val="7"/>
          <c:order val="7"/>
          <c:tx>
            <c:strRef>
              <c:f>Sheet1!$A$9</c:f>
              <c:strCache>
                <c:ptCount val="1"/>
                <c:pt idx="0">
                  <c:v>80歳以上</c:v>
                </c:pt>
              </c:strCache>
            </c:strRef>
          </c:tx>
          <c:spPr>
            <a:solidFill>
              <a:srgbClr val="FF40FF"/>
            </a:solidFill>
            <a:ln w="6350">
              <a:solidFill>
                <a:schemeClr val="tx1"/>
              </a:solidFill>
              <a:prstDash val="solid"/>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Sheet1!$B$9:$N$9</c:f>
              <c:numCache>
                <c:formatCode>0.0_ </c:formatCode>
                <c:ptCount val="13"/>
                <c:pt idx="0">
                  <c:v>6.7987957852483696</c:v>
                </c:pt>
                <c:pt idx="1">
                  <c:v>10.545241679210571</c:v>
                </c:pt>
                <c:pt idx="2">
                  <c:v>2.3833416959357754</c:v>
                </c:pt>
                <c:pt idx="3">
                  <c:v>20.061883258069912</c:v>
                </c:pt>
                <c:pt idx="4">
                  <c:v>30.423147683559126</c:v>
                </c:pt>
                <c:pt idx="5">
                  <c:v>1.6390700786084629</c:v>
                </c:pt>
                <c:pt idx="6">
                  <c:v>5.6782070580364605</c:v>
                </c:pt>
                <c:pt idx="7">
                  <c:v>9.9264090985114564</c:v>
                </c:pt>
                <c:pt idx="8">
                  <c:v>13.212911858170262</c:v>
                </c:pt>
                <c:pt idx="9">
                  <c:v>2.3833416959357754</c:v>
                </c:pt>
                <c:pt idx="10">
                  <c:v>0.48503094162903498</c:v>
                </c:pt>
                <c:pt idx="11">
                  <c:v>0.29269108546579692</c:v>
                </c:pt>
                <c:pt idx="12">
                  <c:v>0.9449740759324301</c:v>
                </c:pt>
              </c:numCache>
            </c:numRef>
          </c:val>
          <c:extLst>
            <c:ext xmlns:c16="http://schemas.microsoft.com/office/drawing/2014/chart" uri="{C3380CC4-5D6E-409C-BE32-E72D297353CC}">
              <c16:uniqueId val="{00000007-A204-DE42-B906-9B1FC51BD747}"/>
            </c:ext>
          </c:extLst>
        </c:ser>
        <c:dLbls>
          <c:showLegendKey val="0"/>
          <c:showVal val="0"/>
          <c:showCatName val="0"/>
          <c:showSerName val="0"/>
          <c:showPercent val="0"/>
          <c:showBubbleSize val="0"/>
        </c:dLbls>
        <c:gapWidth val="150"/>
        <c:axId val="-2046165888"/>
        <c:axId val="-2046162624"/>
      </c:barChart>
      <c:catAx>
        <c:axId val="-2046165888"/>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6162624"/>
        <c:crosses val="autoZero"/>
        <c:auto val="0"/>
        <c:lblAlgn val="ctr"/>
        <c:lblOffset val="100"/>
        <c:tickLblSkip val="1"/>
        <c:tickMarkSkip val="1"/>
        <c:noMultiLvlLbl val="0"/>
      </c:catAx>
      <c:valAx>
        <c:axId val="-2046162624"/>
        <c:scaling>
          <c:orientation val="minMax"/>
          <c:max val="50"/>
          <c:min val="0"/>
        </c:scaling>
        <c:delete val="0"/>
        <c:axPos val="t"/>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0117327480083198"/>
              <c:y val="0.92785982742542195"/>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6165888"/>
        <c:crosses val="autoZero"/>
        <c:crossBetween val="between"/>
        <c:majorUnit val="20"/>
      </c:valAx>
      <c:spPr>
        <a:noFill/>
        <a:ln w="25394">
          <a:solidFill>
            <a:schemeClr val="tx1"/>
          </a:solidFill>
          <a:prstDash val="solid"/>
        </a:ln>
      </c:spPr>
    </c:plotArea>
    <c:legend>
      <c:legendPos val="t"/>
      <c:layout>
        <c:manualLayout>
          <c:xMode val="edge"/>
          <c:yMode val="edge"/>
          <c:x val="0.8029152013221712"/>
          <c:y val="1.1675966493326336E-3"/>
          <c:w val="0.18807562844180301"/>
          <c:h val="0.97367740476252496"/>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547206919537676"/>
          <c:y val="0.29268298735385401"/>
          <c:w val="0.81035632056208307"/>
          <c:h val="0.52836234408752003"/>
        </c:manualLayout>
      </c:layout>
      <c:lineChart>
        <c:grouping val="standard"/>
        <c:varyColors val="0"/>
        <c:ser>
          <c:idx val="0"/>
          <c:order val="0"/>
          <c:tx>
            <c:strRef>
              <c:f>Sheet1!$A$2</c:f>
              <c:strCache>
                <c:ptCount val="1"/>
                <c:pt idx="0">
                  <c:v>自動車乗車中</c:v>
                </c:pt>
              </c:strCache>
            </c:strRef>
          </c:tx>
          <c:spPr>
            <a:ln w="31750">
              <a:solidFill>
                <a:srgbClr val="FF0000"/>
              </a:solidFill>
              <a:prstDash val="solid"/>
            </a:ln>
          </c:spPr>
          <c:marker>
            <c:symbol val="none"/>
          </c:marker>
          <c:cat>
            <c:strRef>
              <c:f>Sheet1!$B$1:$AB$1</c:f>
              <c:strCache>
                <c:ptCount val="27"/>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strCache>
            </c:strRef>
          </c:cat>
          <c:val>
            <c:numRef>
              <c:f>Sheet1!$B$2:$AB$2</c:f>
              <c:numCache>
                <c:formatCode>General</c:formatCode>
                <c:ptCount val="27"/>
                <c:pt idx="0">
                  <c:v>535075</c:v>
                </c:pt>
                <c:pt idx="1">
                  <c:v>556987</c:v>
                </c:pt>
                <c:pt idx="2">
                  <c:v>572971</c:v>
                </c:pt>
                <c:pt idx="3">
                  <c:v>604725</c:v>
                </c:pt>
                <c:pt idx="4">
                  <c:v>643590</c:v>
                </c:pt>
                <c:pt idx="5">
                  <c:v>708645</c:v>
                </c:pt>
                <c:pt idx="6" formatCode="#,##0">
                  <c:v>733866</c:v>
                </c:pt>
                <c:pt idx="7" formatCode="#,##0">
                  <c:v>721159</c:v>
                </c:pt>
                <c:pt idx="8" formatCode="#,##0">
                  <c:v>738308</c:v>
                </c:pt>
                <c:pt idx="9" formatCode="#,##0">
                  <c:v>736067</c:v>
                </c:pt>
                <c:pt idx="10" formatCode="#,##0">
                  <c:v>722970</c:v>
                </c:pt>
                <c:pt idx="11" formatCode="#,##0">
                  <c:v>692406</c:v>
                </c:pt>
                <c:pt idx="12" formatCode="#,##0">
                  <c:v>641939</c:v>
                </c:pt>
                <c:pt idx="13" formatCode="#,##0">
                  <c:v>580034</c:v>
                </c:pt>
                <c:pt idx="14" formatCode="#,##0_);[Red]\(#,##0\)">
                  <c:v>564262</c:v>
                </c:pt>
                <c:pt idx="15" formatCode="#,##0_);[Red]\(#,##0\)">
                  <c:v>560930</c:v>
                </c:pt>
                <c:pt idx="16" formatCode="#,##0_);[Red]\(#,##0\)">
                  <c:v>539498</c:v>
                </c:pt>
                <c:pt idx="17" formatCode="#,##0_);[Red]\(#,##0\)">
                  <c:v>532751</c:v>
                </c:pt>
                <c:pt idx="18" formatCode="#,##0_);[Red]\(#,##0\)">
                  <c:v>511659</c:v>
                </c:pt>
                <c:pt idx="19" formatCode="#,##0_);[Red]\(#,##0\)">
                  <c:v>468139</c:v>
                </c:pt>
                <c:pt idx="20" formatCode="#,##0_);[Red]\(#,##0\)">
                  <c:v>443641</c:v>
                </c:pt>
                <c:pt idx="21" formatCode="#,##0_);[Red]\(#,##0\)">
                  <c:v>414087</c:v>
                </c:pt>
                <c:pt idx="22" formatCode="#,##0_);[Red]\(#,##0\)">
                  <c:v>380704</c:v>
                </c:pt>
                <c:pt idx="23" formatCode="#,##0_);[Red]\(#,##0\)">
                  <c:v>339530</c:v>
                </c:pt>
                <c:pt idx="24" formatCode="#,##0_);[Red]\(#,##0\)">
                  <c:v>290070</c:v>
                </c:pt>
                <c:pt idx="25" formatCode="#,##0_);[Red]\(#,##0\)">
                  <c:v>225155</c:v>
                </c:pt>
                <c:pt idx="26" formatCode="#,##0_);[Red]\(#,##0\)">
                  <c:v>217643</c:v>
                </c:pt>
              </c:numCache>
            </c:numRef>
          </c:val>
          <c:smooth val="0"/>
          <c:extLst>
            <c:ext xmlns:c16="http://schemas.microsoft.com/office/drawing/2014/chart" uri="{C3380CC4-5D6E-409C-BE32-E72D297353CC}">
              <c16:uniqueId val="{00000000-D87A-C842-95EA-F22D269FDE29}"/>
            </c:ext>
          </c:extLst>
        </c:ser>
        <c:ser>
          <c:idx val="1"/>
          <c:order val="1"/>
          <c:tx>
            <c:strRef>
              <c:f>Sheet1!$A$3</c:f>
              <c:strCache>
                <c:ptCount val="1"/>
                <c:pt idx="0">
                  <c:v>自動二輪車乗車中</c:v>
                </c:pt>
              </c:strCache>
            </c:strRef>
          </c:tx>
          <c:spPr>
            <a:ln w="31750">
              <a:solidFill>
                <a:srgbClr val="0000FF"/>
              </a:solidFill>
              <a:prstDash val="solid"/>
            </a:ln>
          </c:spPr>
          <c:marker>
            <c:symbol val="none"/>
          </c:marker>
          <c:cat>
            <c:strRef>
              <c:f>Sheet1!$B$1:$AB$1</c:f>
              <c:strCache>
                <c:ptCount val="27"/>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strCache>
            </c:strRef>
          </c:cat>
          <c:val>
            <c:numRef>
              <c:f>Sheet1!$B$3:$AB$3</c:f>
              <c:numCache>
                <c:formatCode>General</c:formatCode>
                <c:ptCount val="27"/>
                <c:pt idx="0">
                  <c:v>61136</c:v>
                </c:pt>
                <c:pt idx="1">
                  <c:v>58392</c:v>
                </c:pt>
                <c:pt idx="2">
                  <c:v>56662</c:v>
                </c:pt>
                <c:pt idx="3">
                  <c:v>54762</c:v>
                </c:pt>
                <c:pt idx="4">
                  <c:v>57092</c:v>
                </c:pt>
                <c:pt idx="5">
                  <c:v>62929</c:v>
                </c:pt>
                <c:pt idx="6" formatCode="#,##0">
                  <c:v>64281</c:v>
                </c:pt>
                <c:pt idx="7" formatCode="#,##0">
                  <c:v>64144</c:v>
                </c:pt>
                <c:pt idx="8" formatCode="#,##0">
                  <c:v>62978</c:v>
                </c:pt>
                <c:pt idx="9" formatCode="#,##0">
                  <c:v>64588</c:v>
                </c:pt>
                <c:pt idx="10" formatCode="#,##0">
                  <c:v>63826</c:v>
                </c:pt>
                <c:pt idx="11" formatCode="#,##0">
                  <c:v>59380</c:v>
                </c:pt>
                <c:pt idx="12" formatCode="#,##0">
                  <c:v>58938</c:v>
                </c:pt>
                <c:pt idx="13" formatCode="#,##0">
                  <c:v>53222</c:v>
                </c:pt>
                <c:pt idx="14" formatCode="#,##0_);[Red]\(#,##0\)">
                  <c:v>51840</c:v>
                </c:pt>
                <c:pt idx="15" formatCode="#,##0_);[Red]\(#,##0\)">
                  <c:v>48795</c:v>
                </c:pt>
                <c:pt idx="16" formatCode="#,##0_);[Red]\(#,##0\)">
                  <c:v>45972</c:v>
                </c:pt>
                <c:pt idx="17" formatCode="#,##0_);[Red]\(#,##0\)">
                  <c:v>43309</c:v>
                </c:pt>
                <c:pt idx="18" formatCode="#,##0_);[Red]\(#,##0\)">
                  <c:v>40590</c:v>
                </c:pt>
                <c:pt idx="19" formatCode="#,##0_);[Red]\(#,##0\)">
                  <c:v>36411</c:v>
                </c:pt>
                <c:pt idx="20" formatCode="#,##0_);[Red]\(#,##0\)">
                  <c:v>33493</c:v>
                </c:pt>
                <c:pt idx="21" formatCode="#,##0_);[Red]\(#,##0\)">
                  <c:v>31566</c:v>
                </c:pt>
                <c:pt idx="22" formatCode="#,##0_);[Red]\(#,##0\)">
                  <c:v>30930</c:v>
                </c:pt>
                <c:pt idx="23" formatCode="#,##0_);[Red]\(#,##0\)">
                  <c:v>28103</c:v>
                </c:pt>
                <c:pt idx="24" formatCode="#,##0_);[Red]\(#,##0\)">
                  <c:v>26414</c:v>
                </c:pt>
                <c:pt idx="25" formatCode="#,##0_);[Red]\(#,##0\)">
                  <c:v>23201</c:v>
                </c:pt>
                <c:pt idx="26" formatCode="#,##0_);[Red]\(#,##0\)">
                  <c:v>23437</c:v>
                </c:pt>
              </c:numCache>
            </c:numRef>
          </c:val>
          <c:smooth val="0"/>
          <c:extLst>
            <c:ext xmlns:c16="http://schemas.microsoft.com/office/drawing/2014/chart" uri="{C3380CC4-5D6E-409C-BE32-E72D297353CC}">
              <c16:uniqueId val="{00000001-D87A-C842-95EA-F22D269FDE29}"/>
            </c:ext>
          </c:extLst>
        </c:ser>
        <c:ser>
          <c:idx val="2"/>
          <c:order val="2"/>
          <c:tx>
            <c:strRef>
              <c:f>Sheet1!$A$4</c:f>
              <c:strCache>
                <c:ptCount val="1"/>
                <c:pt idx="0">
                  <c:v>原付乗車中</c:v>
                </c:pt>
              </c:strCache>
            </c:strRef>
          </c:tx>
          <c:spPr>
            <a:ln w="31750">
              <a:solidFill>
                <a:srgbClr val="00FF00"/>
              </a:solidFill>
              <a:prstDash val="solid"/>
            </a:ln>
          </c:spPr>
          <c:marker>
            <c:symbol val="none"/>
          </c:marker>
          <c:cat>
            <c:strRef>
              <c:f>Sheet1!$B$1:$AB$1</c:f>
              <c:strCache>
                <c:ptCount val="27"/>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strCache>
            </c:strRef>
          </c:cat>
          <c:val>
            <c:numRef>
              <c:f>Sheet1!$B$4:$AB$4</c:f>
              <c:numCache>
                <c:formatCode>General</c:formatCode>
                <c:ptCount val="27"/>
                <c:pt idx="0">
                  <c:v>107122</c:v>
                </c:pt>
                <c:pt idx="1">
                  <c:v>104924</c:v>
                </c:pt>
                <c:pt idx="2">
                  <c:v>106809</c:v>
                </c:pt>
                <c:pt idx="3">
                  <c:v>108102</c:v>
                </c:pt>
                <c:pt idx="4">
                  <c:v>112016</c:v>
                </c:pt>
                <c:pt idx="5">
                  <c:v>121207</c:v>
                </c:pt>
                <c:pt idx="6" formatCode="#,##0">
                  <c:v>118762</c:v>
                </c:pt>
                <c:pt idx="7" formatCode="#,##0">
                  <c:v>116496</c:v>
                </c:pt>
                <c:pt idx="8" formatCode="#,##0">
                  <c:v>110425</c:v>
                </c:pt>
                <c:pt idx="9" formatCode="#,##0">
                  <c:v>109001</c:v>
                </c:pt>
                <c:pt idx="10" formatCode="#,##0">
                  <c:v>103594</c:v>
                </c:pt>
                <c:pt idx="11" formatCode="#,##0">
                  <c:v>93115</c:v>
                </c:pt>
                <c:pt idx="12" formatCode="#,##0">
                  <c:v>87980</c:v>
                </c:pt>
                <c:pt idx="13" formatCode="#,##0">
                  <c:v>77936</c:v>
                </c:pt>
                <c:pt idx="14" formatCode="#,##0_);[Red]\(#,##0\)">
                  <c:v>72031</c:v>
                </c:pt>
                <c:pt idx="15" formatCode="#,##0_);[Red]\(#,##0\)">
                  <c:v>68167</c:v>
                </c:pt>
                <c:pt idx="16" formatCode="#,##0_);[Red]\(#,##0\)">
                  <c:v>61805</c:v>
                </c:pt>
                <c:pt idx="17" formatCode="#,##0_);[Red]\(#,##0\)">
                  <c:v>55354</c:v>
                </c:pt>
                <c:pt idx="18" formatCode="#,##0_);[Red]\(#,##0\)">
                  <c:v>49615</c:v>
                </c:pt>
                <c:pt idx="19" formatCode="#,##0_);[Red]\(#,##0\)">
                  <c:v>43037</c:v>
                </c:pt>
                <c:pt idx="20" formatCode="#,##0_);[Red]\(#,##0\)">
                  <c:v>37440</c:v>
                </c:pt>
                <c:pt idx="21" formatCode="#,##0_);[Red]\(#,##0\)">
                  <c:v>32894</c:v>
                </c:pt>
                <c:pt idx="22" formatCode="#,##0_);[Red]\(#,##0\)">
                  <c:v>30234</c:v>
                </c:pt>
                <c:pt idx="23" formatCode="#,##0_);[Red]\(#,##0\)">
                  <c:v>26338</c:v>
                </c:pt>
                <c:pt idx="24" formatCode="#,##0_);[Red]\(#,##0\)">
                  <c:v>22422</c:v>
                </c:pt>
                <c:pt idx="25" formatCode="#,##0_);[Red]\(#,##0\)">
                  <c:v>18315</c:v>
                </c:pt>
                <c:pt idx="26" formatCode="#,##0_);[Red]\(#,##0\)">
                  <c:v>17074</c:v>
                </c:pt>
              </c:numCache>
            </c:numRef>
          </c:val>
          <c:smooth val="0"/>
          <c:extLst>
            <c:ext xmlns:c16="http://schemas.microsoft.com/office/drawing/2014/chart" uri="{C3380CC4-5D6E-409C-BE32-E72D297353CC}">
              <c16:uniqueId val="{00000002-D87A-C842-95EA-F22D269FDE29}"/>
            </c:ext>
          </c:extLst>
        </c:ser>
        <c:ser>
          <c:idx val="3"/>
          <c:order val="3"/>
          <c:tx>
            <c:strRef>
              <c:f>Sheet1!$A$5</c:f>
              <c:strCache>
                <c:ptCount val="1"/>
                <c:pt idx="0">
                  <c:v>自転車乗車中</c:v>
                </c:pt>
              </c:strCache>
            </c:strRef>
          </c:tx>
          <c:spPr>
            <a:ln w="31750">
              <a:solidFill>
                <a:srgbClr val="FFCC00"/>
              </a:solidFill>
              <a:prstDash val="solid"/>
            </a:ln>
          </c:spPr>
          <c:marker>
            <c:symbol val="none"/>
          </c:marker>
          <c:cat>
            <c:strRef>
              <c:f>Sheet1!$B$1:$AB$1</c:f>
              <c:strCache>
                <c:ptCount val="27"/>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strCache>
            </c:strRef>
          </c:cat>
          <c:val>
            <c:numRef>
              <c:f>Sheet1!$B$5:$AB$5</c:f>
              <c:numCache>
                <c:formatCode>General</c:formatCode>
                <c:ptCount val="27"/>
                <c:pt idx="0">
                  <c:v>137388</c:v>
                </c:pt>
                <c:pt idx="1">
                  <c:v>140604</c:v>
                </c:pt>
                <c:pt idx="2">
                  <c:v>142599</c:v>
                </c:pt>
                <c:pt idx="3">
                  <c:v>144271</c:v>
                </c:pt>
                <c:pt idx="4">
                  <c:v>156078</c:v>
                </c:pt>
                <c:pt idx="5">
                  <c:v>175179</c:v>
                </c:pt>
                <c:pt idx="6" formatCode="#,##0">
                  <c:v>176819</c:v>
                </c:pt>
                <c:pt idx="7" formatCode="#,##0">
                  <c:v>179694</c:v>
                </c:pt>
                <c:pt idx="8" formatCode="#,##0">
                  <c:v>183408</c:v>
                </c:pt>
                <c:pt idx="9" formatCode="#,##0">
                  <c:v>189706</c:v>
                </c:pt>
                <c:pt idx="10" formatCode="#,##0">
                  <c:v>184991</c:v>
                </c:pt>
                <c:pt idx="11" formatCode="#,##0">
                  <c:v>174832</c:v>
                </c:pt>
                <c:pt idx="12" formatCode="#,##0">
                  <c:v>171318</c:v>
                </c:pt>
                <c:pt idx="13" formatCode="#,##0">
                  <c:v>162368</c:v>
                </c:pt>
                <c:pt idx="14" formatCode="#,##0_);[Red]\(#,##0\)">
                  <c:v>156382</c:v>
                </c:pt>
                <c:pt idx="15" formatCode="#,##0_);[Red]\(#,##0\)">
                  <c:v>151676</c:v>
                </c:pt>
                <c:pt idx="16" formatCode="#,##0_);[Red]\(#,##0\)">
                  <c:v>143779</c:v>
                </c:pt>
                <c:pt idx="17" formatCode="#,##0_);[Red]\(#,##0\)">
                  <c:v>131765</c:v>
                </c:pt>
                <c:pt idx="18" formatCode="#,##0_);[Red]\(#,##0\)">
                  <c:v>120529</c:v>
                </c:pt>
                <c:pt idx="19" formatCode="#,##0_);[Red]\(#,##0\)">
                  <c:v>108538</c:v>
                </c:pt>
                <c:pt idx="20" formatCode="#,##0_);[Red]\(#,##0\)">
                  <c:v>97805</c:v>
                </c:pt>
                <c:pt idx="21" formatCode="#,##0_);[Red]\(#,##0\)">
                  <c:v>90055</c:v>
                </c:pt>
                <c:pt idx="22" formatCode="#,##0_);[Red]\(#,##0\)">
                  <c:v>89368</c:v>
                </c:pt>
                <c:pt idx="23" formatCode="#,##0_);[Red]\(#,##0\)">
                  <c:v>84383</c:v>
                </c:pt>
                <c:pt idx="24" formatCode="#,##0_);[Red]\(#,##0\)">
                  <c:v>78982</c:v>
                </c:pt>
                <c:pt idx="25" formatCode="#,##0_);[Red]\(#,##0\)">
                  <c:v>66137</c:v>
                </c:pt>
                <c:pt idx="26" formatCode="#,##0_);[Red]\(#,##0\)">
                  <c:v>68114</c:v>
                </c:pt>
              </c:numCache>
            </c:numRef>
          </c:val>
          <c:smooth val="0"/>
          <c:extLst>
            <c:ext xmlns:c16="http://schemas.microsoft.com/office/drawing/2014/chart" uri="{C3380CC4-5D6E-409C-BE32-E72D297353CC}">
              <c16:uniqueId val="{00000003-D87A-C842-95EA-F22D269FDE29}"/>
            </c:ext>
          </c:extLst>
        </c:ser>
        <c:ser>
          <c:idx val="4"/>
          <c:order val="4"/>
          <c:tx>
            <c:strRef>
              <c:f>Sheet1!$A$6</c:f>
              <c:strCache>
                <c:ptCount val="1"/>
                <c:pt idx="0">
                  <c:v>歩行中</c:v>
                </c:pt>
              </c:strCache>
            </c:strRef>
          </c:tx>
          <c:spPr>
            <a:ln w="31750">
              <a:solidFill>
                <a:srgbClr val="FF00FF"/>
              </a:solidFill>
              <a:prstDash val="solid"/>
            </a:ln>
          </c:spPr>
          <c:marker>
            <c:symbol val="none"/>
          </c:marker>
          <c:cat>
            <c:strRef>
              <c:f>Sheet1!$B$1:$AB$1</c:f>
              <c:strCache>
                <c:ptCount val="27"/>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strCache>
            </c:strRef>
          </c:cat>
          <c:val>
            <c:numRef>
              <c:f>Sheet1!$B$6:$AB$6</c:f>
              <c:numCache>
                <c:formatCode>General</c:formatCode>
                <c:ptCount val="27"/>
                <c:pt idx="0">
                  <c:v>81068</c:v>
                </c:pt>
                <c:pt idx="1">
                  <c:v>80528</c:v>
                </c:pt>
                <c:pt idx="2">
                  <c:v>79108</c:v>
                </c:pt>
                <c:pt idx="3">
                  <c:v>78000</c:v>
                </c:pt>
                <c:pt idx="4">
                  <c:v>80808</c:v>
                </c:pt>
                <c:pt idx="5">
                  <c:v>86856</c:v>
                </c:pt>
                <c:pt idx="6" formatCode="#,##0">
                  <c:v>86263</c:v>
                </c:pt>
                <c:pt idx="7" formatCode="#,##0">
                  <c:v>85662</c:v>
                </c:pt>
                <c:pt idx="8" formatCode="#,##0">
                  <c:v>85632</c:v>
                </c:pt>
                <c:pt idx="9" formatCode="#,##0">
                  <c:v>83345</c:v>
                </c:pt>
                <c:pt idx="10" formatCode="#,##0">
                  <c:v>80783</c:v>
                </c:pt>
                <c:pt idx="11" formatCode="#,##0">
                  <c:v>77938</c:v>
                </c:pt>
                <c:pt idx="12" formatCode="#,##0">
                  <c:v>73631</c:v>
                </c:pt>
                <c:pt idx="13" formatCode="#,##0">
                  <c:v>71302</c:v>
                </c:pt>
                <c:pt idx="14" formatCode="#,##0_);[Red]\(#,##0\)">
                  <c:v>70830</c:v>
                </c:pt>
                <c:pt idx="15" formatCode="#,##0_);[Red]\(#,##0\)">
                  <c:v>70842</c:v>
                </c:pt>
                <c:pt idx="16" formatCode="#,##0_);[Red]\(#,##0\)">
                  <c:v>67367</c:v>
                </c:pt>
                <c:pt idx="17" formatCode="#,##0_);[Red]\(#,##0\)">
                  <c:v>65767</c:v>
                </c:pt>
                <c:pt idx="18" formatCode="#,##0_);[Red]\(#,##0\)">
                  <c:v>62592</c:v>
                </c:pt>
                <c:pt idx="19" formatCode="#,##0_);[Red]\(#,##0\)">
                  <c:v>58617</c:v>
                </c:pt>
                <c:pt idx="20" formatCode="#,##0_);[Red]\(#,##0\)">
                  <c:v>56962</c:v>
                </c:pt>
                <c:pt idx="21" formatCode="#,##0_);[Red]\(#,##0\)">
                  <c:v>53387</c:v>
                </c:pt>
                <c:pt idx="22" formatCode="#,##0_);[Red]\(#,##0\)">
                  <c:v>52540</c:v>
                </c:pt>
                <c:pt idx="23" formatCode="#,##0_);[Red]\(#,##0\)">
                  <c:v>50343</c:v>
                </c:pt>
                <c:pt idx="24" formatCode="#,##0_);[Red]\(#,##0\)">
                  <c:v>46415</c:v>
                </c:pt>
                <c:pt idx="25" formatCode="#,##0_);[Red]\(#,##0\)">
                  <c:v>38918</c:v>
                </c:pt>
                <c:pt idx="26" formatCode="#,##0_);[Red]\(#,##0\)">
                  <c:v>37916</c:v>
                </c:pt>
              </c:numCache>
            </c:numRef>
          </c:val>
          <c:smooth val="0"/>
          <c:extLst>
            <c:ext xmlns:c16="http://schemas.microsoft.com/office/drawing/2014/chart" uri="{C3380CC4-5D6E-409C-BE32-E72D297353CC}">
              <c16:uniqueId val="{00000004-D87A-C842-95EA-F22D269FDE29}"/>
            </c:ext>
          </c:extLst>
        </c:ser>
        <c:ser>
          <c:idx val="5"/>
          <c:order val="5"/>
          <c:tx>
            <c:strRef>
              <c:f>Sheet1!$A$7</c:f>
              <c:strCache>
                <c:ptCount val="1"/>
                <c:pt idx="0">
                  <c:v>その他</c:v>
                </c:pt>
              </c:strCache>
            </c:strRef>
          </c:tx>
          <c:spPr>
            <a:ln w="31750">
              <a:solidFill>
                <a:srgbClr val="99CCFF"/>
              </a:solidFill>
              <a:prstDash val="solid"/>
            </a:ln>
          </c:spPr>
          <c:marker>
            <c:symbol val="circle"/>
            <c:size val="2"/>
            <c:spPr>
              <a:solidFill>
                <a:srgbClr val="99CCFF"/>
              </a:solidFill>
              <a:ln>
                <a:solidFill>
                  <a:srgbClr val="99CCFF"/>
                </a:solidFill>
                <a:prstDash val="solid"/>
              </a:ln>
            </c:spPr>
          </c:marker>
          <c:cat>
            <c:strRef>
              <c:f>Sheet1!$B$1:$AB$1</c:f>
              <c:strCache>
                <c:ptCount val="27"/>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strCache>
            </c:strRef>
          </c:cat>
          <c:val>
            <c:numRef>
              <c:f>Sheet1!$B$7:$AB$7</c:f>
              <c:numCache>
                <c:formatCode>General</c:formatCode>
                <c:ptCount val="27"/>
                <c:pt idx="0">
                  <c:v>888</c:v>
                </c:pt>
                <c:pt idx="1">
                  <c:v>768</c:v>
                </c:pt>
                <c:pt idx="2">
                  <c:v>776</c:v>
                </c:pt>
                <c:pt idx="3">
                  <c:v>815</c:v>
                </c:pt>
                <c:pt idx="4">
                  <c:v>813</c:v>
                </c:pt>
                <c:pt idx="5">
                  <c:v>881</c:v>
                </c:pt>
                <c:pt idx="6">
                  <c:v>964</c:v>
                </c:pt>
                <c:pt idx="7">
                  <c:v>874</c:v>
                </c:pt>
                <c:pt idx="8">
                  <c:v>930</c:v>
                </c:pt>
                <c:pt idx="9">
                  <c:v>909</c:v>
                </c:pt>
                <c:pt idx="10">
                  <c:v>951</c:v>
                </c:pt>
                <c:pt idx="11">
                  <c:v>895</c:v>
                </c:pt>
                <c:pt idx="12">
                  <c:v>847</c:v>
                </c:pt>
                <c:pt idx="13">
                  <c:v>841</c:v>
                </c:pt>
                <c:pt idx="14" formatCode="#,##0_);[Red]\(#,##0\)">
                  <c:v>849</c:v>
                </c:pt>
                <c:pt idx="15" formatCode="#,##0_);[Red]\(#,##0\)">
                  <c:v>835</c:v>
                </c:pt>
                <c:pt idx="16" formatCode="#,##0_);[Red]\(#,##0\)">
                  <c:v>883</c:v>
                </c:pt>
                <c:pt idx="17" formatCode="#,##0_);[Red]\(#,##0\)">
                  <c:v>884</c:v>
                </c:pt>
                <c:pt idx="18" formatCode="#,##0_);[Red]\(#,##0\)">
                  <c:v>895</c:v>
                </c:pt>
                <c:pt idx="19" formatCode="#,##0_);[Red]\(#,##0\)">
                  <c:v>745</c:v>
                </c:pt>
                <c:pt idx="20" formatCode="#,##0_);[Red]\(#,##0\)">
                  <c:v>799</c:v>
                </c:pt>
                <c:pt idx="21" formatCode="#,##0_);[Red]\(#,##0\)">
                  <c:v>768</c:v>
                </c:pt>
                <c:pt idx="22" formatCode="#,##0_);[Red]\(#,##0\)">
                  <c:v>768</c:v>
                </c:pt>
                <c:pt idx="23" formatCode="#,##0_);[Red]\(#,##0\)">
                  <c:v>681</c:v>
                </c:pt>
                <c:pt idx="24" formatCode="#,##0_);[Red]\(#,##0\)">
                  <c:v>687</c:v>
                </c:pt>
                <c:pt idx="25" formatCode="#,##0_);[Red]\(#,##0\)">
                  <c:v>589</c:v>
                </c:pt>
                <c:pt idx="26" formatCode="#,##0_);[Red]\(#,##0\)">
                  <c:v>583</c:v>
                </c:pt>
              </c:numCache>
            </c:numRef>
          </c:val>
          <c:smooth val="0"/>
          <c:extLst>
            <c:ext xmlns:c16="http://schemas.microsoft.com/office/drawing/2014/chart" uri="{C3380CC4-5D6E-409C-BE32-E72D297353CC}">
              <c16:uniqueId val="{00000005-D87A-C842-95EA-F22D269FDE29}"/>
            </c:ext>
          </c:extLst>
        </c:ser>
        <c:dLbls>
          <c:showLegendKey val="0"/>
          <c:showVal val="0"/>
          <c:showCatName val="0"/>
          <c:showSerName val="0"/>
          <c:showPercent val="0"/>
          <c:showBubbleSize val="0"/>
        </c:dLbls>
        <c:smooth val="0"/>
        <c:axId val="-2046644560"/>
        <c:axId val="-2046640800"/>
      </c:lineChart>
      <c:catAx>
        <c:axId val="-2046644560"/>
        <c:scaling>
          <c:orientation val="minMax"/>
        </c:scaling>
        <c:delete val="0"/>
        <c:axPos val="b"/>
        <c:title>
          <c:tx>
            <c:rich>
              <a:bodyPr/>
              <a:lstStyle/>
              <a:p>
                <a:pPr>
                  <a:defRPr sz="2157"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平成</a:t>
                </a:r>
              </a:p>
            </c:rich>
          </c:tx>
          <c:overlay val="0"/>
        </c:title>
        <c:numFmt formatCode="General" sourceLinked="1"/>
        <c:majorTickMark val="in"/>
        <c:minorTickMark val="none"/>
        <c:tickLblPos val="nextTo"/>
        <c:spPr>
          <a:ln w="2952">
            <a:solidFill>
              <a:schemeClr val="tx1"/>
            </a:solidFill>
            <a:prstDash val="solid"/>
          </a:ln>
        </c:spPr>
        <c:txPr>
          <a:bodyPr rot="0" vert="horz"/>
          <a:lstStyle/>
          <a:p>
            <a:pPr>
              <a:defRPr sz="222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6640800"/>
        <c:crosses val="autoZero"/>
        <c:auto val="1"/>
        <c:lblAlgn val="ctr"/>
        <c:lblOffset val="100"/>
        <c:tickLblSkip val="2"/>
        <c:tickMarkSkip val="2"/>
        <c:noMultiLvlLbl val="0"/>
      </c:catAx>
      <c:valAx>
        <c:axId val="-2046640800"/>
        <c:scaling>
          <c:orientation val="minMax"/>
        </c:scaling>
        <c:delete val="0"/>
        <c:axPos val="l"/>
        <c:majorGridlines>
          <c:spPr>
            <a:ln w="2952">
              <a:noFill/>
              <a:prstDash val="solid"/>
            </a:ln>
          </c:spPr>
        </c:majorGridlines>
        <c:title>
          <c:tx>
            <c:rich>
              <a:bodyPr rot="0" vert="wordArtVertRtl"/>
              <a:lstStyle/>
              <a:p>
                <a:pPr algn="ctr">
                  <a:defRPr sz="2162"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sz="2203" b="0" i="0" u="none" strike="noStrike" baseline="0">
                    <a:solidFill>
                      <a:srgbClr val="000000"/>
                    </a:solidFill>
                    <a:latin typeface="HGMaruGothicMPRO" panose="020F0600000000000000" pitchFamily="34" charset="-128"/>
                    <a:ea typeface="HGMaruGothicMPRO" panose="020F0600000000000000" pitchFamily="34" charset="-128"/>
                  </a:rPr>
                  <a:t>死傷者数</a:t>
                </a:r>
                <a:r>
                  <a:rPr lang="ja-JP" altLang="en-US" sz="2203" b="0" i="0" u="none" strike="noStrike" baseline="0" dirty="0">
                    <a:solidFill>
                      <a:srgbClr val="000000"/>
                    </a:solidFill>
                    <a:latin typeface="HGMaruGothicMPRO" panose="020F0600000000000000" pitchFamily="34" charset="-128"/>
                    <a:ea typeface="HGMaruGothicMPRO" panose="020F0600000000000000" pitchFamily="34" charset="-128"/>
                  </a:rPr>
                  <a:t>（万人）</a:t>
                </a:r>
              </a:p>
            </c:rich>
          </c:tx>
          <c:layout>
            <c:manualLayout>
              <c:xMode val="edge"/>
              <c:yMode val="edge"/>
              <c:x val="7.0283978554821396E-4"/>
              <c:y val="0.303160097414923"/>
            </c:manualLayout>
          </c:layout>
          <c:overlay val="0"/>
          <c:spPr>
            <a:noFill/>
            <a:ln w="23649">
              <a:noFill/>
            </a:ln>
          </c:spPr>
        </c:title>
        <c:numFmt formatCode="#,##0_ " sourceLinked="0"/>
        <c:majorTickMark val="in"/>
        <c:minorTickMark val="none"/>
        <c:tickLblPos val="nextTo"/>
        <c:spPr>
          <a:ln w="2952">
            <a:solidFill>
              <a:schemeClr val="tx1"/>
            </a:solidFill>
            <a:prstDash val="solid"/>
          </a:ln>
        </c:spPr>
        <c:txPr>
          <a:bodyPr rot="0" vert="horz"/>
          <a:lstStyle/>
          <a:p>
            <a:pPr>
              <a:defRPr sz="222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6644560"/>
        <c:crosses val="autoZero"/>
        <c:crossBetween val="midCat"/>
        <c:dispUnits>
          <c:builtInUnit val="tenThousands"/>
        </c:dispUnits>
      </c:valAx>
      <c:spPr>
        <a:noFill/>
        <a:ln w="29352">
          <a:solidFill>
            <a:schemeClr val="tx1"/>
          </a:solidFill>
          <a:prstDash val="solid"/>
        </a:ln>
      </c:spPr>
    </c:plotArea>
    <c:legend>
      <c:legendPos val="t"/>
      <c:layout>
        <c:manualLayout>
          <c:xMode val="edge"/>
          <c:yMode val="edge"/>
          <c:x val="0.20759196066480501"/>
          <c:y val="5.6283632547116502E-3"/>
          <c:w val="0.71411625531133105"/>
          <c:h val="0.225140458654774"/>
        </c:manualLayout>
      </c:layout>
      <c:overlay val="0"/>
      <c:spPr>
        <a:noFill/>
        <a:ln w="2952">
          <a:noFill/>
          <a:prstDash val="solid"/>
        </a:ln>
      </c:spPr>
      <c:txPr>
        <a:bodyPr/>
        <a:lstStyle/>
        <a:p>
          <a:pPr>
            <a:defRPr sz="222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163"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9668072487659"/>
          <c:y val="4.3723631805212201E-2"/>
          <c:w val="0.54876154947974598"/>
          <c:h val="0.78588170563766402"/>
        </c:manualLayout>
      </c:layout>
      <c:barChart>
        <c:barDir val="bar"/>
        <c:grouping val="clustered"/>
        <c:varyColors val="0"/>
        <c:ser>
          <c:idx val="2"/>
          <c:order val="0"/>
          <c:tx>
            <c:strRef>
              <c:f>Sheet1!$A$2</c:f>
              <c:strCache>
                <c:ptCount val="1"/>
                <c:pt idx="0">
                  <c:v>16-24歳</c:v>
                </c:pt>
              </c:strCache>
            </c:strRef>
          </c:tx>
          <c:spPr>
            <a:solidFill>
              <a:srgbClr val="FF0000"/>
            </a:solidFill>
            <a:ln w="6350">
              <a:solidFill>
                <a:schemeClr val="tx1"/>
              </a:solidFill>
              <a:prstDash val="solid"/>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Sheet1!$B$2:$N$2</c:f>
              <c:numCache>
                <c:formatCode>0.0_ </c:formatCode>
                <c:ptCount val="13"/>
                <c:pt idx="0">
                  <c:v>19.758064516129032</c:v>
                </c:pt>
                <c:pt idx="1">
                  <c:v>6.4516129032258061</c:v>
                </c:pt>
                <c:pt idx="2">
                  <c:v>12.903225806451612</c:v>
                </c:pt>
                <c:pt idx="3">
                  <c:v>6.0483870967741939</c:v>
                </c:pt>
                <c:pt idx="4">
                  <c:v>10.483870967741936</c:v>
                </c:pt>
                <c:pt idx="5">
                  <c:v>1.2096774193548387</c:v>
                </c:pt>
                <c:pt idx="6">
                  <c:v>0.40322580645161288</c:v>
                </c:pt>
                <c:pt idx="7">
                  <c:v>10.080645161290322</c:v>
                </c:pt>
                <c:pt idx="8">
                  <c:v>2.82258064516129</c:v>
                </c:pt>
                <c:pt idx="9">
                  <c:v>22.983870967741936</c:v>
                </c:pt>
                <c:pt idx="10">
                  <c:v>3.6290322580645165</c:v>
                </c:pt>
                <c:pt idx="11">
                  <c:v>2.4193548387096775</c:v>
                </c:pt>
                <c:pt idx="12">
                  <c:v>0.80645161290322576</c:v>
                </c:pt>
              </c:numCache>
            </c:numRef>
          </c:val>
          <c:extLst>
            <c:ext xmlns:c16="http://schemas.microsoft.com/office/drawing/2014/chart" uri="{C3380CC4-5D6E-409C-BE32-E72D297353CC}">
              <c16:uniqueId val="{00000000-4372-5544-9E08-3816558DCCCE}"/>
            </c:ext>
          </c:extLst>
        </c:ser>
        <c:ser>
          <c:idx val="1"/>
          <c:order val="1"/>
          <c:tx>
            <c:strRef>
              <c:f>Sheet1!$A$3</c:f>
              <c:strCache>
                <c:ptCount val="1"/>
                <c:pt idx="0">
                  <c:v>25-29歳</c:v>
                </c:pt>
              </c:strCache>
            </c:strRef>
          </c:tx>
          <c:spPr>
            <a:solidFill>
              <a:srgbClr val="00B0F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Sheet1!$B$3:$N$3</c:f>
              <c:numCache>
                <c:formatCode>0.0_ </c:formatCode>
                <c:ptCount val="13"/>
                <c:pt idx="0">
                  <c:v>25.373134328358208</c:v>
                </c:pt>
                <c:pt idx="1">
                  <c:v>6.7164179104477615</c:v>
                </c:pt>
                <c:pt idx="2">
                  <c:v>8.9552238805970141</c:v>
                </c:pt>
                <c:pt idx="3">
                  <c:v>8.9552238805970141</c:v>
                </c:pt>
                <c:pt idx="4">
                  <c:v>11.940298507462686</c:v>
                </c:pt>
                <c:pt idx="5">
                  <c:v>1.4925373134328357</c:v>
                </c:pt>
                <c:pt idx="6">
                  <c:v>0</c:v>
                </c:pt>
                <c:pt idx="7">
                  <c:v>8.9552238805970141</c:v>
                </c:pt>
                <c:pt idx="8">
                  <c:v>4.4776119402985071</c:v>
                </c:pt>
                <c:pt idx="9">
                  <c:v>17.910447761194028</c:v>
                </c:pt>
                <c:pt idx="10">
                  <c:v>0</c:v>
                </c:pt>
                <c:pt idx="11">
                  <c:v>2.9850746268656714</c:v>
                </c:pt>
                <c:pt idx="12">
                  <c:v>1.4925373134328357</c:v>
                </c:pt>
              </c:numCache>
            </c:numRef>
          </c:val>
          <c:extLst>
            <c:ext xmlns:c16="http://schemas.microsoft.com/office/drawing/2014/chart" uri="{C3380CC4-5D6E-409C-BE32-E72D297353CC}">
              <c16:uniqueId val="{00000001-4372-5544-9E08-3816558DCCCE}"/>
            </c:ext>
          </c:extLst>
        </c:ser>
        <c:ser>
          <c:idx val="0"/>
          <c:order val="2"/>
          <c:tx>
            <c:strRef>
              <c:f>Sheet1!$A$4</c:f>
              <c:strCache>
                <c:ptCount val="1"/>
                <c:pt idx="0">
                  <c:v>30歳代</c:v>
                </c:pt>
              </c:strCache>
            </c:strRef>
          </c:tx>
          <c:spPr>
            <a:solidFill>
              <a:srgbClr val="FFFF0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Sheet1!$B$4:$N$4</c:f>
              <c:numCache>
                <c:formatCode>0.0_ </c:formatCode>
                <c:ptCount val="13"/>
                <c:pt idx="0">
                  <c:v>31.818181818181817</c:v>
                </c:pt>
                <c:pt idx="1">
                  <c:v>16.528925619834713</c:v>
                </c:pt>
                <c:pt idx="2">
                  <c:v>4.1322314049586781</c:v>
                </c:pt>
                <c:pt idx="3">
                  <c:v>5.785123966942149</c:v>
                </c:pt>
                <c:pt idx="4">
                  <c:v>8.677685950413224</c:v>
                </c:pt>
                <c:pt idx="5">
                  <c:v>0.82644628099173556</c:v>
                </c:pt>
                <c:pt idx="6">
                  <c:v>1.6528925619834711</c:v>
                </c:pt>
                <c:pt idx="7">
                  <c:v>4.1322314049586781</c:v>
                </c:pt>
                <c:pt idx="8">
                  <c:v>7.0247933884297522</c:v>
                </c:pt>
                <c:pt idx="9">
                  <c:v>13.636363636363635</c:v>
                </c:pt>
                <c:pt idx="10">
                  <c:v>1.2396694214876034</c:v>
                </c:pt>
                <c:pt idx="11">
                  <c:v>1.2396694214876034</c:v>
                </c:pt>
                <c:pt idx="12">
                  <c:v>3.3057851239669422</c:v>
                </c:pt>
              </c:numCache>
            </c:numRef>
          </c:val>
          <c:extLst>
            <c:ext xmlns:c16="http://schemas.microsoft.com/office/drawing/2014/chart" uri="{C3380CC4-5D6E-409C-BE32-E72D297353CC}">
              <c16:uniqueId val="{00000002-4372-5544-9E08-3816558DCCCE}"/>
            </c:ext>
          </c:extLst>
        </c:ser>
        <c:ser>
          <c:idx val="3"/>
          <c:order val="3"/>
          <c:tx>
            <c:strRef>
              <c:f>Sheet1!$A$5</c:f>
              <c:strCache>
                <c:ptCount val="1"/>
                <c:pt idx="0">
                  <c:v>40歳代</c:v>
                </c:pt>
              </c:strCache>
            </c:strRef>
          </c:tx>
          <c:spPr>
            <a:solidFill>
              <a:srgbClr val="00B05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Sheet1!$B$5:$N$5</c:f>
              <c:numCache>
                <c:formatCode>0.0_ </c:formatCode>
                <c:ptCount val="13"/>
                <c:pt idx="0">
                  <c:v>30.163043478260871</c:v>
                </c:pt>
                <c:pt idx="1">
                  <c:v>16.304347826086957</c:v>
                </c:pt>
                <c:pt idx="2">
                  <c:v>7.608695652173914</c:v>
                </c:pt>
                <c:pt idx="3">
                  <c:v>9.2391304347826075</c:v>
                </c:pt>
                <c:pt idx="4">
                  <c:v>8.4239130434782616</c:v>
                </c:pt>
                <c:pt idx="5">
                  <c:v>1.6304347826086956</c:v>
                </c:pt>
                <c:pt idx="6">
                  <c:v>2.4456521739130435</c:v>
                </c:pt>
                <c:pt idx="7">
                  <c:v>5.9782608695652177</c:v>
                </c:pt>
                <c:pt idx="8">
                  <c:v>2.9891304347826089</c:v>
                </c:pt>
                <c:pt idx="9">
                  <c:v>9.5108695652173925</c:v>
                </c:pt>
                <c:pt idx="10">
                  <c:v>1.6304347826086956</c:v>
                </c:pt>
                <c:pt idx="11">
                  <c:v>1.9021739130434785</c:v>
                </c:pt>
                <c:pt idx="12">
                  <c:v>1.6304347826086956</c:v>
                </c:pt>
              </c:numCache>
            </c:numRef>
          </c:val>
          <c:extLst>
            <c:ext xmlns:c16="http://schemas.microsoft.com/office/drawing/2014/chart" uri="{C3380CC4-5D6E-409C-BE32-E72D297353CC}">
              <c16:uniqueId val="{00000003-4372-5544-9E08-3816558DCCCE}"/>
            </c:ext>
          </c:extLst>
        </c:ser>
        <c:ser>
          <c:idx val="4"/>
          <c:order val="4"/>
          <c:tx>
            <c:strRef>
              <c:f>Sheet1!$A$6</c:f>
              <c:strCache>
                <c:ptCount val="1"/>
                <c:pt idx="0">
                  <c:v>50歳代</c:v>
                </c:pt>
              </c:strCache>
            </c:strRef>
          </c:tx>
          <c:spPr>
            <a:solidFill>
              <a:srgbClr val="7030A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Sheet1!$B$6:$N$6</c:f>
              <c:numCache>
                <c:formatCode>0.0_ </c:formatCode>
                <c:ptCount val="13"/>
                <c:pt idx="0">
                  <c:v>25.542168674698797</c:v>
                </c:pt>
                <c:pt idx="1">
                  <c:v>13.253012048192772</c:v>
                </c:pt>
                <c:pt idx="2">
                  <c:v>9.1566265060240966</c:v>
                </c:pt>
                <c:pt idx="3">
                  <c:v>4.5783132530120483</c:v>
                </c:pt>
                <c:pt idx="4">
                  <c:v>12.048192771084338</c:v>
                </c:pt>
                <c:pt idx="5">
                  <c:v>0.96385542168674709</c:v>
                </c:pt>
                <c:pt idx="6">
                  <c:v>2.4096385542168677</c:v>
                </c:pt>
                <c:pt idx="7">
                  <c:v>6.7469879518072293</c:v>
                </c:pt>
                <c:pt idx="8">
                  <c:v>2.1686746987951806</c:v>
                </c:pt>
                <c:pt idx="9">
                  <c:v>14.457831325301203</c:v>
                </c:pt>
                <c:pt idx="10">
                  <c:v>4.5783132530120483</c:v>
                </c:pt>
                <c:pt idx="11">
                  <c:v>1.4457831325301205</c:v>
                </c:pt>
                <c:pt idx="12">
                  <c:v>2.1686746987951806</c:v>
                </c:pt>
              </c:numCache>
            </c:numRef>
          </c:val>
          <c:extLst>
            <c:ext xmlns:c16="http://schemas.microsoft.com/office/drawing/2014/chart" uri="{C3380CC4-5D6E-409C-BE32-E72D297353CC}">
              <c16:uniqueId val="{00000004-4372-5544-9E08-3816558DCCCE}"/>
            </c:ext>
          </c:extLst>
        </c:ser>
        <c:ser>
          <c:idx val="5"/>
          <c:order val="5"/>
          <c:tx>
            <c:strRef>
              <c:f>Sheet1!$A$7</c:f>
              <c:strCache>
                <c:ptCount val="1"/>
                <c:pt idx="0">
                  <c:v>60歳代</c:v>
                </c:pt>
              </c:strCache>
            </c:strRef>
          </c:tx>
          <c:spPr>
            <a:solidFill>
              <a:srgbClr val="FFC00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Sheet1!$B$7:$N$7</c:f>
              <c:numCache>
                <c:formatCode>0.0_ </c:formatCode>
                <c:ptCount val="13"/>
                <c:pt idx="0">
                  <c:v>28.52941176470588</c:v>
                </c:pt>
                <c:pt idx="1">
                  <c:v>8.5294117647058822</c:v>
                </c:pt>
                <c:pt idx="2">
                  <c:v>9.117647058823529</c:v>
                </c:pt>
                <c:pt idx="3">
                  <c:v>5.2941176470588234</c:v>
                </c:pt>
                <c:pt idx="4">
                  <c:v>12.941176470588237</c:v>
                </c:pt>
                <c:pt idx="5">
                  <c:v>2.0588235294117645</c:v>
                </c:pt>
                <c:pt idx="6">
                  <c:v>0.88235294117647056</c:v>
                </c:pt>
                <c:pt idx="7">
                  <c:v>5.2941176470588234</c:v>
                </c:pt>
                <c:pt idx="8">
                  <c:v>3.2352941176470593</c:v>
                </c:pt>
                <c:pt idx="9">
                  <c:v>13.23529411764706</c:v>
                </c:pt>
                <c:pt idx="10">
                  <c:v>6.1764705882352944</c:v>
                </c:pt>
                <c:pt idx="11">
                  <c:v>1.4705882352941175</c:v>
                </c:pt>
                <c:pt idx="12">
                  <c:v>2.3529411764705883</c:v>
                </c:pt>
              </c:numCache>
            </c:numRef>
          </c:val>
          <c:extLst>
            <c:ext xmlns:c16="http://schemas.microsoft.com/office/drawing/2014/chart" uri="{C3380CC4-5D6E-409C-BE32-E72D297353CC}">
              <c16:uniqueId val="{00000005-4372-5544-9E08-3816558DCCCE}"/>
            </c:ext>
          </c:extLst>
        </c:ser>
        <c:ser>
          <c:idx val="6"/>
          <c:order val="6"/>
          <c:tx>
            <c:strRef>
              <c:f>Sheet1!$A$8</c:f>
              <c:strCache>
                <c:ptCount val="1"/>
                <c:pt idx="0">
                  <c:v>70歳代</c:v>
                </c:pt>
              </c:strCache>
            </c:strRef>
          </c:tx>
          <c:spPr>
            <a:solidFill>
              <a:srgbClr val="0070C0"/>
            </a:solidFill>
            <a:ln w="6350">
              <a:solidFill>
                <a:schemeClr val="tx1"/>
              </a:solidFill>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Sheet1!$B$8:$N$8</c:f>
              <c:numCache>
                <c:formatCode>0.0_ </c:formatCode>
                <c:ptCount val="13"/>
                <c:pt idx="0">
                  <c:v>15.853658536585366</c:v>
                </c:pt>
                <c:pt idx="1">
                  <c:v>10.365853658536585</c:v>
                </c:pt>
                <c:pt idx="2">
                  <c:v>10.975609756097562</c:v>
                </c:pt>
                <c:pt idx="3">
                  <c:v>5.1829268292682924</c:v>
                </c:pt>
                <c:pt idx="4">
                  <c:v>13.109756097560975</c:v>
                </c:pt>
                <c:pt idx="5">
                  <c:v>0</c:v>
                </c:pt>
                <c:pt idx="6">
                  <c:v>0.91463414634146334</c:v>
                </c:pt>
                <c:pt idx="7">
                  <c:v>4.2682926829268295</c:v>
                </c:pt>
                <c:pt idx="8">
                  <c:v>2.4390243902439024</c:v>
                </c:pt>
                <c:pt idx="9">
                  <c:v>24.085365853658537</c:v>
                </c:pt>
                <c:pt idx="10">
                  <c:v>10.060975609756099</c:v>
                </c:pt>
                <c:pt idx="11">
                  <c:v>1.2195121951219512</c:v>
                </c:pt>
                <c:pt idx="12">
                  <c:v>3.0487804878048781</c:v>
                </c:pt>
              </c:numCache>
            </c:numRef>
          </c:val>
          <c:extLst>
            <c:ext xmlns:c16="http://schemas.microsoft.com/office/drawing/2014/chart" uri="{C3380CC4-5D6E-409C-BE32-E72D297353CC}">
              <c16:uniqueId val="{00000006-4372-5544-9E08-3816558DCCCE}"/>
            </c:ext>
          </c:extLst>
        </c:ser>
        <c:ser>
          <c:idx val="7"/>
          <c:order val="7"/>
          <c:tx>
            <c:strRef>
              <c:f>Sheet1!$A$9</c:f>
              <c:strCache>
                <c:ptCount val="1"/>
                <c:pt idx="0">
                  <c:v>80歳以上</c:v>
                </c:pt>
              </c:strCache>
            </c:strRef>
          </c:tx>
          <c:spPr>
            <a:solidFill>
              <a:srgbClr val="FF40FF"/>
            </a:solidFill>
            <a:ln w="6350">
              <a:solidFill>
                <a:schemeClr val="tx1"/>
              </a:solidFill>
              <a:prstDash val="solid"/>
            </a:ln>
          </c:spPr>
          <c:invertIfNegative val="0"/>
          <c:cat>
            <c:strRef>
              <c:f>Sheet1!$B$1:$N$1</c:f>
              <c:strCache>
                <c:ptCount val="13"/>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路外逸脱</c:v>
                </c:pt>
                <c:pt idx="11">
                  <c:v>転倒</c:v>
                </c:pt>
                <c:pt idx="12">
                  <c:v>車両単独その他</c:v>
                </c:pt>
              </c:strCache>
            </c:strRef>
          </c:cat>
          <c:val>
            <c:numRef>
              <c:f>Sheet1!$B$9:$N$9</c:f>
              <c:numCache>
                <c:formatCode>0.0_ </c:formatCode>
                <c:ptCount val="13"/>
                <c:pt idx="0">
                  <c:v>9.3457943925233646</c:v>
                </c:pt>
                <c:pt idx="1">
                  <c:v>14.018691588785046</c:v>
                </c:pt>
                <c:pt idx="2">
                  <c:v>14.953271028037381</c:v>
                </c:pt>
                <c:pt idx="3">
                  <c:v>1.4018691588785046</c:v>
                </c:pt>
                <c:pt idx="4">
                  <c:v>15.887850467289718</c:v>
                </c:pt>
                <c:pt idx="5">
                  <c:v>0.93457943925233633</c:v>
                </c:pt>
                <c:pt idx="6">
                  <c:v>0</c:v>
                </c:pt>
                <c:pt idx="7">
                  <c:v>3.7383177570093453</c:v>
                </c:pt>
                <c:pt idx="8">
                  <c:v>1.8691588785046727</c:v>
                </c:pt>
                <c:pt idx="9">
                  <c:v>25.233644859813083</c:v>
                </c:pt>
                <c:pt idx="10">
                  <c:v>13.084112149532709</c:v>
                </c:pt>
                <c:pt idx="11">
                  <c:v>2.3364485981308412</c:v>
                </c:pt>
                <c:pt idx="12">
                  <c:v>4.6728971962616823</c:v>
                </c:pt>
              </c:numCache>
            </c:numRef>
          </c:val>
          <c:extLst>
            <c:ext xmlns:c16="http://schemas.microsoft.com/office/drawing/2014/chart" uri="{C3380CC4-5D6E-409C-BE32-E72D297353CC}">
              <c16:uniqueId val="{00000007-4372-5544-9E08-3816558DCCCE}"/>
            </c:ext>
          </c:extLst>
        </c:ser>
        <c:dLbls>
          <c:showLegendKey val="0"/>
          <c:showVal val="0"/>
          <c:showCatName val="0"/>
          <c:showSerName val="0"/>
          <c:showPercent val="0"/>
          <c:showBubbleSize val="0"/>
        </c:dLbls>
        <c:gapWidth val="150"/>
        <c:axId val="2120166752"/>
        <c:axId val="2120169040"/>
      </c:barChart>
      <c:catAx>
        <c:axId val="2120166752"/>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120169040"/>
        <c:crosses val="autoZero"/>
        <c:auto val="0"/>
        <c:lblAlgn val="ctr"/>
        <c:lblOffset val="100"/>
        <c:tickLblSkip val="1"/>
        <c:tickMarkSkip val="1"/>
        <c:noMultiLvlLbl val="0"/>
      </c:catAx>
      <c:valAx>
        <c:axId val="2120169040"/>
        <c:scaling>
          <c:orientation val="minMax"/>
        </c:scaling>
        <c:delete val="0"/>
        <c:axPos val="t"/>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0117327480083198"/>
              <c:y val="0.92785982742542195"/>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120166752"/>
        <c:crosses val="autoZero"/>
        <c:crossBetween val="between"/>
        <c:majorUnit val="10"/>
      </c:valAx>
      <c:spPr>
        <a:noFill/>
        <a:ln w="25394">
          <a:solidFill>
            <a:schemeClr val="tx1"/>
          </a:solidFill>
          <a:prstDash val="solid"/>
        </a:ln>
      </c:spPr>
    </c:plotArea>
    <c:legend>
      <c:legendPos val="t"/>
      <c:layout>
        <c:manualLayout>
          <c:xMode val="edge"/>
          <c:yMode val="edge"/>
          <c:x val="0.79439213658915897"/>
          <c:y val="1.1675966493326336E-3"/>
          <c:w val="0.18807562844180301"/>
          <c:h val="0.97367740476252496"/>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1.6009454819007101E-2"/>
          <c:w val="0.54406718800990495"/>
          <c:h val="0.81809817573695798"/>
        </c:manualLayout>
      </c:layout>
      <c:barChart>
        <c:barDir val="bar"/>
        <c:grouping val="clustered"/>
        <c:varyColors val="0"/>
        <c:ser>
          <c:idx val="2"/>
          <c:order val="0"/>
          <c:tx>
            <c:strRef>
              <c:f>Sheet1!$A$2</c:f>
              <c:strCache>
                <c:ptCount val="1"/>
                <c:pt idx="0">
                  <c:v>16-24歳</c:v>
                </c:pt>
              </c:strCache>
            </c:strRef>
          </c:tx>
          <c:spPr>
            <a:solidFill>
              <a:srgbClr val="FF000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Sheet1!$B$2:$N$2</c:f>
              <c:numCache>
                <c:formatCode>0.0_ </c:formatCode>
                <c:ptCount val="13"/>
                <c:pt idx="0">
                  <c:v>4.0289784815922003</c:v>
                </c:pt>
                <c:pt idx="1">
                  <c:v>1.306186205596402</c:v>
                </c:pt>
                <c:pt idx="2">
                  <c:v>0.36088443618539762</c:v>
                </c:pt>
                <c:pt idx="3">
                  <c:v>2.9517115079044465</c:v>
                </c:pt>
                <c:pt idx="4">
                  <c:v>1.5755029490183405</c:v>
                </c:pt>
                <c:pt idx="5">
                  <c:v>3.9885809700789094</c:v>
                </c:pt>
                <c:pt idx="6">
                  <c:v>8.4484662411462121</c:v>
                </c:pt>
                <c:pt idx="7">
                  <c:v>11.006975303654629</c:v>
                </c:pt>
                <c:pt idx="8">
                  <c:v>16.826910129002719</c:v>
                </c:pt>
                <c:pt idx="9">
                  <c:v>12.870647168134445</c:v>
                </c:pt>
                <c:pt idx="10">
                  <c:v>24.230427405671811</c:v>
                </c:pt>
                <c:pt idx="11">
                  <c:v>0.88605208585817785</c:v>
                </c:pt>
                <c:pt idx="12">
                  <c:v>11.518677116156312</c:v>
                </c:pt>
              </c:numCache>
            </c:numRef>
          </c:val>
          <c:extLst>
            <c:ext xmlns:c16="http://schemas.microsoft.com/office/drawing/2014/chart" uri="{C3380CC4-5D6E-409C-BE32-E72D297353CC}">
              <c16:uniqueId val="{00000000-8754-D743-9E19-44DB545D8A9D}"/>
            </c:ext>
          </c:extLst>
        </c:ser>
        <c:ser>
          <c:idx val="1"/>
          <c:order val="1"/>
          <c:tx>
            <c:strRef>
              <c:f>Sheet1!$A$3</c:f>
              <c:strCache>
                <c:ptCount val="1"/>
                <c:pt idx="0">
                  <c:v>25-29歳</c:v>
                </c:pt>
              </c:strCache>
            </c:strRef>
          </c:tx>
          <c:spPr>
            <a:solidFill>
              <a:srgbClr val="00B0F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Sheet1!$B$3:$N$3</c:f>
              <c:numCache>
                <c:formatCode>0.0_ </c:formatCode>
                <c:ptCount val="13"/>
                <c:pt idx="0">
                  <c:v>3.3018245768300725</c:v>
                </c:pt>
                <c:pt idx="1">
                  <c:v>0.79138272147724775</c:v>
                </c:pt>
                <c:pt idx="2">
                  <c:v>0.14069026159595516</c:v>
                </c:pt>
                <c:pt idx="3">
                  <c:v>2.4840624313035833</c:v>
                </c:pt>
                <c:pt idx="4">
                  <c:v>2.1499230600131898</c:v>
                </c:pt>
                <c:pt idx="5">
                  <c:v>3.5040668278742579</c:v>
                </c:pt>
                <c:pt idx="6">
                  <c:v>6.8982193888766767</c:v>
                </c:pt>
                <c:pt idx="7">
                  <c:v>10.345130797977578</c:v>
                </c:pt>
                <c:pt idx="8">
                  <c:v>15.801275005495713</c:v>
                </c:pt>
                <c:pt idx="9">
                  <c:v>13.106177181798198</c:v>
                </c:pt>
                <c:pt idx="10">
                  <c:v>27.89184436139811</c:v>
                </c:pt>
                <c:pt idx="11">
                  <c:v>0.76939986810287975</c:v>
                </c:pt>
                <c:pt idx="12">
                  <c:v>12.816003517256542</c:v>
                </c:pt>
              </c:numCache>
            </c:numRef>
          </c:val>
          <c:extLst>
            <c:ext xmlns:c16="http://schemas.microsoft.com/office/drawing/2014/chart" uri="{C3380CC4-5D6E-409C-BE32-E72D297353CC}">
              <c16:uniqueId val="{00000001-8754-D743-9E19-44DB545D8A9D}"/>
            </c:ext>
          </c:extLst>
        </c:ser>
        <c:ser>
          <c:idx val="0"/>
          <c:order val="2"/>
          <c:tx>
            <c:strRef>
              <c:f>Sheet1!$A$4</c:f>
              <c:strCache>
                <c:ptCount val="1"/>
                <c:pt idx="0">
                  <c:v>30歳代</c:v>
                </c:pt>
              </c:strCache>
            </c:strRef>
          </c:tx>
          <c:spPr>
            <a:solidFill>
              <a:srgbClr val="FFFF0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Sheet1!$B$4:$N$4</c:f>
              <c:numCache>
                <c:formatCode>0.0_ </c:formatCode>
                <c:ptCount val="13"/>
                <c:pt idx="0">
                  <c:v>2.9912038327967756</c:v>
                </c:pt>
                <c:pt idx="1">
                  <c:v>0.60584552206646558</c:v>
                </c:pt>
                <c:pt idx="2">
                  <c:v>0.11153641410428655</c:v>
                </c:pt>
                <c:pt idx="3">
                  <c:v>2.6413850794696949</c:v>
                </c:pt>
                <c:pt idx="4">
                  <c:v>2.6489898349768057</c:v>
                </c:pt>
                <c:pt idx="5">
                  <c:v>3.7795634870338919</c:v>
                </c:pt>
                <c:pt idx="6">
                  <c:v>5.9646632360769596</c:v>
                </c:pt>
                <c:pt idx="7">
                  <c:v>8.5097214124565888</c:v>
                </c:pt>
                <c:pt idx="8">
                  <c:v>15.054880985576313</c:v>
                </c:pt>
                <c:pt idx="9">
                  <c:v>12.030723212248725</c:v>
                </c:pt>
                <c:pt idx="10">
                  <c:v>31.288499074754743</c:v>
                </c:pt>
                <c:pt idx="11">
                  <c:v>0.62358995158305663</c:v>
                </c:pt>
                <c:pt idx="12">
                  <c:v>13.749397956855688</c:v>
                </c:pt>
              </c:numCache>
            </c:numRef>
          </c:val>
          <c:extLst>
            <c:ext xmlns:c16="http://schemas.microsoft.com/office/drawing/2014/chart" uri="{C3380CC4-5D6E-409C-BE32-E72D297353CC}">
              <c16:uniqueId val="{00000002-8754-D743-9E19-44DB545D8A9D}"/>
            </c:ext>
          </c:extLst>
        </c:ser>
        <c:ser>
          <c:idx val="3"/>
          <c:order val="3"/>
          <c:tx>
            <c:strRef>
              <c:f>Sheet1!$A$5</c:f>
              <c:strCache>
                <c:ptCount val="1"/>
                <c:pt idx="0">
                  <c:v>40歳代</c:v>
                </c:pt>
              </c:strCache>
            </c:strRef>
          </c:tx>
          <c:spPr>
            <a:solidFill>
              <a:srgbClr val="00B05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Sheet1!#REF!</c:f>
              <c:numCache>
                <c:formatCode>General</c:formatCode>
                <c:ptCount val="1"/>
                <c:pt idx="0">
                  <c:v>1</c:v>
                </c:pt>
              </c:numCache>
            </c:numRef>
          </c:val>
          <c:extLst>
            <c:ext xmlns:c16="http://schemas.microsoft.com/office/drawing/2014/chart" uri="{C3380CC4-5D6E-409C-BE32-E72D297353CC}">
              <c16:uniqueId val="{00000003-8754-D743-9E19-44DB545D8A9D}"/>
            </c:ext>
          </c:extLst>
        </c:ser>
        <c:ser>
          <c:idx val="4"/>
          <c:order val="4"/>
          <c:tx>
            <c:strRef>
              <c:f>Sheet1!$A$6</c:f>
              <c:strCache>
                <c:ptCount val="1"/>
                <c:pt idx="0">
                  <c:v>50歳代</c:v>
                </c:pt>
              </c:strCache>
            </c:strRef>
          </c:tx>
          <c:spPr>
            <a:solidFill>
              <a:srgbClr val="7030A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Sheet1!$B$5:$N$5</c:f>
              <c:numCache>
                <c:formatCode>0.0_ </c:formatCode>
                <c:ptCount val="13"/>
                <c:pt idx="0">
                  <c:v>3.1217166410733048</c:v>
                </c:pt>
                <c:pt idx="1">
                  <c:v>0.59201487109027728</c:v>
                </c:pt>
                <c:pt idx="2">
                  <c:v>6.6677442819041463E-2</c:v>
                </c:pt>
                <c:pt idx="3">
                  <c:v>2.5074759557100137</c:v>
                </c:pt>
                <c:pt idx="4">
                  <c:v>3.4490422694576903</c:v>
                </c:pt>
                <c:pt idx="5">
                  <c:v>4.202699426169886</c:v>
                </c:pt>
                <c:pt idx="6">
                  <c:v>5.4473450254586604</c:v>
                </c:pt>
                <c:pt idx="7">
                  <c:v>7.4820172957245621</c:v>
                </c:pt>
                <c:pt idx="8">
                  <c:v>13.240523721005415</c:v>
                </c:pt>
                <c:pt idx="9">
                  <c:v>11.199789865028691</c:v>
                </c:pt>
                <c:pt idx="10">
                  <c:v>33.502384223712923</c:v>
                </c:pt>
                <c:pt idx="11">
                  <c:v>0.58999434252000327</c:v>
                </c:pt>
                <c:pt idx="12">
                  <c:v>14.598318920229532</c:v>
                </c:pt>
              </c:numCache>
            </c:numRef>
          </c:val>
          <c:extLst>
            <c:ext xmlns:c16="http://schemas.microsoft.com/office/drawing/2014/chart" uri="{C3380CC4-5D6E-409C-BE32-E72D297353CC}">
              <c16:uniqueId val="{00000004-8754-D743-9E19-44DB545D8A9D}"/>
            </c:ext>
          </c:extLst>
        </c:ser>
        <c:ser>
          <c:idx val="5"/>
          <c:order val="5"/>
          <c:tx>
            <c:strRef>
              <c:f>Sheet1!$A$7</c:f>
              <c:strCache>
                <c:ptCount val="1"/>
                <c:pt idx="0">
                  <c:v>60歳代</c:v>
                </c:pt>
              </c:strCache>
            </c:strRef>
          </c:tx>
          <c:spPr>
            <a:solidFill>
              <a:srgbClr val="FFC00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Sheet1!$B$7:$N$7</c:f>
              <c:numCache>
                <c:formatCode>0.0_ </c:formatCode>
                <c:ptCount val="13"/>
                <c:pt idx="0">
                  <c:v>3.7103058392115917</c:v>
                </c:pt>
                <c:pt idx="1">
                  <c:v>0.70539102090707684</c:v>
                </c:pt>
                <c:pt idx="2">
                  <c:v>5.3477297613893908E-2</c:v>
                </c:pt>
                <c:pt idx="3">
                  <c:v>2.9208790649112535</c:v>
                </c:pt>
                <c:pt idx="4">
                  <c:v>4.4920929995670882</c:v>
                </c:pt>
                <c:pt idx="5">
                  <c:v>5.0039471338715016</c:v>
                </c:pt>
                <c:pt idx="6">
                  <c:v>6.4860322391708465</c:v>
                </c:pt>
                <c:pt idx="7">
                  <c:v>6.4274618655937257</c:v>
                </c:pt>
                <c:pt idx="8">
                  <c:v>10.631796073238432</c:v>
                </c:pt>
                <c:pt idx="9">
                  <c:v>8.1183630853854183</c:v>
                </c:pt>
                <c:pt idx="10">
                  <c:v>35.213527209758333</c:v>
                </c:pt>
                <c:pt idx="11">
                  <c:v>0.45583029870890523</c:v>
                </c:pt>
                <c:pt idx="12">
                  <c:v>15.780895872061931</c:v>
                </c:pt>
              </c:numCache>
            </c:numRef>
          </c:val>
          <c:extLst>
            <c:ext xmlns:c16="http://schemas.microsoft.com/office/drawing/2014/chart" uri="{C3380CC4-5D6E-409C-BE32-E72D297353CC}">
              <c16:uniqueId val="{00000005-8754-D743-9E19-44DB545D8A9D}"/>
            </c:ext>
          </c:extLst>
        </c:ser>
        <c:ser>
          <c:idx val="6"/>
          <c:order val="6"/>
          <c:tx>
            <c:strRef>
              <c:f>Sheet1!$A$8</c:f>
              <c:strCache>
                <c:ptCount val="1"/>
                <c:pt idx="0">
                  <c:v>70歳代</c:v>
                </c:pt>
              </c:strCache>
            </c:strRef>
          </c:tx>
          <c:spPr>
            <a:solidFill>
              <a:srgbClr val="0070C0"/>
            </a:solidFill>
            <a:ln w="6350">
              <a:solidFill>
                <a:schemeClr val="tx1"/>
              </a:solidFill>
              <a:prstDash val="solid"/>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Sheet1!$B$8:$N$8</c:f>
              <c:numCache>
                <c:formatCode>0.0_ </c:formatCode>
                <c:ptCount val="13"/>
                <c:pt idx="0">
                  <c:v>4.3141257275259974</c:v>
                </c:pt>
                <c:pt idx="1">
                  <c:v>0.91302788734725393</c:v>
                </c:pt>
                <c:pt idx="2">
                  <c:v>4.6892670951369543E-2</c:v>
                </c:pt>
                <c:pt idx="3">
                  <c:v>3.3652387388629905</c:v>
                </c:pt>
                <c:pt idx="4">
                  <c:v>4.6865087027280508</c:v>
                </c:pt>
                <c:pt idx="5">
                  <c:v>5.79262405869859</c:v>
                </c:pt>
                <c:pt idx="6">
                  <c:v>7.6903980360246056</c:v>
                </c:pt>
                <c:pt idx="7">
                  <c:v>5.720905856067084</c:v>
                </c:pt>
                <c:pt idx="8">
                  <c:v>9.0806278101122668</c:v>
                </c:pt>
                <c:pt idx="9">
                  <c:v>7.033900642705432</c:v>
                </c:pt>
                <c:pt idx="10">
                  <c:v>35.381899429012769</c:v>
                </c:pt>
                <c:pt idx="11">
                  <c:v>0.29238959534383363</c:v>
                </c:pt>
                <c:pt idx="12">
                  <c:v>15.681460844619755</c:v>
                </c:pt>
              </c:numCache>
            </c:numRef>
          </c:val>
          <c:extLst>
            <c:ext xmlns:c16="http://schemas.microsoft.com/office/drawing/2014/chart" uri="{C3380CC4-5D6E-409C-BE32-E72D297353CC}">
              <c16:uniqueId val="{00000006-8754-D743-9E19-44DB545D8A9D}"/>
            </c:ext>
          </c:extLst>
        </c:ser>
        <c:ser>
          <c:idx val="7"/>
          <c:order val="7"/>
          <c:tx>
            <c:strRef>
              <c:f>Sheet1!$A$9</c:f>
              <c:strCache>
                <c:ptCount val="1"/>
                <c:pt idx="0">
                  <c:v>80歳以上</c:v>
                </c:pt>
              </c:strCache>
            </c:strRef>
          </c:tx>
          <c:spPr>
            <a:solidFill>
              <a:srgbClr val="FF40FF"/>
            </a:solidFill>
            <a:ln w="6350">
              <a:solidFill>
                <a:schemeClr val="tx1"/>
              </a:solidFill>
              <a:prstDash val="solid"/>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Sheet1!$B$9:$N$9</c:f>
              <c:numCache>
                <c:formatCode>0.0_ </c:formatCode>
                <c:ptCount val="13"/>
                <c:pt idx="0">
                  <c:v>5.0844622846629868</c:v>
                </c:pt>
                <c:pt idx="1">
                  <c:v>1.1289513296537883</c:v>
                </c:pt>
                <c:pt idx="2">
                  <c:v>3.3450409767519652E-2</c:v>
                </c:pt>
                <c:pt idx="3">
                  <c:v>3.6042816524502426</c:v>
                </c:pt>
                <c:pt idx="4">
                  <c:v>4.0976751965211573</c:v>
                </c:pt>
                <c:pt idx="5">
                  <c:v>5.9207225288509777</c:v>
                </c:pt>
                <c:pt idx="6">
                  <c:v>8.9981602274627868</c:v>
                </c:pt>
                <c:pt idx="7">
                  <c:v>6.5980933266432524</c:v>
                </c:pt>
                <c:pt idx="8">
                  <c:v>8.0615487539722359</c:v>
                </c:pt>
                <c:pt idx="9">
                  <c:v>7.0580364609466466</c:v>
                </c:pt>
                <c:pt idx="10">
                  <c:v>33.918715504264931</c:v>
                </c:pt>
                <c:pt idx="11">
                  <c:v>0.28432848302391706</c:v>
                </c:pt>
                <c:pt idx="12">
                  <c:v>15.211573841779563</c:v>
                </c:pt>
              </c:numCache>
            </c:numRef>
          </c:val>
          <c:extLst>
            <c:ext xmlns:c16="http://schemas.microsoft.com/office/drawing/2014/chart" uri="{C3380CC4-5D6E-409C-BE32-E72D297353CC}">
              <c16:uniqueId val="{00000007-8754-D743-9E19-44DB545D8A9D}"/>
            </c:ext>
          </c:extLst>
        </c:ser>
        <c:dLbls>
          <c:showLegendKey val="0"/>
          <c:showVal val="0"/>
          <c:showCatName val="0"/>
          <c:showSerName val="0"/>
          <c:showPercent val="0"/>
          <c:showBubbleSize val="0"/>
        </c:dLbls>
        <c:gapWidth val="150"/>
        <c:axId val="-2045929824"/>
        <c:axId val="-2045926560"/>
      </c:barChart>
      <c:catAx>
        <c:axId val="-2045929824"/>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926560"/>
        <c:crosses val="autoZero"/>
        <c:auto val="1"/>
        <c:lblAlgn val="ctr"/>
        <c:lblOffset val="100"/>
        <c:tickLblSkip val="1"/>
        <c:tickMarkSkip val="1"/>
        <c:noMultiLvlLbl val="0"/>
      </c:catAx>
      <c:valAx>
        <c:axId val="-2045926560"/>
        <c:scaling>
          <c:orientation val="minMax"/>
        </c:scaling>
        <c:delete val="0"/>
        <c:axPos val="t"/>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39526833758531094"/>
              <c:y val="0.9267531491975457"/>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929824"/>
        <c:crosses val="autoZero"/>
        <c:crossBetween val="between"/>
      </c:valAx>
      <c:spPr>
        <a:noFill/>
        <a:ln w="25394">
          <a:solidFill>
            <a:schemeClr val="tx1"/>
          </a:solidFill>
          <a:prstDash val="solid"/>
        </a:ln>
      </c:spPr>
    </c:plotArea>
    <c:legend>
      <c:legendPos val="t"/>
      <c:layout>
        <c:manualLayout>
          <c:xMode val="edge"/>
          <c:yMode val="edge"/>
          <c:x val="0.79695281353042502"/>
          <c:y val="3.4189757422190699E-3"/>
          <c:w val="0.18707954103529301"/>
          <c:h val="0.97782404270593803"/>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1.6009454819007101E-2"/>
          <c:w val="0.54406718800990495"/>
          <c:h val="0.81809817573695798"/>
        </c:manualLayout>
      </c:layout>
      <c:barChart>
        <c:barDir val="bar"/>
        <c:grouping val="clustered"/>
        <c:varyColors val="0"/>
        <c:ser>
          <c:idx val="2"/>
          <c:order val="0"/>
          <c:tx>
            <c:strRef>
              <c:f>Sheet1!$A$2</c:f>
              <c:strCache>
                <c:ptCount val="1"/>
                <c:pt idx="0">
                  <c:v>16-24歳</c:v>
                </c:pt>
              </c:strCache>
            </c:strRef>
          </c:tx>
          <c:spPr>
            <a:solidFill>
              <a:srgbClr val="FF000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Sheet1!$B$2:$N$2</c:f>
              <c:numCache>
                <c:formatCode>0.0_ </c:formatCode>
                <c:ptCount val="13"/>
                <c:pt idx="0">
                  <c:v>6.0483870967741939</c:v>
                </c:pt>
                <c:pt idx="1">
                  <c:v>6.0483870967741939</c:v>
                </c:pt>
                <c:pt idx="2">
                  <c:v>18.548387096774192</c:v>
                </c:pt>
                <c:pt idx="3">
                  <c:v>4.032258064516129</c:v>
                </c:pt>
                <c:pt idx="4">
                  <c:v>6.854838709677419</c:v>
                </c:pt>
                <c:pt idx="5">
                  <c:v>1.2096774193548387</c:v>
                </c:pt>
                <c:pt idx="6">
                  <c:v>10.483870967741936</c:v>
                </c:pt>
                <c:pt idx="7">
                  <c:v>14.112903225806454</c:v>
                </c:pt>
                <c:pt idx="8">
                  <c:v>9.2741935483870961</c:v>
                </c:pt>
                <c:pt idx="9">
                  <c:v>1.6129032258064515</c:v>
                </c:pt>
                <c:pt idx="10">
                  <c:v>7.2580645161290329</c:v>
                </c:pt>
                <c:pt idx="11">
                  <c:v>3.225806451612903</c:v>
                </c:pt>
                <c:pt idx="12">
                  <c:v>11.29032258064516</c:v>
                </c:pt>
              </c:numCache>
            </c:numRef>
          </c:val>
          <c:extLst>
            <c:ext xmlns:c16="http://schemas.microsoft.com/office/drawing/2014/chart" uri="{C3380CC4-5D6E-409C-BE32-E72D297353CC}">
              <c16:uniqueId val="{00000000-8754-D743-9E19-44DB545D8A9D}"/>
            </c:ext>
          </c:extLst>
        </c:ser>
        <c:ser>
          <c:idx val="1"/>
          <c:order val="1"/>
          <c:tx>
            <c:strRef>
              <c:f>Sheet1!$A$3</c:f>
              <c:strCache>
                <c:ptCount val="1"/>
                <c:pt idx="0">
                  <c:v>25-29歳</c:v>
                </c:pt>
              </c:strCache>
            </c:strRef>
          </c:tx>
          <c:spPr>
            <a:solidFill>
              <a:srgbClr val="00B0F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Sheet1!$B$3:$N$3</c:f>
              <c:numCache>
                <c:formatCode>0.0_ </c:formatCode>
                <c:ptCount val="13"/>
                <c:pt idx="0">
                  <c:v>4.4776119402985071</c:v>
                </c:pt>
                <c:pt idx="1">
                  <c:v>4.4776119402985071</c:v>
                </c:pt>
                <c:pt idx="2">
                  <c:v>8.9552238805970141</c:v>
                </c:pt>
                <c:pt idx="3">
                  <c:v>2.2388059701492535</c:v>
                </c:pt>
                <c:pt idx="4">
                  <c:v>7.4626865671641784</c:v>
                </c:pt>
                <c:pt idx="5">
                  <c:v>2.9850746268656714</c:v>
                </c:pt>
                <c:pt idx="6">
                  <c:v>8.2089552238805972</c:v>
                </c:pt>
                <c:pt idx="7">
                  <c:v>17.910447761194028</c:v>
                </c:pt>
                <c:pt idx="8">
                  <c:v>11.940298507462686</c:v>
                </c:pt>
                <c:pt idx="9">
                  <c:v>1.4925373134328357</c:v>
                </c:pt>
                <c:pt idx="10">
                  <c:v>13.432835820895523</c:v>
                </c:pt>
                <c:pt idx="11">
                  <c:v>2.9850746268656714</c:v>
                </c:pt>
                <c:pt idx="12">
                  <c:v>13.432835820895523</c:v>
                </c:pt>
              </c:numCache>
            </c:numRef>
          </c:val>
          <c:extLst>
            <c:ext xmlns:c16="http://schemas.microsoft.com/office/drawing/2014/chart" uri="{C3380CC4-5D6E-409C-BE32-E72D297353CC}">
              <c16:uniqueId val="{00000001-8754-D743-9E19-44DB545D8A9D}"/>
            </c:ext>
          </c:extLst>
        </c:ser>
        <c:ser>
          <c:idx val="0"/>
          <c:order val="2"/>
          <c:tx>
            <c:strRef>
              <c:f>Sheet1!$A$4</c:f>
              <c:strCache>
                <c:ptCount val="1"/>
                <c:pt idx="0">
                  <c:v>30歳代</c:v>
                </c:pt>
              </c:strCache>
            </c:strRef>
          </c:tx>
          <c:spPr>
            <a:solidFill>
              <a:srgbClr val="FFFF0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Sheet1!$B$4:$N$4</c:f>
              <c:numCache>
                <c:formatCode>0.0_ </c:formatCode>
                <c:ptCount val="13"/>
                <c:pt idx="0">
                  <c:v>2.0661157024793391</c:v>
                </c:pt>
                <c:pt idx="1">
                  <c:v>2.8925619834710745</c:v>
                </c:pt>
                <c:pt idx="2">
                  <c:v>7.0247933884297522</c:v>
                </c:pt>
                <c:pt idx="3">
                  <c:v>1.6528925619834711</c:v>
                </c:pt>
                <c:pt idx="4">
                  <c:v>12.809917355371899</c:v>
                </c:pt>
                <c:pt idx="5">
                  <c:v>1.6528925619834711</c:v>
                </c:pt>
                <c:pt idx="6">
                  <c:v>6.1983471074380168</c:v>
                </c:pt>
                <c:pt idx="7">
                  <c:v>12.396694214876034</c:v>
                </c:pt>
                <c:pt idx="8">
                  <c:v>17.355371900826448</c:v>
                </c:pt>
                <c:pt idx="9">
                  <c:v>2.4793388429752068</c:v>
                </c:pt>
                <c:pt idx="10">
                  <c:v>16.528925619834713</c:v>
                </c:pt>
                <c:pt idx="11">
                  <c:v>1.2396694214876034</c:v>
                </c:pt>
                <c:pt idx="12">
                  <c:v>15.702479338842975</c:v>
                </c:pt>
              </c:numCache>
            </c:numRef>
          </c:val>
          <c:extLst>
            <c:ext xmlns:c16="http://schemas.microsoft.com/office/drawing/2014/chart" uri="{C3380CC4-5D6E-409C-BE32-E72D297353CC}">
              <c16:uniqueId val="{00000002-8754-D743-9E19-44DB545D8A9D}"/>
            </c:ext>
          </c:extLst>
        </c:ser>
        <c:ser>
          <c:idx val="3"/>
          <c:order val="3"/>
          <c:tx>
            <c:strRef>
              <c:f>Sheet1!$A$5</c:f>
              <c:strCache>
                <c:ptCount val="1"/>
                <c:pt idx="0">
                  <c:v>40歳代</c:v>
                </c:pt>
              </c:strCache>
            </c:strRef>
          </c:tx>
          <c:spPr>
            <a:solidFill>
              <a:srgbClr val="00B05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Sheet1!#REF!</c:f>
              <c:numCache>
                <c:formatCode>General</c:formatCode>
                <c:ptCount val="1"/>
                <c:pt idx="0">
                  <c:v>1</c:v>
                </c:pt>
              </c:numCache>
            </c:numRef>
          </c:val>
          <c:extLst>
            <c:ext xmlns:c16="http://schemas.microsoft.com/office/drawing/2014/chart" uri="{C3380CC4-5D6E-409C-BE32-E72D297353CC}">
              <c16:uniqueId val="{00000003-8754-D743-9E19-44DB545D8A9D}"/>
            </c:ext>
          </c:extLst>
        </c:ser>
        <c:ser>
          <c:idx val="4"/>
          <c:order val="4"/>
          <c:tx>
            <c:strRef>
              <c:f>Sheet1!$A$6</c:f>
              <c:strCache>
                <c:ptCount val="1"/>
                <c:pt idx="0">
                  <c:v>50歳代</c:v>
                </c:pt>
              </c:strCache>
            </c:strRef>
          </c:tx>
          <c:spPr>
            <a:solidFill>
              <a:srgbClr val="7030A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Sheet1!$B$5:$N$5</c:f>
              <c:numCache>
                <c:formatCode>0.0_ </c:formatCode>
                <c:ptCount val="13"/>
                <c:pt idx="0">
                  <c:v>2.7173913043478262</c:v>
                </c:pt>
                <c:pt idx="1">
                  <c:v>4.6195652173913038</c:v>
                </c:pt>
                <c:pt idx="2">
                  <c:v>3.2608695652173911</c:v>
                </c:pt>
                <c:pt idx="3">
                  <c:v>2.7173913043478262</c:v>
                </c:pt>
                <c:pt idx="4">
                  <c:v>11.956521739130435</c:v>
                </c:pt>
                <c:pt idx="5">
                  <c:v>1.0869565217391304</c:v>
                </c:pt>
                <c:pt idx="6">
                  <c:v>5.7065217391304346</c:v>
                </c:pt>
                <c:pt idx="7">
                  <c:v>15.489130434782608</c:v>
                </c:pt>
                <c:pt idx="8">
                  <c:v>16.304347826086957</c:v>
                </c:pt>
                <c:pt idx="9">
                  <c:v>1.9021739130434785</c:v>
                </c:pt>
                <c:pt idx="10">
                  <c:v>15.217391304347828</c:v>
                </c:pt>
                <c:pt idx="11">
                  <c:v>2.7173913043478262</c:v>
                </c:pt>
                <c:pt idx="12">
                  <c:v>16.304347826086957</c:v>
                </c:pt>
              </c:numCache>
            </c:numRef>
          </c:val>
          <c:extLst>
            <c:ext xmlns:c16="http://schemas.microsoft.com/office/drawing/2014/chart" uri="{C3380CC4-5D6E-409C-BE32-E72D297353CC}">
              <c16:uniqueId val="{00000004-8754-D743-9E19-44DB545D8A9D}"/>
            </c:ext>
          </c:extLst>
        </c:ser>
        <c:ser>
          <c:idx val="5"/>
          <c:order val="5"/>
          <c:tx>
            <c:strRef>
              <c:f>Sheet1!$A$7</c:f>
              <c:strCache>
                <c:ptCount val="1"/>
                <c:pt idx="0">
                  <c:v>60歳代</c:v>
                </c:pt>
              </c:strCache>
            </c:strRef>
          </c:tx>
          <c:spPr>
            <a:solidFill>
              <a:srgbClr val="FFC000"/>
            </a:solidFill>
            <a:ln w="6350">
              <a:solidFill>
                <a:schemeClr val="tx1"/>
              </a:solidFill>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Sheet1!$B$7:$N$7</c:f>
              <c:numCache>
                <c:formatCode>0.0_ </c:formatCode>
                <c:ptCount val="13"/>
                <c:pt idx="0">
                  <c:v>3.8235294117647061</c:v>
                </c:pt>
                <c:pt idx="1">
                  <c:v>2.6470588235294117</c:v>
                </c:pt>
                <c:pt idx="2">
                  <c:v>2.0588235294117645</c:v>
                </c:pt>
                <c:pt idx="3">
                  <c:v>3.5294117647058822</c:v>
                </c:pt>
                <c:pt idx="4">
                  <c:v>10</c:v>
                </c:pt>
                <c:pt idx="5">
                  <c:v>3.8235294117647061</c:v>
                </c:pt>
                <c:pt idx="6">
                  <c:v>12.058823529411764</c:v>
                </c:pt>
                <c:pt idx="7">
                  <c:v>18.529411764705884</c:v>
                </c:pt>
                <c:pt idx="8">
                  <c:v>11.176470588235295</c:v>
                </c:pt>
                <c:pt idx="9">
                  <c:v>2.6470588235294117</c:v>
                </c:pt>
                <c:pt idx="10">
                  <c:v>9.4117647058823533</c:v>
                </c:pt>
                <c:pt idx="11">
                  <c:v>1.4705882352941175</c:v>
                </c:pt>
                <c:pt idx="12">
                  <c:v>18.823529411764707</c:v>
                </c:pt>
              </c:numCache>
            </c:numRef>
          </c:val>
          <c:extLst>
            <c:ext xmlns:c16="http://schemas.microsoft.com/office/drawing/2014/chart" uri="{C3380CC4-5D6E-409C-BE32-E72D297353CC}">
              <c16:uniqueId val="{00000005-8754-D743-9E19-44DB545D8A9D}"/>
            </c:ext>
          </c:extLst>
        </c:ser>
        <c:ser>
          <c:idx val="6"/>
          <c:order val="6"/>
          <c:tx>
            <c:strRef>
              <c:f>Sheet1!$A$8</c:f>
              <c:strCache>
                <c:ptCount val="1"/>
                <c:pt idx="0">
                  <c:v>70歳代</c:v>
                </c:pt>
              </c:strCache>
            </c:strRef>
          </c:tx>
          <c:spPr>
            <a:solidFill>
              <a:srgbClr val="0070C0"/>
            </a:solidFill>
            <a:ln w="6350">
              <a:solidFill>
                <a:schemeClr val="tx1"/>
              </a:solidFill>
              <a:prstDash val="solid"/>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Sheet1!$B$8:$N$8</c:f>
              <c:numCache>
                <c:formatCode>0.0_ </c:formatCode>
                <c:ptCount val="13"/>
                <c:pt idx="0">
                  <c:v>3.9634146341463414</c:v>
                </c:pt>
                <c:pt idx="1">
                  <c:v>7.01219512195122</c:v>
                </c:pt>
                <c:pt idx="2">
                  <c:v>2.1341463414634148</c:v>
                </c:pt>
                <c:pt idx="3">
                  <c:v>4.2682926829268295</c:v>
                </c:pt>
                <c:pt idx="4">
                  <c:v>5.7926829268292686</c:v>
                </c:pt>
                <c:pt idx="5">
                  <c:v>4.2682926829268295</c:v>
                </c:pt>
                <c:pt idx="6">
                  <c:v>18.902439024390244</c:v>
                </c:pt>
                <c:pt idx="7">
                  <c:v>14.634146341463413</c:v>
                </c:pt>
                <c:pt idx="8">
                  <c:v>7.6219512195121952</c:v>
                </c:pt>
                <c:pt idx="9">
                  <c:v>1.524390243902439</c:v>
                </c:pt>
                <c:pt idx="10">
                  <c:v>11.280487804878049</c:v>
                </c:pt>
                <c:pt idx="11">
                  <c:v>0.91463414634146334</c:v>
                </c:pt>
                <c:pt idx="12">
                  <c:v>17.682926829268293</c:v>
                </c:pt>
              </c:numCache>
            </c:numRef>
          </c:val>
          <c:extLst>
            <c:ext xmlns:c16="http://schemas.microsoft.com/office/drawing/2014/chart" uri="{C3380CC4-5D6E-409C-BE32-E72D297353CC}">
              <c16:uniqueId val="{00000006-8754-D743-9E19-44DB545D8A9D}"/>
            </c:ext>
          </c:extLst>
        </c:ser>
        <c:ser>
          <c:idx val="7"/>
          <c:order val="7"/>
          <c:tx>
            <c:strRef>
              <c:f>Sheet1!$A$9</c:f>
              <c:strCache>
                <c:ptCount val="1"/>
                <c:pt idx="0">
                  <c:v>80歳以上</c:v>
                </c:pt>
              </c:strCache>
            </c:strRef>
          </c:tx>
          <c:spPr>
            <a:solidFill>
              <a:srgbClr val="FF40FF"/>
            </a:solidFill>
            <a:ln w="6350">
              <a:solidFill>
                <a:schemeClr val="tx1"/>
              </a:solidFill>
              <a:prstDash val="solid"/>
            </a:ln>
          </c:spPr>
          <c:invertIfNegative val="0"/>
          <c:cat>
            <c:strRef>
              <c:f>Sheet1!$B$1:$N$1</c:f>
              <c:strCache>
                <c:ptCount val="13"/>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pt idx="12">
                  <c:v>その他</c:v>
                </c:pt>
              </c:strCache>
            </c:strRef>
          </c:cat>
          <c:val>
            <c:numRef>
              <c:f>Sheet1!$B$9:$N$9</c:f>
              <c:numCache>
                <c:formatCode>0.0_ </c:formatCode>
                <c:ptCount val="13"/>
                <c:pt idx="0">
                  <c:v>4.6728971962616823</c:v>
                </c:pt>
                <c:pt idx="1">
                  <c:v>5.1401869158878499</c:v>
                </c:pt>
                <c:pt idx="2">
                  <c:v>0.93457943925233633</c:v>
                </c:pt>
                <c:pt idx="3">
                  <c:v>3.2710280373831773</c:v>
                </c:pt>
                <c:pt idx="4">
                  <c:v>6.0747663551401869</c:v>
                </c:pt>
                <c:pt idx="5">
                  <c:v>6.0747663551401869</c:v>
                </c:pt>
                <c:pt idx="6">
                  <c:v>28.504672897196258</c:v>
                </c:pt>
                <c:pt idx="7">
                  <c:v>13.551401869158877</c:v>
                </c:pt>
                <c:pt idx="8">
                  <c:v>3.7383177570093453</c:v>
                </c:pt>
                <c:pt idx="9">
                  <c:v>0.93457943925233633</c:v>
                </c:pt>
                <c:pt idx="10">
                  <c:v>7.9439252336448591</c:v>
                </c:pt>
                <c:pt idx="11">
                  <c:v>0.93457943925233633</c:v>
                </c:pt>
                <c:pt idx="12">
                  <c:v>18.22429906542056</c:v>
                </c:pt>
              </c:numCache>
            </c:numRef>
          </c:val>
          <c:extLst>
            <c:ext xmlns:c16="http://schemas.microsoft.com/office/drawing/2014/chart" uri="{C3380CC4-5D6E-409C-BE32-E72D297353CC}">
              <c16:uniqueId val="{00000007-8754-D743-9E19-44DB545D8A9D}"/>
            </c:ext>
          </c:extLst>
        </c:ser>
        <c:dLbls>
          <c:showLegendKey val="0"/>
          <c:showVal val="0"/>
          <c:showCatName val="0"/>
          <c:showSerName val="0"/>
          <c:showPercent val="0"/>
          <c:showBubbleSize val="0"/>
        </c:dLbls>
        <c:gapWidth val="150"/>
        <c:axId val="-2045929824"/>
        <c:axId val="-2045926560"/>
      </c:barChart>
      <c:catAx>
        <c:axId val="-2045929824"/>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926560"/>
        <c:crosses val="autoZero"/>
        <c:auto val="1"/>
        <c:lblAlgn val="ctr"/>
        <c:lblOffset val="100"/>
        <c:tickLblSkip val="1"/>
        <c:tickMarkSkip val="1"/>
        <c:noMultiLvlLbl val="0"/>
      </c:catAx>
      <c:valAx>
        <c:axId val="-2045926560"/>
        <c:scaling>
          <c:orientation val="minMax"/>
          <c:max val="30"/>
          <c:min val="0"/>
        </c:scaling>
        <c:delete val="0"/>
        <c:axPos val="t"/>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39526833758531094"/>
              <c:y val="0.9267531491975457"/>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929824"/>
        <c:crosses val="autoZero"/>
        <c:crossBetween val="between"/>
      </c:valAx>
      <c:spPr>
        <a:noFill/>
        <a:ln w="25394">
          <a:solidFill>
            <a:schemeClr val="tx1"/>
          </a:solidFill>
          <a:prstDash val="solid"/>
        </a:ln>
      </c:spPr>
    </c:plotArea>
    <c:legend>
      <c:legendPos val="t"/>
      <c:layout>
        <c:manualLayout>
          <c:xMode val="edge"/>
          <c:yMode val="edge"/>
          <c:x val="0.79695281353042502"/>
          <c:y val="3.4189757422190699E-3"/>
          <c:w val="0.18707954103529301"/>
          <c:h val="0.97782404270593803"/>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15869204496998"/>
          <c:y val="0.119092717354922"/>
          <c:w val="0.53866976249950704"/>
          <c:h val="0.72465714775657297"/>
        </c:manualLayout>
      </c:layout>
      <c:barChart>
        <c:barDir val="bar"/>
        <c:grouping val="percentStacked"/>
        <c:varyColors val="0"/>
        <c:ser>
          <c:idx val="0"/>
          <c:order val="0"/>
          <c:tx>
            <c:strRef>
              <c:f>Sheet1!$B$1</c:f>
              <c:strCache>
                <c:ptCount val="1"/>
                <c:pt idx="0">
                  <c:v>昼</c:v>
                </c:pt>
              </c:strCache>
            </c:strRef>
          </c:tx>
          <c:spPr>
            <a:solidFill>
              <a:srgbClr val="FFFF00"/>
            </a:solidFill>
            <a:ln>
              <a:solidFill>
                <a:schemeClr val="tx1"/>
              </a:solidFill>
            </a:ln>
          </c:spPr>
          <c:invertIfNegative val="0"/>
          <c:cat>
            <c:strRef>
              <c:f>Sheet1!$A$2:$A$10</c:f>
              <c:strCache>
                <c:ptCount val="9"/>
                <c:pt idx="0">
                  <c:v>-10</c:v>
                </c:pt>
                <c:pt idx="1">
                  <c:v>10歳代</c:v>
                </c:pt>
                <c:pt idx="2">
                  <c:v>20歳代</c:v>
                </c:pt>
                <c:pt idx="3">
                  <c:v>30歳代</c:v>
                </c:pt>
                <c:pt idx="4">
                  <c:v>40歳代</c:v>
                </c:pt>
                <c:pt idx="5">
                  <c:v>50歳代</c:v>
                </c:pt>
                <c:pt idx="6">
                  <c:v>60歳代</c:v>
                </c:pt>
                <c:pt idx="7">
                  <c:v>70歳代</c:v>
                </c:pt>
                <c:pt idx="8">
                  <c:v>80歳以上</c:v>
                </c:pt>
              </c:strCache>
            </c:strRef>
          </c:cat>
          <c:val>
            <c:numRef>
              <c:f>Sheet1!$B$2:$B$10</c:f>
              <c:numCache>
                <c:formatCode>#,##0_);[Red]\(#,##0\)</c:formatCode>
                <c:ptCount val="9"/>
                <c:pt idx="0">
                  <c:v>9827</c:v>
                </c:pt>
                <c:pt idx="1">
                  <c:v>23198</c:v>
                </c:pt>
                <c:pt idx="2">
                  <c:v>40223</c:v>
                </c:pt>
                <c:pt idx="3">
                  <c:v>44186</c:v>
                </c:pt>
                <c:pt idx="4">
                  <c:v>49685</c:v>
                </c:pt>
                <c:pt idx="5">
                  <c:v>42135</c:v>
                </c:pt>
                <c:pt idx="6">
                  <c:v>27922</c:v>
                </c:pt>
                <c:pt idx="7">
                  <c:v>24791</c:v>
                </c:pt>
                <c:pt idx="8">
                  <c:v>11975</c:v>
                </c:pt>
              </c:numCache>
            </c:numRef>
          </c:val>
          <c:extLst>
            <c:ext xmlns:c16="http://schemas.microsoft.com/office/drawing/2014/chart" uri="{C3380CC4-5D6E-409C-BE32-E72D297353CC}">
              <c16:uniqueId val="{00000000-CF91-0642-BE92-2A83558391D8}"/>
            </c:ext>
          </c:extLst>
        </c:ser>
        <c:ser>
          <c:idx val="1"/>
          <c:order val="1"/>
          <c:tx>
            <c:strRef>
              <c:f>Sheet1!$C$1</c:f>
              <c:strCache>
                <c:ptCount val="1"/>
                <c:pt idx="0">
                  <c:v>夜</c:v>
                </c:pt>
              </c:strCache>
            </c:strRef>
          </c:tx>
          <c:spPr>
            <a:solidFill>
              <a:schemeClr val="tx2"/>
            </a:solidFill>
            <a:ln>
              <a:solidFill>
                <a:schemeClr val="tx1"/>
              </a:solidFill>
            </a:ln>
          </c:spPr>
          <c:invertIfNegative val="0"/>
          <c:cat>
            <c:strRef>
              <c:f>Sheet1!$A$2:$A$10</c:f>
              <c:strCache>
                <c:ptCount val="9"/>
                <c:pt idx="0">
                  <c:v>-10</c:v>
                </c:pt>
                <c:pt idx="1">
                  <c:v>10歳代</c:v>
                </c:pt>
                <c:pt idx="2">
                  <c:v>20歳代</c:v>
                </c:pt>
                <c:pt idx="3">
                  <c:v>30歳代</c:v>
                </c:pt>
                <c:pt idx="4">
                  <c:v>40歳代</c:v>
                </c:pt>
                <c:pt idx="5">
                  <c:v>50歳代</c:v>
                </c:pt>
                <c:pt idx="6">
                  <c:v>60歳代</c:v>
                </c:pt>
                <c:pt idx="7">
                  <c:v>70歳代</c:v>
                </c:pt>
                <c:pt idx="8">
                  <c:v>80歳以上</c:v>
                </c:pt>
              </c:strCache>
            </c:strRef>
          </c:cat>
          <c:val>
            <c:numRef>
              <c:f>Sheet1!$C$2:$C$10</c:f>
              <c:numCache>
                <c:formatCode>#,##0_);[Red]\(#,##0\)</c:formatCode>
                <c:ptCount val="9"/>
                <c:pt idx="0">
                  <c:v>1585</c:v>
                </c:pt>
                <c:pt idx="1">
                  <c:v>8531</c:v>
                </c:pt>
                <c:pt idx="2">
                  <c:v>19576</c:v>
                </c:pt>
                <c:pt idx="3">
                  <c:v>15450</c:v>
                </c:pt>
                <c:pt idx="4">
                  <c:v>17160</c:v>
                </c:pt>
                <c:pt idx="5">
                  <c:v>14147</c:v>
                </c:pt>
                <c:pt idx="6">
                  <c:v>7300</c:v>
                </c:pt>
                <c:pt idx="7">
                  <c:v>4888</c:v>
                </c:pt>
                <c:pt idx="8">
                  <c:v>2188</c:v>
                </c:pt>
              </c:numCache>
            </c:numRef>
          </c:val>
          <c:extLst>
            <c:ext xmlns:c16="http://schemas.microsoft.com/office/drawing/2014/chart" uri="{C3380CC4-5D6E-409C-BE32-E72D297353CC}">
              <c16:uniqueId val="{00000001-CF91-0642-BE92-2A83558391D8}"/>
            </c:ext>
          </c:extLst>
        </c:ser>
        <c:dLbls>
          <c:showLegendKey val="0"/>
          <c:showVal val="0"/>
          <c:showCatName val="0"/>
          <c:showSerName val="0"/>
          <c:showPercent val="0"/>
          <c:showBubbleSize val="0"/>
        </c:dLbls>
        <c:gapWidth val="150"/>
        <c:overlap val="100"/>
        <c:serLines/>
        <c:axId val="-2043079952"/>
        <c:axId val="-2043077200"/>
      </c:barChart>
      <c:catAx>
        <c:axId val="-2043079952"/>
        <c:scaling>
          <c:orientation val="minMax"/>
        </c:scaling>
        <c:delete val="0"/>
        <c:axPos val="l"/>
        <c:numFmt formatCode="General" sourceLinked="1"/>
        <c:majorTickMark val="none"/>
        <c:minorTickMark val="none"/>
        <c:tickLblPos val="nextTo"/>
        <c:spPr>
          <a:ln w="4732">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3077200"/>
        <c:crosses val="autoZero"/>
        <c:auto val="1"/>
        <c:lblAlgn val="ctr"/>
        <c:lblOffset val="100"/>
        <c:tickLblSkip val="1"/>
        <c:tickMarkSkip val="1"/>
        <c:noMultiLvlLbl val="0"/>
      </c:catAx>
      <c:valAx>
        <c:axId val="-2043077200"/>
        <c:scaling>
          <c:orientation val="minMax"/>
        </c:scaling>
        <c:delete val="0"/>
        <c:axPos val="b"/>
        <c:majorGridlines>
          <c:spPr>
            <a:ln w="4732">
              <a:solidFill>
                <a:schemeClr val="bg1">
                  <a:lumMod val="65000"/>
                </a:schemeClr>
              </a:solidFill>
              <a:prstDash val="solid"/>
            </a:ln>
          </c:spPr>
        </c:majorGridlines>
        <c:numFmt formatCode="0%" sourceLinked="1"/>
        <c:majorTickMark val="in"/>
        <c:minorTickMark val="none"/>
        <c:tickLblPos val="nextTo"/>
        <c:spPr>
          <a:ln w="4732">
            <a:solidFill>
              <a:schemeClr val="tx1"/>
            </a:solidFill>
            <a:prstDash val="solid"/>
          </a:ln>
        </c:spPr>
        <c:txPr>
          <a:bodyPr rot="0" vert="horz"/>
          <a:lstStyle/>
          <a:p>
            <a:pPr>
              <a:defRPr sz="2405"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3079952"/>
        <c:crosses val="autoZero"/>
        <c:crossBetween val="between"/>
      </c:valAx>
      <c:spPr>
        <a:noFill/>
        <a:ln w="18902">
          <a:solidFill>
            <a:schemeClr val="tx1"/>
          </a:solidFill>
          <a:prstDash val="solid"/>
        </a:ln>
      </c:spPr>
    </c:plotArea>
    <c:legend>
      <c:legendPos val="t"/>
      <c:layout>
        <c:manualLayout>
          <c:xMode val="edge"/>
          <c:yMode val="edge"/>
          <c:x val="0.35249443610208198"/>
          <c:y val="7.8125600153639303E-3"/>
          <c:w val="0.484474619307532"/>
          <c:h val="6.9255123597355195E-2"/>
        </c:manualLayout>
      </c:layout>
      <c:overlay val="0"/>
      <c:spPr>
        <a:noFill/>
        <a:ln w="4732">
          <a:noFill/>
          <a:prstDash val="solid"/>
        </a:ln>
      </c:spPr>
      <c:txPr>
        <a:bodyPr/>
        <a:lstStyle/>
        <a:p>
          <a:pPr>
            <a:defRPr sz="2405"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681"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15869204496998"/>
          <c:y val="0.1136657849372999"/>
          <c:w val="0.53866976249950704"/>
          <c:h val="0.73008408017419557"/>
        </c:manualLayout>
      </c:layout>
      <c:barChart>
        <c:barDir val="bar"/>
        <c:grouping val="percentStacked"/>
        <c:varyColors val="0"/>
        <c:ser>
          <c:idx val="0"/>
          <c:order val="0"/>
          <c:tx>
            <c:strRef>
              <c:f>Sheet1!$B$1</c:f>
              <c:strCache>
                <c:ptCount val="1"/>
                <c:pt idx="0">
                  <c:v>昼</c:v>
                </c:pt>
              </c:strCache>
            </c:strRef>
          </c:tx>
          <c:spPr>
            <a:solidFill>
              <a:srgbClr val="FFFF00"/>
            </a:solidFill>
            <a:ln>
              <a:solidFill>
                <a:schemeClr val="tx1"/>
              </a:solidFill>
            </a:ln>
          </c:spPr>
          <c:invertIfNegative val="0"/>
          <c:cat>
            <c:strRef>
              <c:f>Sheet1!$A$2:$A$10</c:f>
              <c:strCache>
                <c:ptCount val="9"/>
                <c:pt idx="0">
                  <c:v>-10</c:v>
                </c:pt>
                <c:pt idx="1">
                  <c:v>10歳代</c:v>
                </c:pt>
                <c:pt idx="2">
                  <c:v>20歳代</c:v>
                </c:pt>
                <c:pt idx="3">
                  <c:v>30歳代</c:v>
                </c:pt>
                <c:pt idx="4">
                  <c:v>40歳代</c:v>
                </c:pt>
                <c:pt idx="5">
                  <c:v>50歳代</c:v>
                </c:pt>
                <c:pt idx="6">
                  <c:v>60歳代</c:v>
                </c:pt>
                <c:pt idx="7">
                  <c:v>70歳代</c:v>
                </c:pt>
                <c:pt idx="8">
                  <c:v>80歳以上</c:v>
                </c:pt>
              </c:strCache>
            </c:strRef>
          </c:cat>
          <c:val>
            <c:numRef>
              <c:f>Sheet1!$B$2:$B$10</c:f>
              <c:numCache>
                <c:formatCode>#,##0_);[Red]\(#,##0\)</c:formatCode>
                <c:ptCount val="9"/>
                <c:pt idx="0">
                  <c:v>23</c:v>
                </c:pt>
                <c:pt idx="1">
                  <c:v>38</c:v>
                </c:pt>
                <c:pt idx="2">
                  <c:v>87</c:v>
                </c:pt>
                <c:pt idx="3">
                  <c:v>59</c:v>
                </c:pt>
                <c:pt idx="4">
                  <c:v>97</c:v>
                </c:pt>
                <c:pt idx="5">
                  <c:v>153</c:v>
                </c:pt>
                <c:pt idx="6">
                  <c:v>187</c:v>
                </c:pt>
                <c:pt idx="7">
                  <c:v>358</c:v>
                </c:pt>
                <c:pt idx="8">
                  <c:v>433</c:v>
                </c:pt>
              </c:numCache>
            </c:numRef>
          </c:val>
          <c:extLst>
            <c:ext xmlns:c16="http://schemas.microsoft.com/office/drawing/2014/chart" uri="{C3380CC4-5D6E-409C-BE32-E72D297353CC}">
              <c16:uniqueId val="{00000000-01C3-1D40-A40C-E2AAC7E35BF9}"/>
            </c:ext>
          </c:extLst>
        </c:ser>
        <c:ser>
          <c:idx val="1"/>
          <c:order val="1"/>
          <c:tx>
            <c:strRef>
              <c:f>Sheet1!$C$1</c:f>
              <c:strCache>
                <c:ptCount val="1"/>
                <c:pt idx="0">
                  <c:v>夜</c:v>
                </c:pt>
              </c:strCache>
            </c:strRef>
          </c:tx>
          <c:spPr>
            <a:solidFill>
              <a:schemeClr val="tx2"/>
            </a:solidFill>
            <a:ln>
              <a:solidFill>
                <a:schemeClr val="tx1"/>
              </a:solidFill>
            </a:ln>
          </c:spPr>
          <c:invertIfNegative val="0"/>
          <c:cat>
            <c:strRef>
              <c:f>Sheet1!$A$2:$A$10</c:f>
              <c:strCache>
                <c:ptCount val="9"/>
                <c:pt idx="0">
                  <c:v>-10</c:v>
                </c:pt>
                <c:pt idx="1">
                  <c:v>10歳代</c:v>
                </c:pt>
                <c:pt idx="2">
                  <c:v>20歳代</c:v>
                </c:pt>
                <c:pt idx="3">
                  <c:v>30歳代</c:v>
                </c:pt>
                <c:pt idx="4">
                  <c:v>40歳代</c:v>
                </c:pt>
                <c:pt idx="5">
                  <c:v>50歳代</c:v>
                </c:pt>
                <c:pt idx="6">
                  <c:v>60歳代</c:v>
                </c:pt>
                <c:pt idx="7">
                  <c:v>70歳代</c:v>
                </c:pt>
                <c:pt idx="8">
                  <c:v>80歳以上</c:v>
                </c:pt>
              </c:strCache>
            </c:strRef>
          </c:cat>
          <c:val>
            <c:numRef>
              <c:f>Sheet1!$C$2:$C$10</c:f>
              <c:numCache>
                <c:formatCode>#,##0_);[Red]\(#,##0\)</c:formatCode>
                <c:ptCount val="9"/>
                <c:pt idx="0">
                  <c:v>2</c:v>
                </c:pt>
                <c:pt idx="1">
                  <c:v>61</c:v>
                </c:pt>
                <c:pt idx="2">
                  <c:v>107</c:v>
                </c:pt>
                <c:pt idx="3">
                  <c:v>70</c:v>
                </c:pt>
                <c:pt idx="4">
                  <c:v>116</c:v>
                </c:pt>
                <c:pt idx="5">
                  <c:v>149</c:v>
                </c:pt>
                <c:pt idx="6">
                  <c:v>143</c:v>
                </c:pt>
                <c:pt idx="7">
                  <c:v>256</c:v>
                </c:pt>
                <c:pt idx="8">
                  <c:v>297</c:v>
                </c:pt>
              </c:numCache>
            </c:numRef>
          </c:val>
          <c:extLst>
            <c:ext xmlns:c16="http://schemas.microsoft.com/office/drawing/2014/chart" uri="{C3380CC4-5D6E-409C-BE32-E72D297353CC}">
              <c16:uniqueId val="{00000001-01C3-1D40-A40C-E2AAC7E35BF9}"/>
            </c:ext>
          </c:extLst>
        </c:ser>
        <c:dLbls>
          <c:showLegendKey val="0"/>
          <c:showVal val="0"/>
          <c:showCatName val="0"/>
          <c:showSerName val="0"/>
          <c:showPercent val="0"/>
          <c:showBubbleSize val="0"/>
        </c:dLbls>
        <c:gapWidth val="150"/>
        <c:overlap val="100"/>
        <c:serLines/>
        <c:axId val="-2044340496"/>
        <c:axId val="-2044337744"/>
      </c:barChart>
      <c:catAx>
        <c:axId val="-2044340496"/>
        <c:scaling>
          <c:orientation val="minMax"/>
        </c:scaling>
        <c:delete val="0"/>
        <c:axPos val="l"/>
        <c:numFmt formatCode="General" sourceLinked="1"/>
        <c:majorTickMark val="none"/>
        <c:minorTickMark val="none"/>
        <c:tickLblPos val="nextTo"/>
        <c:spPr>
          <a:ln w="4732">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4337744"/>
        <c:crosses val="autoZero"/>
        <c:auto val="1"/>
        <c:lblAlgn val="ctr"/>
        <c:lblOffset val="100"/>
        <c:tickLblSkip val="1"/>
        <c:tickMarkSkip val="1"/>
        <c:noMultiLvlLbl val="0"/>
      </c:catAx>
      <c:valAx>
        <c:axId val="-2044337744"/>
        <c:scaling>
          <c:orientation val="minMax"/>
        </c:scaling>
        <c:delete val="0"/>
        <c:axPos val="b"/>
        <c:majorGridlines>
          <c:spPr>
            <a:ln w="4732">
              <a:solidFill>
                <a:schemeClr val="bg1">
                  <a:lumMod val="65000"/>
                </a:schemeClr>
              </a:solidFill>
              <a:prstDash val="solid"/>
            </a:ln>
          </c:spPr>
        </c:majorGridlines>
        <c:numFmt formatCode="0%" sourceLinked="1"/>
        <c:majorTickMark val="in"/>
        <c:minorTickMark val="none"/>
        <c:tickLblPos val="nextTo"/>
        <c:spPr>
          <a:ln w="4732">
            <a:solidFill>
              <a:schemeClr val="tx1"/>
            </a:solidFill>
            <a:prstDash val="solid"/>
          </a:ln>
        </c:spPr>
        <c:txPr>
          <a:bodyPr rot="0" vert="horz"/>
          <a:lstStyle/>
          <a:p>
            <a:pPr>
              <a:defRPr sz="2405"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4340496"/>
        <c:crosses val="autoZero"/>
        <c:crossBetween val="between"/>
      </c:valAx>
      <c:spPr>
        <a:noFill/>
        <a:ln w="18902">
          <a:solidFill>
            <a:schemeClr val="tx1"/>
          </a:solidFill>
          <a:prstDash val="solid"/>
        </a:ln>
      </c:spPr>
    </c:plotArea>
    <c:legend>
      <c:legendPos val="t"/>
      <c:layout>
        <c:manualLayout>
          <c:xMode val="edge"/>
          <c:yMode val="edge"/>
          <c:x val="0.35249443610208198"/>
          <c:y val="7.8125600153639303E-3"/>
          <c:w val="0.484474619307532"/>
          <c:h val="6.9255123597355195E-2"/>
        </c:manualLayout>
      </c:layout>
      <c:overlay val="0"/>
      <c:spPr>
        <a:noFill/>
        <a:ln w="4732">
          <a:noFill/>
          <a:prstDash val="solid"/>
        </a:ln>
      </c:spPr>
      <c:txPr>
        <a:bodyPr/>
        <a:lstStyle/>
        <a:p>
          <a:pPr>
            <a:defRPr sz="2405"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681"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8.9891111860727305E-2"/>
          <c:w val="0.73484848484849197"/>
          <c:h val="0.74421652261607196"/>
        </c:manualLayout>
      </c:layout>
      <c:barChart>
        <c:barDir val="bar"/>
        <c:grouping val="clustered"/>
        <c:varyColors val="0"/>
        <c:ser>
          <c:idx val="2"/>
          <c:order val="0"/>
          <c:tx>
            <c:strRef>
              <c:f>Sheet1!$A$2</c:f>
              <c:strCache>
                <c:ptCount val="1"/>
                <c:pt idx="0">
                  <c:v>若者</c:v>
                </c:pt>
              </c:strCache>
            </c:strRef>
          </c:tx>
          <c:spPr>
            <a:solidFill>
              <a:srgbClr val="FF0000"/>
            </a:solidFill>
            <a:ln w="12818">
              <a:solidFill>
                <a:schemeClr val="tx1"/>
              </a:solidFill>
              <a:prstDash val="solid"/>
            </a:ln>
          </c:spPr>
          <c:invertIfNegative val="0"/>
          <c:cat>
            <c:strRef>
              <c:f>Sheet1!$B$1:$O$1</c:f>
              <c:strCache>
                <c:ptCount val="14"/>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駐車車両衝突</c:v>
                </c:pt>
                <c:pt idx="11">
                  <c:v>路外逸脱</c:v>
                </c:pt>
                <c:pt idx="12">
                  <c:v>転倒</c:v>
                </c:pt>
                <c:pt idx="13">
                  <c:v>車両単独その他</c:v>
                </c:pt>
              </c:strCache>
            </c:strRef>
          </c:cat>
          <c:val>
            <c:numRef>
              <c:f>Sheet1!$B$2:$O$2</c:f>
              <c:numCache>
                <c:formatCode>0.0_ </c:formatCode>
                <c:ptCount val="14"/>
                <c:pt idx="0">
                  <c:v>3.2748916000107728</c:v>
                </c:pt>
                <c:pt idx="1">
                  <c:v>2.3268966631655492</c:v>
                </c:pt>
                <c:pt idx="2">
                  <c:v>3.3179822789582829</c:v>
                </c:pt>
                <c:pt idx="3">
                  <c:v>44.547682529422858</c:v>
                </c:pt>
                <c:pt idx="4">
                  <c:v>20.98246748000323</c:v>
                </c:pt>
                <c:pt idx="5">
                  <c:v>1.9175352131642023</c:v>
                </c:pt>
                <c:pt idx="6">
                  <c:v>2.5638953973768546</c:v>
                </c:pt>
                <c:pt idx="7">
                  <c:v>8.5104090921332567</c:v>
                </c:pt>
                <c:pt idx="8">
                  <c:v>9.2725754760173444</c:v>
                </c:pt>
                <c:pt idx="9">
                  <c:v>1.8071153483612077</c:v>
                </c:pt>
                <c:pt idx="10">
                  <c:v>0.17236271579004067</c:v>
                </c:pt>
                <c:pt idx="11">
                  <c:v>0.11311303223721419</c:v>
                </c:pt>
                <c:pt idx="12">
                  <c:v>0.92106326250302983</c:v>
                </c:pt>
                <c:pt idx="13">
                  <c:v>0.26931674342193856</c:v>
                </c:pt>
              </c:numCache>
            </c:numRef>
          </c:val>
          <c:extLst>
            <c:ext xmlns:c16="http://schemas.microsoft.com/office/drawing/2014/chart" uri="{C3380CC4-5D6E-409C-BE32-E72D297353CC}">
              <c16:uniqueId val="{00000000-9E77-674F-84A9-1542AB8805C9}"/>
            </c:ext>
          </c:extLst>
        </c:ser>
        <c:ser>
          <c:idx val="1"/>
          <c:order val="1"/>
          <c:tx>
            <c:strRef>
              <c:f>Sheet1!$A$3</c:f>
              <c:strCache>
                <c:ptCount val="1"/>
                <c:pt idx="0">
                  <c:v>若者・高齢者以外</c:v>
                </c:pt>
              </c:strCache>
            </c:strRef>
          </c:tx>
          <c:spPr>
            <a:solidFill>
              <a:srgbClr val="00B050"/>
            </a:solidFill>
            <a:ln w="12818">
              <a:solidFill>
                <a:schemeClr val="tx1"/>
              </a:solidFill>
              <a:prstDash val="solid"/>
            </a:ln>
          </c:spPr>
          <c:invertIfNegative val="0"/>
          <c:cat>
            <c:strRef>
              <c:f>Sheet1!$B$1:$O$1</c:f>
              <c:strCache>
                <c:ptCount val="14"/>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駐車車両衝突</c:v>
                </c:pt>
                <c:pt idx="11">
                  <c:v>路外逸脱</c:v>
                </c:pt>
                <c:pt idx="12">
                  <c:v>転倒</c:v>
                </c:pt>
                <c:pt idx="13">
                  <c:v>車両単独その他</c:v>
                </c:pt>
              </c:strCache>
            </c:strRef>
          </c:cat>
          <c:val>
            <c:numRef>
              <c:f>Sheet1!$B$3:$O$3</c:f>
              <c:numCache>
                <c:formatCode>0.0_ </c:formatCode>
                <c:ptCount val="14"/>
                <c:pt idx="0">
                  <c:v>6.8422929482036192</c:v>
                </c:pt>
                <c:pt idx="1">
                  <c:v>4.4714495854506557</c:v>
                </c:pt>
                <c:pt idx="2">
                  <c:v>1.6498395292859052</c:v>
                </c:pt>
                <c:pt idx="3">
                  <c:v>34.034278327538559</c:v>
                </c:pt>
                <c:pt idx="4">
                  <c:v>24.742578229473121</c:v>
                </c:pt>
                <c:pt idx="5">
                  <c:v>2.088348043148792</c:v>
                </c:pt>
                <c:pt idx="6">
                  <c:v>5.0486984042078982</c:v>
                </c:pt>
                <c:pt idx="7">
                  <c:v>8.7228091290006233</c:v>
                </c:pt>
                <c:pt idx="8">
                  <c:v>10.334759739680841</c:v>
                </c:pt>
                <c:pt idx="9">
                  <c:v>0.82631273959169127</c:v>
                </c:pt>
                <c:pt idx="10">
                  <c:v>0.17885798341802622</c:v>
                </c:pt>
                <c:pt idx="11">
                  <c:v>7.800659712935723E-2</c:v>
                </c:pt>
                <c:pt idx="12">
                  <c:v>0.51595792101274851</c:v>
                </c:pt>
                <c:pt idx="13">
                  <c:v>0.45745297316573058</c:v>
                </c:pt>
              </c:numCache>
            </c:numRef>
          </c:val>
          <c:extLst>
            <c:ext xmlns:c16="http://schemas.microsoft.com/office/drawing/2014/chart" uri="{C3380CC4-5D6E-409C-BE32-E72D297353CC}">
              <c16:uniqueId val="{00000001-9E77-674F-84A9-1542AB8805C9}"/>
            </c:ext>
          </c:extLst>
        </c:ser>
        <c:dLbls>
          <c:showLegendKey val="0"/>
          <c:showVal val="0"/>
          <c:showCatName val="0"/>
          <c:showSerName val="0"/>
          <c:showPercent val="0"/>
          <c:showBubbleSize val="0"/>
        </c:dLbls>
        <c:gapWidth val="150"/>
        <c:axId val="-2044038272"/>
        <c:axId val="-2044035520"/>
      </c:barChart>
      <c:catAx>
        <c:axId val="-2044038272"/>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4035520"/>
        <c:crosses val="autoZero"/>
        <c:auto val="0"/>
        <c:lblAlgn val="ctr"/>
        <c:lblOffset val="100"/>
        <c:tickLblSkip val="1"/>
        <c:tickMarkSkip val="1"/>
        <c:noMultiLvlLbl val="0"/>
      </c:catAx>
      <c:valAx>
        <c:axId val="-2044035520"/>
        <c:scaling>
          <c:orientation val="minMax"/>
          <c:max val="50"/>
          <c:min val="0"/>
        </c:scaling>
        <c:delete val="0"/>
        <c:axPos val="t"/>
        <c:majorGridlines>
          <c:spPr>
            <a:ln>
              <a:solidFill>
                <a:schemeClr val="bg1">
                  <a:lumMod val="50000"/>
                </a:schemeClr>
              </a:solidFill>
            </a:ln>
          </c:spPr>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9350644403174299"/>
              <c:y val="0.92335754327005404"/>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4038272"/>
        <c:crosses val="autoZero"/>
        <c:crossBetween val="between"/>
      </c:valAx>
      <c:spPr>
        <a:noFill/>
        <a:ln w="25394">
          <a:solidFill>
            <a:schemeClr val="tx1"/>
          </a:solidFill>
          <a:prstDash val="solid"/>
        </a:ln>
      </c:spPr>
    </c:plotArea>
    <c:legend>
      <c:legendPos val="t"/>
      <c:layout>
        <c:manualLayout>
          <c:xMode val="edge"/>
          <c:yMode val="edge"/>
          <c:x val="0.29437233366106702"/>
          <c:y val="3.4188319052711E-3"/>
          <c:w val="0.45502914590318699"/>
          <c:h val="7.5213561267804499E-2"/>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8.9891111860727305E-2"/>
          <c:w val="0.73484848484849197"/>
          <c:h val="0.74421652261607196"/>
        </c:manualLayout>
      </c:layout>
      <c:barChart>
        <c:barDir val="bar"/>
        <c:grouping val="clustered"/>
        <c:varyColors val="0"/>
        <c:ser>
          <c:idx val="2"/>
          <c:order val="0"/>
          <c:tx>
            <c:strRef>
              <c:f>Sheet1!$A$2</c:f>
              <c:strCache>
                <c:ptCount val="1"/>
                <c:pt idx="0">
                  <c:v>若者</c:v>
                </c:pt>
              </c:strCache>
            </c:strRef>
          </c:tx>
          <c:spPr>
            <a:solidFill>
              <a:srgbClr val="FF0000"/>
            </a:solidFill>
            <a:ln w="12818">
              <a:solidFill>
                <a:schemeClr val="tx1"/>
              </a:solidFill>
              <a:prstDash val="solid"/>
            </a:ln>
          </c:spPr>
          <c:invertIfNegative val="0"/>
          <c:cat>
            <c:strRef>
              <c:f>Sheet1!$B$1:$O$1</c:f>
              <c:strCache>
                <c:ptCount val="14"/>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駐車車両衝突</c:v>
                </c:pt>
                <c:pt idx="11">
                  <c:v>路外逸脱</c:v>
                </c:pt>
                <c:pt idx="12">
                  <c:v>転倒</c:v>
                </c:pt>
                <c:pt idx="13">
                  <c:v>車両単独その他</c:v>
                </c:pt>
              </c:strCache>
            </c:strRef>
          </c:cat>
          <c:val>
            <c:numRef>
              <c:f>Sheet1!$B$2:$O$2</c:f>
              <c:numCache>
                <c:formatCode>0.0_ </c:formatCode>
                <c:ptCount val="14"/>
                <c:pt idx="0">
                  <c:v>19.758064516129032</c:v>
                </c:pt>
                <c:pt idx="1">
                  <c:v>6.4516129032258061</c:v>
                </c:pt>
                <c:pt idx="2">
                  <c:v>12.903225806451612</c:v>
                </c:pt>
                <c:pt idx="3">
                  <c:v>6.0483870967741939</c:v>
                </c:pt>
                <c:pt idx="4">
                  <c:v>10.483870967741936</c:v>
                </c:pt>
                <c:pt idx="5">
                  <c:v>1.2096774193548387</c:v>
                </c:pt>
                <c:pt idx="6">
                  <c:v>0.40322580645161288</c:v>
                </c:pt>
                <c:pt idx="7">
                  <c:v>10.080645161290322</c:v>
                </c:pt>
                <c:pt idx="8">
                  <c:v>2.82258064516129</c:v>
                </c:pt>
                <c:pt idx="9">
                  <c:v>22.983870967741936</c:v>
                </c:pt>
                <c:pt idx="10">
                  <c:v>0.80645161290322576</c:v>
                </c:pt>
                <c:pt idx="11">
                  <c:v>3.6290322580645165</c:v>
                </c:pt>
                <c:pt idx="12">
                  <c:v>2.4193548387096775</c:v>
                </c:pt>
                <c:pt idx="13">
                  <c:v>0</c:v>
                </c:pt>
              </c:numCache>
            </c:numRef>
          </c:val>
          <c:extLst>
            <c:ext xmlns:c16="http://schemas.microsoft.com/office/drawing/2014/chart" uri="{C3380CC4-5D6E-409C-BE32-E72D297353CC}">
              <c16:uniqueId val="{00000000-9E77-674F-84A9-1542AB8805C9}"/>
            </c:ext>
          </c:extLst>
        </c:ser>
        <c:ser>
          <c:idx val="1"/>
          <c:order val="1"/>
          <c:tx>
            <c:strRef>
              <c:f>Sheet1!$A$3</c:f>
              <c:strCache>
                <c:ptCount val="1"/>
                <c:pt idx="0">
                  <c:v>若者・高齢者以外</c:v>
                </c:pt>
              </c:strCache>
            </c:strRef>
          </c:tx>
          <c:spPr>
            <a:solidFill>
              <a:srgbClr val="00B050"/>
            </a:solidFill>
            <a:ln w="12818">
              <a:solidFill>
                <a:schemeClr val="tx1"/>
              </a:solidFill>
              <a:prstDash val="solid"/>
            </a:ln>
          </c:spPr>
          <c:invertIfNegative val="0"/>
          <c:cat>
            <c:strRef>
              <c:f>Sheet1!$B$1:$O$1</c:f>
              <c:strCache>
                <c:ptCount val="14"/>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駐車車両衝突</c:v>
                </c:pt>
                <c:pt idx="11">
                  <c:v>路外逸脱</c:v>
                </c:pt>
                <c:pt idx="12">
                  <c:v>転倒</c:v>
                </c:pt>
                <c:pt idx="13">
                  <c:v>車両単独その他</c:v>
                </c:pt>
              </c:strCache>
            </c:strRef>
          </c:cat>
          <c:val>
            <c:numRef>
              <c:f>Sheet1!$B$3:$O$3</c:f>
              <c:numCache>
                <c:formatCode>0.0_ </c:formatCode>
                <c:ptCount val="14"/>
                <c:pt idx="0">
                  <c:v>27.835820895522389</c:v>
                </c:pt>
                <c:pt idx="1">
                  <c:v>13.35820895522388</c:v>
                </c:pt>
                <c:pt idx="2">
                  <c:v>7.5373134328358207</c:v>
                </c:pt>
                <c:pt idx="3">
                  <c:v>6.6417910447761201</c:v>
                </c:pt>
                <c:pt idx="4">
                  <c:v>10.671641791044777</c:v>
                </c:pt>
                <c:pt idx="5">
                  <c:v>1.5671641791044775</c:v>
                </c:pt>
                <c:pt idx="6">
                  <c:v>1.8656716417910446</c:v>
                </c:pt>
                <c:pt idx="7">
                  <c:v>5.7462686567164178</c:v>
                </c:pt>
                <c:pt idx="8">
                  <c:v>3.805970149253731</c:v>
                </c:pt>
                <c:pt idx="9">
                  <c:v>13.432835820895523</c:v>
                </c:pt>
                <c:pt idx="10">
                  <c:v>1.4925373134328357</c:v>
                </c:pt>
                <c:pt idx="11">
                  <c:v>2.9850746268656714</c:v>
                </c:pt>
                <c:pt idx="12">
                  <c:v>1.8656716417910446</c:v>
                </c:pt>
                <c:pt idx="13">
                  <c:v>0.67164179104477606</c:v>
                </c:pt>
              </c:numCache>
            </c:numRef>
          </c:val>
          <c:extLst>
            <c:ext xmlns:c16="http://schemas.microsoft.com/office/drawing/2014/chart" uri="{C3380CC4-5D6E-409C-BE32-E72D297353CC}">
              <c16:uniqueId val="{00000001-9E77-674F-84A9-1542AB8805C9}"/>
            </c:ext>
          </c:extLst>
        </c:ser>
        <c:dLbls>
          <c:showLegendKey val="0"/>
          <c:showVal val="0"/>
          <c:showCatName val="0"/>
          <c:showSerName val="0"/>
          <c:showPercent val="0"/>
          <c:showBubbleSize val="0"/>
        </c:dLbls>
        <c:gapWidth val="150"/>
        <c:axId val="-2044038272"/>
        <c:axId val="-2044035520"/>
      </c:barChart>
      <c:catAx>
        <c:axId val="-2044038272"/>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4035520"/>
        <c:crosses val="autoZero"/>
        <c:auto val="0"/>
        <c:lblAlgn val="ctr"/>
        <c:lblOffset val="100"/>
        <c:tickLblSkip val="1"/>
        <c:tickMarkSkip val="1"/>
        <c:noMultiLvlLbl val="0"/>
      </c:catAx>
      <c:valAx>
        <c:axId val="-2044035520"/>
        <c:scaling>
          <c:orientation val="minMax"/>
          <c:max val="30"/>
          <c:min val="0"/>
        </c:scaling>
        <c:delete val="0"/>
        <c:axPos val="t"/>
        <c:majorGridlines>
          <c:spPr>
            <a:ln>
              <a:solidFill>
                <a:schemeClr val="bg1">
                  <a:lumMod val="50000"/>
                </a:schemeClr>
              </a:solidFill>
            </a:ln>
          </c:spPr>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9350644403174299"/>
              <c:y val="0.92335754327005404"/>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4038272"/>
        <c:crosses val="autoZero"/>
        <c:crossBetween val="between"/>
      </c:valAx>
      <c:spPr>
        <a:noFill/>
        <a:ln w="25394">
          <a:solidFill>
            <a:schemeClr val="tx1"/>
          </a:solidFill>
          <a:prstDash val="solid"/>
        </a:ln>
      </c:spPr>
    </c:plotArea>
    <c:legend>
      <c:legendPos val="t"/>
      <c:layout>
        <c:manualLayout>
          <c:xMode val="edge"/>
          <c:yMode val="edge"/>
          <c:x val="0.29437233366106702"/>
          <c:y val="3.4188319052711E-3"/>
          <c:w val="0.45502914590318699"/>
          <c:h val="7.5213561267804499E-2"/>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8.9891111860727305E-2"/>
          <c:w val="0.73484848484849197"/>
          <c:h val="0.74421652261607196"/>
        </c:manualLayout>
      </c:layout>
      <c:barChart>
        <c:barDir val="bar"/>
        <c:grouping val="clustered"/>
        <c:varyColors val="0"/>
        <c:ser>
          <c:idx val="2"/>
          <c:order val="0"/>
          <c:tx>
            <c:strRef>
              <c:f>Sheet1!$A$2</c:f>
              <c:strCache>
                <c:ptCount val="1"/>
                <c:pt idx="0">
                  <c:v>若者</c:v>
                </c:pt>
              </c:strCache>
            </c:strRef>
          </c:tx>
          <c:spPr>
            <a:solidFill>
              <a:srgbClr val="FF000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Sheet1!$B$2:$M$2</c:f>
              <c:numCache>
                <c:formatCode>0.0_ </c:formatCode>
                <c:ptCount val="12"/>
                <c:pt idx="0">
                  <c:v>4.0289784815922003</c:v>
                </c:pt>
                <c:pt idx="1">
                  <c:v>1.306186205596402</c:v>
                </c:pt>
                <c:pt idx="2">
                  <c:v>0.36088443618539762</c:v>
                </c:pt>
                <c:pt idx="3">
                  <c:v>2.9517115079044465</c:v>
                </c:pt>
                <c:pt idx="4">
                  <c:v>1.5755029490183405</c:v>
                </c:pt>
                <c:pt idx="5">
                  <c:v>3.9885809700789094</c:v>
                </c:pt>
                <c:pt idx="6">
                  <c:v>8.4484662411462121</c:v>
                </c:pt>
                <c:pt idx="7">
                  <c:v>11.006975303654629</c:v>
                </c:pt>
                <c:pt idx="8">
                  <c:v>16.826910129002719</c:v>
                </c:pt>
                <c:pt idx="9">
                  <c:v>5.0873932832404192</c:v>
                </c:pt>
                <c:pt idx="10">
                  <c:v>24.230427405671811</c:v>
                </c:pt>
                <c:pt idx="11">
                  <c:v>0.88605208585817785</c:v>
                </c:pt>
              </c:numCache>
            </c:numRef>
          </c:val>
          <c:extLst>
            <c:ext xmlns:c16="http://schemas.microsoft.com/office/drawing/2014/chart" uri="{C3380CC4-5D6E-409C-BE32-E72D297353CC}">
              <c16:uniqueId val="{00000000-0BE4-AE4F-AE6F-305A8088046F}"/>
            </c:ext>
          </c:extLst>
        </c:ser>
        <c:ser>
          <c:idx val="1"/>
          <c:order val="1"/>
          <c:tx>
            <c:strRef>
              <c:f>Sheet1!$A$3</c:f>
              <c:strCache>
                <c:ptCount val="1"/>
                <c:pt idx="0">
                  <c:v>若者・高齢者以外</c:v>
                </c:pt>
              </c:strCache>
            </c:strRef>
          </c:tx>
          <c:spPr>
            <a:solidFill>
              <a:srgbClr val="00B05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Sheet1!$B$3:$M$3</c:f>
              <c:numCache>
                <c:formatCode>0.0_ </c:formatCode>
                <c:ptCount val="12"/>
                <c:pt idx="0">
                  <c:v>3.2250156013194262</c:v>
                </c:pt>
                <c:pt idx="1">
                  <c:v>0.6262815369528395</c:v>
                </c:pt>
                <c:pt idx="2">
                  <c:v>8.9707586698760805E-2</c:v>
                </c:pt>
                <c:pt idx="3">
                  <c:v>2.6009628242845682</c:v>
                </c:pt>
                <c:pt idx="4">
                  <c:v>3.4317330837122224</c:v>
                </c:pt>
                <c:pt idx="5">
                  <c:v>4.0212400820183651</c:v>
                </c:pt>
                <c:pt idx="6">
                  <c:v>5.8922840331639481</c:v>
                </c:pt>
                <c:pt idx="7">
                  <c:v>7.9243558883837037</c:v>
                </c:pt>
                <c:pt idx="8">
                  <c:v>13.393732727110635</c:v>
                </c:pt>
                <c:pt idx="9">
                  <c:v>10.971627886244093</c:v>
                </c:pt>
                <c:pt idx="10">
                  <c:v>32.663590977979851</c:v>
                </c:pt>
                <c:pt idx="11">
                  <c:v>0.58727823838816084</c:v>
                </c:pt>
              </c:numCache>
            </c:numRef>
          </c:val>
          <c:extLst>
            <c:ext xmlns:c16="http://schemas.microsoft.com/office/drawing/2014/chart" uri="{C3380CC4-5D6E-409C-BE32-E72D297353CC}">
              <c16:uniqueId val="{00000001-0BE4-AE4F-AE6F-305A8088046F}"/>
            </c:ext>
          </c:extLst>
        </c:ser>
        <c:dLbls>
          <c:showLegendKey val="0"/>
          <c:showVal val="0"/>
          <c:showCatName val="0"/>
          <c:showSerName val="0"/>
          <c:showPercent val="0"/>
          <c:showBubbleSize val="0"/>
        </c:dLbls>
        <c:gapWidth val="150"/>
        <c:axId val="-2045431920"/>
        <c:axId val="-2045429712"/>
      </c:barChart>
      <c:catAx>
        <c:axId val="-2045431920"/>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429712"/>
        <c:crosses val="autoZero"/>
        <c:auto val="1"/>
        <c:lblAlgn val="ctr"/>
        <c:lblOffset val="100"/>
        <c:tickLblSkip val="1"/>
        <c:tickMarkSkip val="1"/>
        <c:noMultiLvlLbl val="0"/>
      </c:catAx>
      <c:valAx>
        <c:axId val="-2045429712"/>
        <c:scaling>
          <c:orientation val="minMax"/>
        </c:scaling>
        <c:delete val="0"/>
        <c:axPos val="t"/>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9350644403174299"/>
              <c:y val="0.92335740039415504"/>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431920"/>
        <c:crosses val="autoZero"/>
        <c:crossBetween val="between"/>
      </c:valAx>
      <c:spPr>
        <a:noFill/>
        <a:ln w="25394">
          <a:solidFill>
            <a:schemeClr val="tx1"/>
          </a:solidFill>
          <a:prstDash val="solid"/>
        </a:ln>
      </c:spPr>
    </c:plotArea>
    <c:legend>
      <c:legendPos val="t"/>
      <c:layout>
        <c:manualLayout>
          <c:xMode val="edge"/>
          <c:yMode val="edge"/>
          <c:x val="0.29437233366106702"/>
          <c:y val="3.4189757422190699E-3"/>
          <c:w val="0.45502914590318699"/>
          <c:h val="7.5213651926727201E-2"/>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8.9891111860727305E-2"/>
          <c:w val="0.73484848484849197"/>
          <c:h val="0.74421652261607196"/>
        </c:manualLayout>
      </c:layout>
      <c:barChart>
        <c:barDir val="bar"/>
        <c:grouping val="clustered"/>
        <c:varyColors val="0"/>
        <c:ser>
          <c:idx val="2"/>
          <c:order val="0"/>
          <c:tx>
            <c:strRef>
              <c:f>Sheet1!$A$2</c:f>
              <c:strCache>
                <c:ptCount val="1"/>
                <c:pt idx="0">
                  <c:v>若者</c:v>
                </c:pt>
              </c:strCache>
            </c:strRef>
          </c:tx>
          <c:spPr>
            <a:solidFill>
              <a:srgbClr val="FF000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Sheet1!$B$2:$M$2</c:f>
              <c:numCache>
                <c:formatCode>0.0_ </c:formatCode>
                <c:ptCount val="12"/>
                <c:pt idx="0">
                  <c:v>6.0483870967741939</c:v>
                </c:pt>
                <c:pt idx="1">
                  <c:v>6.0483870967741939</c:v>
                </c:pt>
                <c:pt idx="2">
                  <c:v>18.548387096774192</c:v>
                </c:pt>
                <c:pt idx="3">
                  <c:v>4.032258064516129</c:v>
                </c:pt>
                <c:pt idx="4">
                  <c:v>6.854838709677419</c:v>
                </c:pt>
                <c:pt idx="5">
                  <c:v>1.2096774193548387</c:v>
                </c:pt>
                <c:pt idx="6">
                  <c:v>10.483870967741936</c:v>
                </c:pt>
                <c:pt idx="7">
                  <c:v>14.112903225806454</c:v>
                </c:pt>
                <c:pt idx="8">
                  <c:v>9.2741935483870961</c:v>
                </c:pt>
                <c:pt idx="9">
                  <c:v>4.435483870967742</c:v>
                </c:pt>
                <c:pt idx="10">
                  <c:v>7.2580645161290329</c:v>
                </c:pt>
                <c:pt idx="11">
                  <c:v>3.225806451612903</c:v>
                </c:pt>
              </c:numCache>
            </c:numRef>
          </c:val>
          <c:extLst>
            <c:ext xmlns:c16="http://schemas.microsoft.com/office/drawing/2014/chart" uri="{C3380CC4-5D6E-409C-BE32-E72D297353CC}">
              <c16:uniqueId val="{00000000-0BE4-AE4F-AE6F-305A8088046F}"/>
            </c:ext>
          </c:extLst>
        </c:ser>
        <c:ser>
          <c:idx val="1"/>
          <c:order val="1"/>
          <c:tx>
            <c:strRef>
              <c:f>Sheet1!$A$3</c:f>
              <c:strCache>
                <c:ptCount val="1"/>
                <c:pt idx="0">
                  <c:v>若者・高齢者以外</c:v>
                </c:pt>
              </c:strCache>
            </c:strRef>
          </c:tx>
          <c:spPr>
            <a:solidFill>
              <a:srgbClr val="00B05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Sheet1!$B$3:$M$3</c:f>
              <c:numCache>
                <c:formatCode>0.0_ </c:formatCode>
                <c:ptCount val="12"/>
                <c:pt idx="0">
                  <c:v>3.2835820895522385</c:v>
                </c:pt>
                <c:pt idx="1">
                  <c:v>3.5074626865671643</c:v>
                </c:pt>
                <c:pt idx="2">
                  <c:v>5</c:v>
                </c:pt>
                <c:pt idx="3">
                  <c:v>2.3134328358208953</c:v>
                </c:pt>
                <c:pt idx="4">
                  <c:v>11.343283582089553</c:v>
                </c:pt>
                <c:pt idx="5">
                  <c:v>1.9402985074626864</c:v>
                </c:pt>
                <c:pt idx="6">
                  <c:v>8.8059701492537314</c:v>
                </c:pt>
                <c:pt idx="7">
                  <c:v>14.701492537313431</c:v>
                </c:pt>
                <c:pt idx="8">
                  <c:v>13.656716417910447</c:v>
                </c:pt>
                <c:pt idx="9">
                  <c:v>1.9402985074626864</c:v>
                </c:pt>
                <c:pt idx="10">
                  <c:v>14.029850746268657</c:v>
                </c:pt>
                <c:pt idx="11">
                  <c:v>2.6119402985074625</c:v>
                </c:pt>
              </c:numCache>
            </c:numRef>
          </c:val>
          <c:extLst>
            <c:ext xmlns:c16="http://schemas.microsoft.com/office/drawing/2014/chart" uri="{C3380CC4-5D6E-409C-BE32-E72D297353CC}">
              <c16:uniqueId val="{00000001-0BE4-AE4F-AE6F-305A8088046F}"/>
            </c:ext>
          </c:extLst>
        </c:ser>
        <c:dLbls>
          <c:showLegendKey val="0"/>
          <c:showVal val="0"/>
          <c:showCatName val="0"/>
          <c:showSerName val="0"/>
          <c:showPercent val="0"/>
          <c:showBubbleSize val="0"/>
        </c:dLbls>
        <c:gapWidth val="150"/>
        <c:axId val="-2045431920"/>
        <c:axId val="-2045429712"/>
      </c:barChart>
      <c:catAx>
        <c:axId val="-2045431920"/>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429712"/>
        <c:crosses val="autoZero"/>
        <c:auto val="1"/>
        <c:lblAlgn val="ctr"/>
        <c:lblOffset val="100"/>
        <c:tickLblSkip val="1"/>
        <c:tickMarkSkip val="1"/>
        <c:noMultiLvlLbl val="0"/>
      </c:catAx>
      <c:valAx>
        <c:axId val="-2045429712"/>
        <c:scaling>
          <c:orientation val="minMax"/>
        </c:scaling>
        <c:delete val="0"/>
        <c:axPos val="t"/>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9350644403174299"/>
              <c:y val="0.92335740039415504"/>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431920"/>
        <c:crosses val="autoZero"/>
        <c:crossBetween val="between"/>
      </c:valAx>
      <c:spPr>
        <a:noFill/>
        <a:ln w="25394">
          <a:solidFill>
            <a:schemeClr val="tx1"/>
          </a:solidFill>
          <a:prstDash val="solid"/>
        </a:ln>
      </c:spPr>
    </c:plotArea>
    <c:legend>
      <c:legendPos val="t"/>
      <c:layout>
        <c:manualLayout>
          <c:xMode val="edge"/>
          <c:yMode val="edge"/>
          <c:x val="0.29437233366106702"/>
          <c:y val="3.4189757422190699E-3"/>
          <c:w val="0.45502914590318699"/>
          <c:h val="7.5213651926727201E-2"/>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0684381481165"/>
          <c:y val="0.27382145413641479"/>
          <c:w val="0.792339222865032"/>
          <c:h val="0.50291385064470251"/>
        </c:manualLayout>
      </c:layout>
      <c:lineChart>
        <c:grouping val="standard"/>
        <c:varyColors val="0"/>
        <c:ser>
          <c:idx val="0"/>
          <c:order val="0"/>
          <c:tx>
            <c:strRef>
              <c:f>Sheet1!$A$2</c:f>
              <c:strCache>
                <c:ptCount val="1"/>
                <c:pt idx="0">
                  <c:v>信号無視</c:v>
                </c:pt>
              </c:strCache>
            </c:strRef>
          </c:tx>
          <c:spPr>
            <a:ln w="39303">
              <a:solidFill>
                <a:srgbClr val="FF0000"/>
              </a:solidFill>
              <a:prstDash val="solid"/>
            </a:ln>
          </c:spPr>
          <c:marker>
            <c:symbol val="none"/>
          </c:marker>
          <c:cat>
            <c:strRef>
              <c:f>Sheet1!$B$1:$AA$1</c:f>
              <c:strCache>
                <c:ptCount val="26"/>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元</c:v>
                </c:pt>
                <c:pt idx="24">
                  <c:v>2</c:v>
                </c:pt>
                <c:pt idx="25">
                  <c:v>3</c:v>
                </c:pt>
              </c:strCache>
            </c:strRef>
          </c:cat>
          <c:val>
            <c:numRef>
              <c:f>Sheet1!$B$2:$AA$2</c:f>
              <c:numCache>
                <c:formatCode>General</c:formatCode>
                <c:ptCount val="26"/>
                <c:pt idx="0">
                  <c:v>125</c:v>
                </c:pt>
                <c:pt idx="1">
                  <c:v>148</c:v>
                </c:pt>
                <c:pt idx="2">
                  <c:v>115</c:v>
                </c:pt>
                <c:pt idx="3">
                  <c:v>108</c:v>
                </c:pt>
                <c:pt idx="4">
                  <c:v>95</c:v>
                </c:pt>
                <c:pt idx="5">
                  <c:v>100</c:v>
                </c:pt>
                <c:pt idx="6">
                  <c:v>75</c:v>
                </c:pt>
                <c:pt idx="7">
                  <c:v>83</c:v>
                </c:pt>
                <c:pt idx="8">
                  <c:v>72</c:v>
                </c:pt>
                <c:pt idx="9">
                  <c:v>64</c:v>
                </c:pt>
                <c:pt idx="10">
                  <c:v>48</c:v>
                </c:pt>
                <c:pt idx="11">
                  <c:v>39</c:v>
                </c:pt>
                <c:pt idx="12">
                  <c:v>44</c:v>
                </c:pt>
                <c:pt idx="13">
                  <c:v>34</c:v>
                </c:pt>
                <c:pt idx="14">
                  <c:v>39</c:v>
                </c:pt>
                <c:pt idx="15">
                  <c:v>31</c:v>
                </c:pt>
                <c:pt idx="16">
                  <c:v>28</c:v>
                </c:pt>
                <c:pt idx="17">
                  <c:v>22</c:v>
                </c:pt>
                <c:pt idx="18">
                  <c:v>14</c:v>
                </c:pt>
                <c:pt idx="19">
                  <c:v>18</c:v>
                </c:pt>
                <c:pt idx="20">
                  <c:v>23</c:v>
                </c:pt>
                <c:pt idx="21">
                  <c:v>23</c:v>
                </c:pt>
                <c:pt idx="22">
                  <c:v>13</c:v>
                </c:pt>
                <c:pt idx="23">
                  <c:v>15</c:v>
                </c:pt>
                <c:pt idx="24" formatCode="#,##0_);[Red]\(#,##0\)">
                  <c:v>13</c:v>
                </c:pt>
                <c:pt idx="25" formatCode="#,##0_);[Red]\(#,##0\)">
                  <c:v>15</c:v>
                </c:pt>
              </c:numCache>
            </c:numRef>
          </c:val>
          <c:smooth val="0"/>
          <c:extLst>
            <c:ext xmlns:c16="http://schemas.microsoft.com/office/drawing/2014/chart" uri="{C3380CC4-5D6E-409C-BE32-E72D297353CC}">
              <c16:uniqueId val="{00000000-2A60-0F45-9BEF-74D65B1BE1B3}"/>
            </c:ext>
          </c:extLst>
        </c:ser>
        <c:ser>
          <c:idx val="1"/>
          <c:order val="1"/>
          <c:tx>
            <c:strRef>
              <c:f>Sheet1!$A$3</c:f>
              <c:strCache>
                <c:ptCount val="1"/>
                <c:pt idx="0">
                  <c:v>最高速度違反</c:v>
                </c:pt>
              </c:strCache>
            </c:strRef>
          </c:tx>
          <c:spPr>
            <a:ln w="39303">
              <a:solidFill>
                <a:srgbClr val="FF00FF"/>
              </a:solidFill>
              <a:prstDash val="solid"/>
            </a:ln>
          </c:spPr>
          <c:marker>
            <c:symbol val="none"/>
          </c:marker>
          <c:cat>
            <c:strRef>
              <c:f>Sheet1!$B$1:$AA$1</c:f>
              <c:strCache>
                <c:ptCount val="26"/>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元</c:v>
                </c:pt>
                <c:pt idx="24">
                  <c:v>2</c:v>
                </c:pt>
                <c:pt idx="25">
                  <c:v>3</c:v>
                </c:pt>
              </c:strCache>
            </c:strRef>
          </c:cat>
          <c:val>
            <c:numRef>
              <c:f>Sheet1!$B$3:$AA$3</c:f>
              <c:numCache>
                <c:formatCode>General</c:formatCode>
                <c:ptCount val="26"/>
                <c:pt idx="0">
                  <c:v>939</c:v>
                </c:pt>
                <c:pt idx="1">
                  <c:v>840</c:v>
                </c:pt>
                <c:pt idx="2">
                  <c:v>726</c:v>
                </c:pt>
                <c:pt idx="3">
                  <c:v>628</c:v>
                </c:pt>
                <c:pt idx="4">
                  <c:v>593</c:v>
                </c:pt>
                <c:pt idx="5">
                  <c:v>461</c:v>
                </c:pt>
                <c:pt idx="6">
                  <c:v>433</c:v>
                </c:pt>
                <c:pt idx="7">
                  <c:v>315</c:v>
                </c:pt>
                <c:pt idx="8">
                  <c:v>249</c:v>
                </c:pt>
                <c:pt idx="9">
                  <c:v>226</c:v>
                </c:pt>
                <c:pt idx="10">
                  <c:v>162</c:v>
                </c:pt>
                <c:pt idx="11">
                  <c:v>182</c:v>
                </c:pt>
                <c:pt idx="12">
                  <c:v>125</c:v>
                </c:pt>
                <c:pt idx="13">
                  <c:v>120</c:v>
                </c:pt>
                <c:pt idx="14">
                  <c:v>86</c:v>
                </c:pt>
                <c:pt idx="15">
                  <c:v>81</c:v>
                </c:pt>
                <c:pt idx="16">
                  <c:v>75</c:v>
                </c:pt>
                <c:pt idx="17">
                  <c:v>79</c:v>
                </c:pt>
                <c:pt idx="18">
                  <c:v>77</c:v>
                </c:pt>
                <c:pt idx="19">
                  <c:v>65</c:v>
                </c:pt>
                <c:pt idx="20">
                  <c:v>65</c:v>
                </c:pt>
                <c:pt idx="21">
                  <c:v>50</c:v>
                </c:pt>
                <c:pt idx="22">
                  <c:v>38</c:v>
                </c:pt>
                <c:pt idx="23">
                  <c:v>60</c:v>
                </c:pt>
                <c:pt idx="24" formatCode="#,##0_);[Red]\(#,##0\)">
                  <c:v>56</c:v>
                </c:pt>
                <c:pt idx="25" formatCode="#,##0_);[Red]\(#,##0\)">
                  <c:v>46</c:v>
                </c:pt>
              </c:numCache>
            </c:numRef>
          </c:val>
          <c:smooth val="0"/>
          <c:extLst>
            <c:ext xmlns:c16="http://schemas.microsoft.com/office/drawing/2014/chart" uri="{C3380CC4-5D6E-409C-BE32-E72D297353CC}">
              <c16:uniqueId val="{00000001-2A60-0F45-9BEF-74D65B1BE1B3}"/>
            </c:ext>
          </c:extLst>
        </c:ser>
        <c:ser>
          <c:idx val="3"/>
          <c:order val="2"/>
          <c:tx>
            <c:strRef>
              <c:f>Sheet1!$A$4</c:f>
              <c:strCache>
                <c:ptCount val="1"/>
                <c:pt idx="0">
                  <c:v>運転操作不適</c:v>
                </c:pt>
              </c:strCache>
            </c:strRef>
          </c:tx>
          <c:spPr>
            <a:ln w="39303">
              <a:solidFill>
                <a:srgbClr val="00FFFF"/>
              </a:solidFill>
              <a:prstDash val="solid"/>
            </a:ln>
          </c:spPr>
          <c:marker>
            <c:symbol val="none"/>
          </c:marker>
          <c:cat>
            <c:strRef>
              <c:f>Sheet1!$B$1:$AA$1</c:f>
              <c:strCache>
                <c:ptCount val="26"/>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元</c:v>
                </c:pt>
                <c:pt idx="24">
                  <c:v>2</c:v>
                </c:pt>
                <c:pt idx="25">
                  <c:v>3</c:v>
                </c:pt>
              </c:strCache>
            </c:strRef>
          </c:cat>
          <c:val>
            <c:numRef>
              <c:f>Sheet1!$B$4:$AA$4</c:f>
              <c:numCache>
                <c:formatCode>General</c:formatCode>
                <c:ptCount val="26"/>
                <c:pt idx="0">
                  <c:v>177</c:v>
                </c:pt>
                <c:pt idx="1">
                  <c:v>183</c:v>
                </c:pt>
                <c:pt idx="2">
                  <c:v>175</c:v>
                </c:pt>
                <c:pt idx="3">
                  <c:v>157</c:v>
                </c:pt>
                <c:pt idx="4">
                  <c:v>140</c:v>
                </c:pt>
                <c:pt idx="5">
                  <c:v>141</c:v>
                </c:pt>
                <c:pt idx="6">
                  <c:v>125</c:v>
                </c:pt>
                <c:pt idx="7">
                  <c:v>134</c:v>
                </c:pt>
                <c:pt idx="8">
                  <c:v>112</c:v>
                </c:pt>
                <c:pt idx="9">
                  <c:v>127</c:v>
                </c:pt>
                <c:pt idx="10">
                  <c:v>113</c:v>
                </c:pt>
                <c:pt idx="11">
                  <c:v>99</c:v>
                </c:pt>
                <c:pt idx="12">
                  <c:v>84</c:v>
                </c:pt>
                <c:pt idx="13">
                  <c:v>86</c:v>
                </c:pt>
                <c:pt idx="14">
                  <c:v>83</c:v>
                </c:pt>
                <c:pt idx="15">
                  <c:v>66</c:v>
                </c:pt>
                <c:pt idx="16">
                  <c:v>54</c:v>
                </c:pt>
                <c:pt idx="17">
                  <c:v>56</c:v>
                </c:pt>
                <c:pt idx="18">
                  <c:v>65</c:v>
                </c:pt>
                <c:pt idx="19">
                  <c:v>49</c:v>
                </c:pt>
                <c:pt idx="20">
                  <c:v>61</c:v>
                </c:pt>
                <c:pt idx="21">
                  <c:v>52</c:v>
                </c:pt>
                <c:pt idx="22">
                  <c:v>45</c:v>
                </c:pt>
                <c:pt idx="23">
                  <c:v>40</c:v>
                </c:pt>
                <c:pt idx="24" formatCode="#,##0_);[Red]\(#,##0\)">
                  <c:v>38</c:v>
                </c:pt>
                <c:pt idx="25" formatCode="#,##0_);[Red]\(#,##0\)">
                  <c:v>26</c:v>
                </c:pt>
              </c:numCache>
            </c:numRef>
          </c:val>
          <c:smooth val="0"/>
          <c:extLst>
            <c:ext xmlns:c16="http://schemas.microsoft.com/office/drawing/2014/chart" uri="{C3380CC4-5D6E-409C-BE32-E72D297353CC}">
              <c16:uniqueId val="{00000002-2A60-0F45-9BEF-74D65B1BE1B3}"/>
            </c:ext>
          </c:extLst>
        </c:ser>
        <c:ser>
          <c:idx val="4"/>
          <c:order val="3"/>
          <c:tx>
            <c:strRef>
              <c:f>Sheet1!$A$5</c:f>
              <c:strCache>
                <c:ptCount val="1"/>
                <c:pt idx="0">
                  <c:v>漫然運転</c:v>
                </c:pt>
              </c:strCache>
            </c:strRef>
          </c:tx>
          <c:spPr>
            <a:ln w="39303">
              <a:solidFill>
                <a:srgbClr val="0000FF"/>
              </a:solidFill>
              <a:prstDash val="solid"/>
            </a:ln>
          </c:spPr>
          <c:marker>
            <c:symbol val="none"/>
          </c:marker>
          <c:cat>
            <c:strRef>
              <c:f>Sheet1!$B$1:$AA$1</c:f>
              <c:strCache>
                <c:ptCount val="26"/>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元</c:v>
                </c:pt>
                <c:pt idx="24">
                  <c:v>2</c:v>
                </c:pt>
                <c:pt idx="25">
                  <c:v>3</c:v>
                </c:pt>
              </c:strCache>
            </c:strRef>
          </c:cat>
          <c:val>
            <c:numRef>
              <c:f>Sheet1!$B$5:$AA$5</c:f>
              <c:numCache>
                <c:formatCode>General</c:formatCode>
                <c:ptCount val="26"/>
                <c:pt idx="0">
                  <c:v>191</c:v>
                </c:pt>
                <c:pt idx="1">
                  <c:v>206</c:v>
                </c:pt>
                <c:pt idx="2">
                  <c:v>200</c:v>
                </c:pt>
                <c:pt idx="3">
                  <c:v>200</c:v>
                </c:pt>
                <c:pt idx="4">
                  <c:v>176</c:v>
                </c:pt>
                <c:pt idx="5">
                  <c:v>179</c:v>
                </c:pt>
                <c:pt idx="6">
                  <c:v>190</c:v>
                </c:pt>
                <c:pt idx="7">
                  <c:v>136</c:v>
                </c:pt>
                <c:pt idx="8">
                  <c:v>138</c:v>
                </c:pt>
                <c:pt idx="9">
                  <c:v>130</c:v>
                </c:pt>
                <c:pt idx="10">
                  <c:v>126</c:v>
                </c:pt>
                <c:pt idx="11">
                  <c:v>106</c:v>
                </c:pt>
                <c:pt idx="12">
                  <c:v>98</c:v>
                </c:pt>
                <c:pt idx="13">
                  <c:v>104</c:v>
                </c:pt>
                <c:pt idx="14">
                  <c:v>80</c:v>
                </c:pt>
                <c:pt idx="15">
                  <c:v>93</c:v>
                </c:pt>
                <c:pt idx="16">
                  <c:v>81</c:v>
                </c:pt>
                <c:pt idx="17">
                  <c:v>90</c:v>
                </c:pt>
                <c:pt idx="18">
                  <c:v>82</c:v>
                </c:pt>
                <c:pt idx="19">
                  <c:v>67</c:v>
                </c:pt>
                <c:pt idx="20">
                  <c:v>55</c:v>
                </c:pt>
                <c:pt idx="21">
                  <c:v>52</c:v>
                </c:pt>
                <c:pt idx="22">
                  <c:v>62</c:v>
                </c:pt>
                <c:pt idx="23">
                  <c:v>42</c:v>
                </c:pt>
                <c:pt idx="24" formatCode="#,##0_);[Red]\(#,##0\)">
                  <c:v>35</c:v>
                </c:pt>
                <c:pt idx="25" formatCode="#,##0_);[Red]\(#,##0\)">
                  <c:v>35</c:v>
                </c:pt>
              </c:numCache>
            </c:numRef>
          </c:val>
          <c:smooth val="0"/>
          <c:extLst>
            <c:ext xmlns:c16="http://schemas.microsoft.com/office/drawing/2014/chart" uri="{C3380CC4-5D6E-409C-BE32-E72D297353CC}">
              <c16:uniqueId val="{00000003-2A60-0F45-9BEF-74D65B1BE1B3}"/>
            </c:ext>
          </c:extLst>
        </c:ser>
        <c:ser>
          <c:idx val="5"/>
          <c:order val="4"/>
          <c:tx>
            <c:strRef>
              <c:f>Sheet1!$A$6</c:f>
              <c:strCache>
                <c:ptCount val="1"/>
                <c:pt idx="0">
                  <c:v>脇見運転</c:v>
                </c:pt>
              </c:strCache>
            </c:strRef>
          </c:tx>
          <c:spPr>
            <a:ln w="39303">
              <a:solidFill>
                <a:srgbClr val="FF9900"/>
              </a:solidFill>
              <a:prstDash val="solid"/>
            </a:ln>
          </c:spPr>
          <c:marker>
            <c:symbol val="none"/>
          </c:marker>
          <c:cat>
            <c:strRef>
              <c:f>Sheet1!$B$1:$AA$1</c:f>
              <c:strCache>
                <c:ptCount val="26"/>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元</c:v>
                </c:pt>
                <c:pt idx="24">
                  <c:v>2</c:v>
                </c:pt>
                <c:pt idx="25">
                  <c:v>3</c:v>
                </c:pt>
              </c:strCache>
            </c:strRef>
          </c:cat>
          <c:val>
            <c:numRef>
              <c:f>Sheet1!$B$6:$AA$6</c:f>
              <c:numCache>
                <c:formatCode>General</c:formatCode>
                <c:ptCount val="26"/>
                <c:pt idx="0">
                  <c:v>301</c:v>
                </c:pt>
                <c:pt idx="1">
                  <c:v>255</c:v>
                </c:pt>
                <c:pt idx="2">
                  <c:v>255</c:v>
                </c:pt>
                <c:pt idx="3">
                  <c:v>235</c:v>
                </c:pt>
                <c:pt idx="4">
                  <c:v>213</c:v>
                </c:pt>
                <c:pt idx="5">
                  <c:v>218</c:v>
                </c:pt>
                <c:pt idx="6">
                  <c:v>176</c:v>
                </c:pt>
                <c:pt idx="7">
                  <c:v>149</c:v>
                </c:pt>
                <c:pt idx="8">
                  <c:v>150</c:v>
                </c:pt>
                <c:pt idx="9">
                  <c:v>115</c:v>
                </c:pt>
                <c:pt idx="10">
                  <c:v>140</c:v>
                </c:pt>
                <c:pt idx="11">
                  <c:v>114</c:v>
                </c:pt>
                <c:pt idx="12">
                  <c:v>99</c:v>
                </c:pt>
                <c:pt idx="13">
                  <c:v>100</c:v>
                </c:pt>
                <c:pt idx="14">
                  <c:v>81</c:v>
                </c:pt>
                <c:pt idx="15">
                  <c:v>78</c:v>
                </c:pt>
                <c:pt idx="16">
                  <c:v>66</c:v>
                </c:pt>
                <c:pt idx="17">
                  <c:v>54</c:v>
                </c:pt>
                <c:pt idx="18">
                  <c:v>49</c:v>
                </c:pt>
                <c:pt idx="19">
                  <c:v>57</c:v>
                </c:pt>
                <c:pt idx="20">
                  <c:v>49</c:v>
                </c:pt>
                <c:pt idx="21">
                  <c:v>39</c:v>
                </c:pt>
                <c:pt idx="22">
                  <c:v>39</c:v>
                </c:pt>
                <c:pt idx="23">
                  <c:v>37</c:v>
                </c:pt>
                <c:pt idx="24" formatCode="#,##0_);[Red]\(#,##0\)">
                  <c:v>25</c:v>
                </c:pt>
                <c:pt idx="25" formatCode="#,##0_);[Red]\(#,##0\)">
                  <c:v>23</c:v>
                </c:pt>
              </c:numCache>
            </c:numRef>
          </c:val>
          <c:smooth val="0"/>
          <c:extLst>
            <c:ext xmlns:c16="http://schemas.microsoft.com/office/drawing/2014/chart" uri="{C3380CC4-5D6E-409C-BE32-E72D297353CC}">
              <c16:uniqueId val="{00000004-2A60-0F45-9BEF-74D65B1BE1B3}"/>
            </c:ext>
          </c:extLst>
        </c:ser>
        <c:ser>
          <c:idx val="7"/>
          <c:order val="5"/>
          <c:tx>
            <c:strRef>
              <c:f>Sheet1!$A$7</c:f>
              <c:strCache>
                <c:ptCount val="1"/>
                <c:pt idx="0">
                  <c:v>安全不確認</c:v>
                </c:pt>
              </c:strCache>
            </c:strRef>
          </c:tx>
          <c:spPr>
            <a:ln w="39303">
              <a:solidFill>
                <a:srgbClr val="009900"/>
              </a:solidFill>
              <a:prstDash val="solid"/>
            </a:ln>
          </c:spPr>
          <c:marker>
            <c:symbol val="none"/>
          </c:marker>
          <c:cat>
            <c:strRef>
              <c:f>Sheet1!$B$1:$AA$1</c:f>
              <c:strCache>
                <c:ptCount val="26"/>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元</c:v>
                </c:pt>
                <c:pt idx="24">
                  <c:v>2</c:v>
                </c:pt>
                <c:pt idx="25">
                  <c:v>3</c:v>
                </c:pt>
              </c:strCache>
            </c:strRef>
          </c:cat>
          <c:val>
            <c:numRef>
              <c:f>Sheet1!$B$7:$AA$7</c:f>
              <c:numCache>
                <c:formatCode>General</c:formatCode>
                <c:ptCount val="26"/>
                <c:pt idx="0">
                  <c:v>111</c:v>
                </c:pt>
                <c:pt idx="1">
                  <c:v>112</c:v>
                </c:pt>
                <c:pt idx="2">
                  <c:v>122</c:v>
                </c:pt>
                <c:pt idx="3">
                  <c:v>86</c:v>
                </c:pt>
                <c:pt idx="4">
                  <c:v>100</c:v>
                </c:pt>
                <c:pt idx="5">
                  <c:v>89</c:v>
                </c:pt>
                <c:pt idx="6">
                  <c:v>86</c:v>
                </c:pt>
                <c:pt idx="7">
                  <c:v>72</c:v>
                </c:pt>
                <c:pt idx="8">
                  <c:v>84</c:v>
                </c:pt>
                <c:pt idx="9">
                  <c:v>75</c:v>
                </c:pt>
                <c:pt idx="10">
                  <c:v>55</c:v>
                </c:pt>
                <c:pt idx="11">
                  <c:v>55</c:v>
                </c:pt>
                <c:pt idx="12">
                  <c:v>48</c:v>
                </c:pt>
                <c:pt idx="13">
                  <c:v>56</c:v>
                </c:pt>
                <c:pt idx="14">
                  <c:v>42</c:v>
                </c:pt>
                <c:pt idx="15">
                  <c:v>34</c:v>
                </c:pt>
                <c:pt idx="16">
                  <c:v>34</c:v>
                </c:pt>
                <c:pt idx="17">
                  <c:v>33</c:v>
                </c:pt>
                <c:pt idx="18">
                  <c:v>27</c:v>
                </c:pt>
                <c:pt idx="19">
                  <c:v>26</c:v>
                </c:pt>
                <c:pt idx="20">
                  <c:v>30</c:v>
                </c:pt>
                <c:pt idx="21">
                  <c:v>18</c:v>
                </c:pt>
                <c:pt idx="22">
                  <c:v>15</c:v>
                </c:pt>
                <c:pt idx="23">
                  <c:v>30</c:v>
                </c:pt>
                <c:pt idx="24" formatCode="#,##0_);[Red]\(#,##0\)">
                  <c:v>31</c:v>
                </c:pt>
                <c:pt idx="25" formatCode="#,##0_);[Red]\(#,##0\)">
                  <c:v>18</c:v>
                </c:pt>
              </c:numCache>
            </c:numRef>
          </c:val>
          <c:smooth val="0"/>
          <c:extLst>
            <c:ext xmlns:c16="http://schemas.microsoft.com/office/drawing/2014/chart" uri="{C3380CC4-5D6E-409C-BE32-E72D297353CC}">
              <c16:uniqueId val="{00000005-2A60-0F45-9BEF-74D65B1BE1B3}"/>
            </c:ext>
          </c:extLst>
        </c:ser>
        <c:dLbls>
          <c:showLegendKey val="0"/>
          <c:showVal val="0"/>
          <c:showCatName val="0"/>
          <c:showSerName val="0"/>
          <c:showPercent val="0"/>
          <c:showBubbleSize val="0"/>
        </c:dLbls>
        <c:smooth val="0"/>
        <c:axId val="-2042542256"/>
        <c:axId val="-2042540032"/>
      </c:lineChart>
      <c:catAx>
        <c:axId val="-2042542256"/>
        <c:scaling>
          <c:orientation val="minMax"/>
        </c:scaling>
        <c:delete val="0"/>
        <c:axPos val="b"/>
        <c:title>
          <c:tx>
            <c:rich>
              <a:bodyPr/>
              <a:lstStyle/>
              <a:p>
                <a:pPr>
                  <a:defRPr sz="2368"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平成</a:t>
                </a:r>
              </a:p>
            </c:rich>
          </c:tx>
          <c:layout>
            <c:manualLayout>
              <c:xMode val="edge"/>
              <c:yMode val="edge"/>
              <c:x val="0.53262157003101895"/>
              <c:y val="0.89681053585116"/>
            </c:manualLayout>
          </c:layout>
          <c:overlay val="0"/>
          <c:spPr>
            <a:noFill/>
            <a:ln w="26207">
              <a:noFill/>
            </a:ln>
          </c:spPr>
        </c:title>
        <c:numFmt formatCode="General" sourceLinked="1"/>
        <c:majorTickMark val="in"/>
        <c:minorTickMark val="none"/>
        <c:tickLblPos val="nextTo"/>
        <c:spPr>
          <a:ln w="3281">
            <a:solidFill>
              <a:schemeClr val="tx1"/>
            </a:solidFill>
            <a:prstDash val="solid"/>
          </a:ln>
        </c:spPr>
        <c:txPr>
          <a:bodyPr rot="0" vert="horz"/>
          <a:lstStyle/>
          <a:p>
            <a:pPr>
              <a:defRPr sz="2386"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2540032"/>
        <c:crosses val="autoZero"/>
        <c:auto val="1"/>
        <c:lblAlgn val="ctr"/>
        <c:lblOffset val="100"/>
        <c:tickLblSkip val="2"/>
        <c:tickMarkSkip val="2"/>
        <c:noMultiLvlLbl val="0"/>
      </c:catAx>
      <c:valAx>
        <c:axId val="-2042540032"/>
        <c:scaling>
          <c:orientation val="minMax"/>
          <c:max val="250"/>
        </c:scaling>
        <c:delete val="0"/>
        <c:axPos val="l"/>
        <c:majorGridlines>
          <c:spPr>
            <a:ln w="3281">
              <a:noFill/>
              <a:prstDash val="solid"/>
            </a:ln>
          </c:spPr>
        </c:majorGridlines>
        <c:title>
          <c:tx>
            <c:rich>
              <a:bodyPr rot="0" vert="wordArtVertRtl"/>
              <a:lstStyle/>
              <a:p>
                <a:pPr algn="ctr">
                  <a:defRPr sz="2368"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zh-CN" altLang="en-US" b="0">
                    <a:latin typeface="HGMaruGothicMPRO" panose="020F0600000000000000" pitchFamily="34" charset="-128"/>
                    <a:ea typeface="HGMaruGothicMPRO" panose="020F0600000000000000" pitchFamily="34" charset="-128"/>
                  </a:rPr>
                  <a:t>死亡事故件数（件）</a:t>
                </a:r>
              </a:p>
            </c:rich>
          </c:tx>
          <c:layout>
            <c:manualLayout>
              <c:xMode val="edge"/>
              <c:yMode val="edge"/>
              <c:x val="1.1531834971140553E-2"/>
              <c:y val="0.20935381011257889"/>
            </c:manualLayout>
          </c:layout>
          <c:overlay val="0"/>
          <c:spPr>
            <a:noFill/>
            <a:ln w="26207">
              <a:noFill/>
            </a:ln>
          </c:spPr>
        </c:title>
        <c:numFmt formatCode="#,##0_ " sourceLinked="0"/>
        <c:majorTickMark val="in"/>
        <c:minorTickMark val="none"/>
        <c:tickLblPos val="nextTo"/>
        <c:spPr>
          <a:ln w="3281">
            <a:solidFill>
              <a:schemeClr val="tx1"/>
            </a:solidFill>
            <a:prstDash val="solid"/>
          </a:ln>
        </c:spPr>
        <c:txPr>
          <a:bodyPr rot="0" vert="horz"/>
          <a:lstStyle/>
          <a:p>
            <a:pPr>
              <a:defRPr sz="2386"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2542256"/>
        <c:crosses val="autoZero"/>
        <c:crossBetween val="midCat"/>
      </c:valAx>
      <c:spPr>
        <a:noFill/>
        <a:ln w="25400">
          <a:solidFill>
            <a:schemeClr val="tx1"/>
          </a:solidFill>
          <a:prstDash val="solid"/>
        </a:ln>
      </c:spPr>
    </c:plotArea>
    <c:legend>
      <c:legendPos val="t"/>
      <c:layout>
        <c:manualLayout>
          <c:xMode val="edge"/>
          <c:yMode val="edge"/>
          <c:x val="7.4733118587449299E-2"/>
          <c:y val="5.62859731029197E-3"/>
          <c:w val="0.84934753042233402"/>
          <c:h val="0.17322128122414451"/>
        </c:manualLayout>
      </c:layout>
      <c:overlay val="0"/>
      <c:spPr>
        <a:noFill/>
        <a:ln w="3281">
          <a:noFill/>
          <a:prstDash val="solid"/>
        </a:ln>
      </c:spPr>
      <c:txPr>
        <a:bodyPr/>
        <a:lstStyle/>
        <a:p>
          <a:pPr>
            <a:defRPr sz="2386"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395"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390664740155715"/>
          <c:y val="0.29268292682927199"/>
          <c:w val="0.7579501552723622"/>
          <c:h val="0.53881412845643994"/>
        </c:manualLayout>
      </c:layout>
      <c:lineChart>
        <c:grouping val="standard"/>
        <c:varyColors val="0"/>
        <c:ser>
          <c:idx val="0"/>
          <c:order val="0"/>
          <c:tx>
            <c:strRef>
              <c:f>Sheet1!$A$2</c:f>
              <c:strCache>
                <c:ptCount val="1"/>
                <c:pt idx="0">
                  <c:v>自動車乗車中</c:v>
                </c:pt>
              </c:strCache>
            </c:strRef>
          </c:tx>
          <c:spPr>
            <a:ln w="31750">
              <a:solidFill>
                <a:srgbClr val="FF0000"/>
              </a:solidFill>
              <a:prstDash val="solid"/>
            </a:ln>
          </c:spPr>
          <c:marker>
            <c:symbol val="none"/>
          </c:marker>
          <c:cat>
            <c:strRef>
              <c:f>Sheet1!$B$1:$AB$1</c:f>
              <c:strCache>
                <c:ptCount val="27"/>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strCache>
            </c:strRef>
          </c:cat>
          <c:val>
            <c:numRef>
              <c:f>Sheet1!$B$2:$AB$2</c:f>
              <c:numCache>
                <c:formatCode>General</c:formatCode>
                <c:ptCount val="27"/>
                <c:pt idx="0">
                  <c:v>4550</c:v>
                </c:pt>
                <c:pt idx="1">
                  <c:v>4289</c:v>
                </c:pt>
                <c:pt idx="2">
                  <c:v>4251</c:v>
                </c:pt>
                <c:pt idx="3">
                  <c:v>3972</c:v>
                </c:pt>
                <c:pt idx="4">
                  <c:v>3872</c:v>
                </c:pt>
                <c:pt idx="5">
                  <c:v>3953</c:v>
                </c:pt>
                <c:pt idx="6">
                  <c:v>3711</c:v>
                </c:pt>
                <c:pt idx="7">
                  <c:v>3463</c:v>
                </c:pt>
                <c:pt idx="8">
                  <c:v>3056</c:v>
                </c:pt>
                <c:pt idx="9">
                  <c:v>2945</c:v>
                </c:pt>
                <c:pt idx="10">
                  <c:v>2741</c:v>
                </c:pt>
                <c:pt idx="11">
                  <c:v>2382</c:v>
                </c:pt>
                <c:pt idx="12">
                  <c:v>2030</c:v>
                </c:pt>
                <c:pt idx="13">
                  <c:v>1724</c:v>
                </c:pt>
                <c:pt idx="14" formatCode="#,##0_);[Red]\(#,##0\)">
                  <c:v>1630</c:v>
                </c:pt>
                <c:pt idx="15" formatCode="#,##0_);[Red]\(#,##0\)">
                  <c:v>1637</c:v>
                </c:pt>
                <c:pt idx="16" formatCode="#,##0_);[Red]\(#,##0\)">
                  <c:v>1478</c:v>
                </c:pt>
                <c:pt idx="17" formatCode="#,##0_);[Red]\(#,##0\)">
                  <c:v>1430</c:v>
                </c:pt>
                <c:pt idx="18" formatCode="#,##0_);[Red]\(#,##0\)">
                  <c:v>1420</c:v>
                </c:pt>
                <c:pt idx="19" formatCode="#,##0_);[Red]\(#,##0\)">
                  <c:v>1370</c:v>
                </c:pt>
                <c:pt idx="20" formatCode="#,##0_);[Red]\(#,##0\)">
                  <c:v>1322</c:v>
                </c:pt>
                <c:pt idx="21" formatCode="#,##0_);[Red]\(#,##0\)">
                  <c:v>1338</c:v>
                </c:pt>
                <c:pt idx="22" formatCode="#,##0_);[Red]\(#,##0\)">
                  <c:v>1221</c:v>
                </c:pt>
                <c:pt idx="23" formatCode="#,##0_);[Red]\(#,##0\)">
                  <c:v>1197</c:v>
                </c:pt>
                <c:pt idx="24" formatCode="#,##0_);[Red]\(#,##0\)">
                  <c:v>1083</c:v>
                </c:pt>
                <c:pt idx="25" formatCode="#,##0_);[Red]\(#,##0\)">
                  <c:v>882</c:v>
                </c:pt>
                <c:pt idx="26" formatCode="#,##0_);[Red]\(#,##0\)">
                  <c:v>860</c:v>
                </c:pt>
              </c:numCache>
            </c:numRef>
          </c:val>
          <c:smooth val="0"/>
          <c:extLst>
            <c:ext xmlns:c16="http://schemas.microsoft.com/office/drawing/2014/chart" uri="{C3380CC4-5D6E-409C-BE32-E72D297353CC}">
              <c16:uniqueId val="{00000000-8CF2-884B-AEB2-A65B98C02442}"/>
            </c:ext>
          </c:extLst>
        </c:ser>
        <c:ser>
          <c:idx val="1"/>
          <c:order val="1"/>
          <c:tx>
            <c:strRef>
              <c:f>Sheet1!$A$3</c:f>
              <c:strCache>
                <c:ptCount val="1"/>
                <c:pt idx="0">
                  <c:v>自動二輪車乗車中</c:v>
                </c:pt>
              </c:strCache>
            </c:strRef>
          </c:tx>
          <c:spPr>
            <a:ln w="31750">
              <a:solidFill>
                <a:srgbClr val="0000FF"/>
              </a:solidFill>
              <a:prstDash val="solid"/>
            </a:ln>
          </c:spPr>
          <c:marker>
            <c:symbol val="none"/>
          </c:marker>
          <c:cat>
            <c:strRef>
              <c:f>Sheet1!$B$1:$AB$1</c:f>
              <c:strCache>
                <c:ptCount val="27"/>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strCache>
            </c:strRef>
          </c:cat>
          <c:val>
            <c:numRef>
              <c:f>Sheet1!$B$3:$AB$3</c:f>
              <c:numCache>
                <c:formatCode>General</c:formatCode>
                <c:ptCount val="27"/>
                <c:pt idx="0">
                  <c:v>1062</c:v>
                </c:pt>
                <c:pt idx="1">
                  <c:v>943</c:v>
                </c:pt>
                <c:pt idx="2">
                  <c:v>859</c:v>
                </c:pt>
                <c:pt idx="3">
                  <c:v>886</c:v>
                </c:pt>
                <c:pt idx="4">
                  <c:v>743</c:v>
                </c:pt>
                <c:pt idx="5">
                  <c:v>795</c:v>
                </c:pt>
                <c:pt idx="6">
                  <c:v>813</c:v>
                </c:pt>
                <c:pt idx="7">
                  <c:v>777</c:v>
                </c:pt>
                <c:pt idx="8">
                  <c:v>727</c:v>
                </c:pt>
                <c:pt idx="9">
                  <c:v>675</c:v>
                </c:pt>
                <c:pt idx="10">
                  <c:v>604</c:v>
                </c:pt>
                <c:pt idx="11">
                  <c:v>595</c:v>
                </c:pt>
                <c:pt idx="12">
                  <c:v>561</c:v>
                </c:pt>
                <c:pt idx="13">
                  <c:v>568</c:v>
                </c:pt>
                <c:pt idx="14" formatCode="#,##0_);[Red]\(#,##0\)">
                  <c:v>527</c:v>
                </c:pt>
                <c:pt idx="15" formatCode="#,##0_);[Red]\(#,##0\)">
                  <c:v>518</c:v>
                </c:pt>
                <c:pt idx="16" formatCode="#,##0_);[Red]\(#,##0\)">
                  <c:v>515</c:v>
                </c:pt>
                <c:pt idx="17" formatCode="#,##0_);[Red]\(#,##0\)">
                  <c:v>462</c:v>
                </c:pt>
                <c:pt idx="18" formatCode="#,##0_);[Red]\(#,##0\)">
                  <c:v>466</c:v>
                </c:pt>
                <c:pt idx="19" formatCode="#,##0_);[Red]\(#,##0\)">
                  <c:v>442</c:v>
                </c:pt>
                <c:pt idx="20" formatCode="#,##0_);[Red]\(#,##0\)">
                  <c:v>447</c:v>
                </c:pt>
                <c:pt idx="21" formatCode="#,##0_);[Red]\(#,##0\)">
                  <c:v>460</c:v>
                </c:pt>
                <c:pt idx="22" formatCode="#,##0_);[Red]\(#,##0\)">
                  <c:v>448</c:v>
                </c:pt>
                <c:pt idx="23" formatCode="#,##0_);[Red]\(#,##0\)">
                  <c:v>401</c:v>
                </c:pt>
                <c:pt idx="24" formatCode="#,##0_);[Red]\(#,##0\)">
                  <c:v>361</c:v>
                </c:pt>
                <c:pt idx="25" formatCode="#,##0_);[Red]\(#,##0\)">
                  <c:v>385</c:v>
                </c:pt>
                <c:pt idx="26" formatCode="#,##0_);[Red]\(#,##0\)">
                  <c:v>332</c:v>
                </c:pt>
              </c:numCache>
            </c:numRef>
          </c:val>
          <c:smooth val="0"/>
          <c:extLst>
            <c:ext xmlns:c16="http://schemas.microsoft.com/office/drawing/2014/chart" uri="{C3380CC4-5D6E-409C-BE32-E72D297353CC}">
              <c16:uniqueId val="{00000001-8CF2-884B-AEB2-A65B98C02442}"/>
            </c:ext>
          </c:extLst>
        </c:ser>
        <c:ser>
          <c:idx val="2"/>
          <c:order val="2"/>
          <c:tx>
            <c:strRef>
              <c:f>Sheet1!$A$4</c:f>
              <c:strCache>
                <c:ptCount val="1"/>
                <c:pt idx="0">
                  <c:v>原付乗車中</c:v>
                </c:pt>
              </c:strCache>
            </c:strRef>
          </c:tx>
          <c:spPr>
            <a:ln w="31750">
              <a:solidFill>
                <a:srgbClr val="00FF00"/>
              </a:solidFill>
              <a:prstDash val="solid"/>
            </a:ln>
          </c:spPr>
          <c:marker>
            <c:symbol val="none"/>
          </c:marker>
          <c:cat>
            <c:strRef>
              <c:f>Sheet1!$B$1:$AB$1</c:f>
              <c:strCache>
                <c:ptCount val="27"/>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strCache>
            </c:strRef>
          </c:cat>
          <c:val>
            <c:numRef>
              <c:f>Sheet1!$B$4:$AB$4</c:f>
              <c:numCache>
                <c:formatCode>General</c:formatCode>
                <c:ptCount val="27"/>
                <c:pt idx="0">
                  <c:v>929</c:v>
                </c:pt>
                <c:pt idx="1">
                  <c:v>836</c:v>
                </c:pt>
                <c:pt idx="2">
                  <c:v>803</c:v>
                </c:pt>
                <c:pt idx="3">
                  <c:v>746</c:v>
                </c:pt>
                <c:pt idx="4">
                  <c:v>773</c:v>
                </c:pt>
                <c:pt idx="5">
                  <c:v>780</c:v>
                </c:pt>
                <c:pt idx="6">
                  <c:v>753</c:v>
                </c:pt>
                <c:pt idx="7">
                  <c:v>726</c:v>
                </c:pt>
                <c:pt idx="8">
                  <c:v>632</c:v>
                </c:pt>
                <c:pt idx="9">
                  <c:v>648</c:v>
                </c:pt>
                <c:pt idx="10">
                  <c:v>583</c:v>
                </c:pt>
                <c:pt idx="11">
                  <c:v>526</c:v>
                </c:pt>
                <c:pt idx="12">
                  <c:v>474</c:v>
                </c:pt>
                <c:pt idx="13">
                  <c:v>423</c:v>
                </c:pt>
                <c:pt idx="14" formatCode="#,##0_);[Red]\(#,##0\)">
                  <c:v>364</c:v>
                </c:pt>
                <c:pt idx="15" formatCode="#,##0_);[Red]\(#,##0\)">
                  <c:v>363</c:v>
                </c:pt>
                <c:pt idx="16" formatCode="#,##0_);[Red]\(#,##0\)">
                  <c:v>340</c:v>
                </c:pt>
                <c:pt idx="17" formatCode="#,##0_);[Red]\(#,##0\)">
                  <c:v>328</c:v>
                </c:pt>
                <c:pt idx="18" formatCode="#,##0_);[Red]\(#,##0\)">
                  <c:v>295</c:v>
                </c:pt>
                <c:pt idx="19" formatCode="#,##0_);[Red]\(#,##0\)">
                  <c:v>255</c:v>
                </c:pt>
                <c:pt idx="20" formatCode="#,##0_);[Red]\(#,##0\)">
                  <c:v>230</c:v>
                </c:pt>
                <c:pt idx="21" formatCode="#,##0_);[Red]\(#,##0\)">
                  <c:v>224</c:v>
                </c:pt>
                <c:pt idx="22" formatCode="#,##0_);[Red]\(#,##0\)">
                  <c:v>184</c:v>
                </c:pt>
                <c:pt idx="23" formatCode="#,##0_);[Red]\(#,##0\)">
                  <c:v>212</c:v>
                </c:pt>
                <c:pt idx="24" formatCode="#,##0_);[Red]\(#,##0\)">
                  <c:v>149</c:v>
                </c:pt>
                <c:pt idx="25" formatCode="#,##0_);[Red]\(#,##0\)">
                  <c:v>141</c:v>
                </c:pt>
                <c:pt idx="26" formatCode="#,##0_);[Red]\(#,##0\)">
                  <c:v>131</c:v>
                </c:pt>
              </c:numCache>
            </c:numRef>
          </c:val>
          <c:smooth val="0"/>
          <c:extLst>
            <c:ext xmlns:c16="http://schemas.microsoft.com/office/drawing/2014/chart" uri="{C3380CC4-5D6E-409C-BE32-E72D297353CC}">
              <c16:uniqueId val="{00000002-8CF2-884B-AEB2-A65B98C02442}"/>
            </c:ext>
          </c:extLst>
        </c:ser>
        <c:ser>
          <c:idx val="3"/>
          <c:order val="3"/>
          <c:tx>
            <c:strRef>
              <c:f>Sheet1!$A$5</c:f>
              <c:strCache>
                <c:ptCount val="1"/>
                <c:pt idx="0">
                  <c:v>自転車乗車中</c:v>
                </c:pt>
              </c:strCache>
            </c:strRef>
          </c:tx>
          <c:spPr>
            <a:ln w="31750">
              <a:solidFill>
                <a:srgbClr val="FFCC00"/>
              </a:solidFill>
              <a:prstDash val="solid"/>
            </a:ln>
          </c:spPr>
          <c:marker>
            <c:symbol val="none"/>
          </c:marker>
          <c:cat>
            <c:strRef>
              <c:f>Sheet1!$B$1:$AB$1</c:f>
              <c:strCache>
                <c:ptCount val="27"/>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strCache>
            </c:strRef>
          </c:cat>
          <c:val>
            <c:numRef>
              <c:f>Sheet1!$B$5:$AB$5</c:f>
              <c:numCache>
                <c:formatCode>General</c:formatCode>
                <c:ptCount val="27"/>
                <c:pt idx="0">
                  <c:v>1121</c:v>
                </c:pt>
                <c:pt idx="1">
                  <c:v>1052</c:v>
                </c:pt>
                <c:pt idx="2">
                  <c:v>1065</c:v>
                </c:pt>
                <c:pt idx="3">
                  <c:v>988</c:v>
                </c:pt>
                <c:pt idx="4">
                  <c:v>1032</c:v>
                </c:pt>
                <c:pt idx="5">
                  <c:v>984</c:v>
                </c:pt>
                <c:pt idx="6">
                  <c:v>992</c:v>
                </c:pt>
                <c:pt idx="7">
                  <c:v>997</c:v>
                </c:pt>
                <c:pt idx="8">
                  <c:v>980</c:v>
                </c:pt>
                <c:pt idx="9">
                  <c:v>866</c:v>
                </c:pt>
                <c:pt idx="10">
                  <c:v>851</c:v>
                </c:pt>
                <c:pt idx="11">
                  <c:v>821</c:v>
                </c:pt>
                <c:pt idx="12">
                  <c:v>749</c:v>
                </c:pt>
                <c:pt idx="13">
                  <c:v>726</c:v>
                </c:pt>
                <c:pt idx="14" formatCode="#,##0_);[Red]\(#,##0\)">
                  <c:v>712</c:v>
                </c:pt>
                <c:pt idx="15" formatCode="#,##0_);[Red]\(#,##0\)">
                  <c:v>668</c:v>
                </c:pt>
                <c:pt idx="16" formatCode="#,##0_);[Red]\(#,##0\)">
                  <c:v>639</c:v>
                </c:pt>
                <c:pt idx="17" formatCode="#,##0_);[Red]\(#,##0\)">
                  <c:v>567</c:v>
                </c:pt>
                <c:pt idx="18" formatCode="#,##0_);[Red]\(#,##0\)">
                  <c:v>601</c:v>
                </c:pt>
                <c:pt idx="19" formatCode="#,##0_);[Red]\(#,##0\)">
                  <c:v>540</c:v>
                </c:pt>
                <c:pt idx="20" formatCode="#,##0_);[Red]\(#,##0\)">
                  <c:v>572</c:v>
                </c:pt>
                <c:pt idx="21" formatCode="#,##0_);[Red]\(#,##0\)">
                  <c:v>509</c:v>
                </c:pt>
                <c:pt idx="22" formatCode="#,##0_);[Red]\(#,##0\)">
                  <c:v>479</c:v>
                </c:pt>
                <c:pt idx="23" formatCode="#,##0_);[Red]\(#,##0\)">
                  <c:v>453</c:v>
                </c:pt>
                <c:pt idx="24" formatCode="#,##0_);[Red]\(#,##0\)">
                  <c:v>433</c:v>
                </c:pt>
                <c:pt idx="25" formatCode="#,##0_);[Red]\(#,##0\)">
                  <c:v>419</c:v>
                </c:pt>
                <c:pt idx="26" formatCode="#,##0_);[Red]\(#,##0\)">
                  <c:v>361</c:v>
                </c:pt>
              </c:numCache>
            </c:numRef>
          </c:val>
          <c:smooth val="0"/>
          <c:extLst>
            <c:ext xmlns:c16="http://schemas.microsoft.com/office/drawing/2014/chart" uri="{C3380CC4-5D6E-409C-BE32-E72D297353CC}">
              <c16:uniqueId val="{00000003-8CF2-884B-AEB2-A65B98C02442}"/>
            </c:ext>
          </c:extLst>
        </c:ser>
        <c:ser>
          <c:idx val="4"/>
          <c:order val="4"/>
          <c:tx>
            <c:strRef>
              <c:f>Sheet1!$A$6</c:f>
              <c:strCache>
                <c:ptCount val="1"/>
                <c:pt idx="0">
                  <c:v>歩行中</c:v>
                </c:pt>
              </c:strCache>
            </c:strRef>
          </c:tx>
          <c:spPr>
            <a:ln w="31750">
              <a:solidFill>
                <a:srgbClr val="FF00FF"/>
              </a:solidFill>
              <a:prstDash val="solid"/>
            </a:ln>
          </c:spPr>
          <c:marker>
            <c:symbol val="none"/>
          </c:marker>
          <c:cat>
            <c:strRef>
              <c:f>Sheet1!$B$1:$AB$1</c:f>
              <c:strCache>
                <c:ptCount val="27"/>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strCache>
            </c:strRef>
          </c:cat>
          <c:val>
            <c:numRef>
              <c:f>Sheet1!$B$6:$AB$6</c:f>
              <c:numCache>
                <c:formatCode>General</c:formatCode>
                <c:ptCount val="27"/>
                <c:pt idx="0">
                  <c:v>2987</c:v>
                </c:pt>
                <c:pt idx="1">
                  <c:v>2794</c:v>
                </c:pt>
                <c:pt idx="2">
                  <c:v>2643</c:v>
                </c:pt>
                <c:pt idx="3">
                  <c:v>2605</c:v>
                </c:pt>
                <c:pt idx="4">
                  <c:v>2571</c:v>
                </c:pt>
                <c:pt idx="5">
                  <c:v>2540</c:v>
                </c:pt>
                <c:pt idx="6">
                  <c:v>2456</c:v>
                </c:pt>
                <c:pt idx="7">
                  <c:v>2416</c:v>
                </c:pt>
                <c:pt idx="8">
                  <c:v>2357</c:v>
                </c:pt>
                <c:pt idx="9">
                  <c:v>2273</c:v>
                </c:pt>
                <c:pt idx="10">
                  <c:v>2133</c:v>
                </c:pt>
                <c:pt idx="11">
                  <c:v>2067</c:v>
                </c:pt>
                <c:pt idx="12">
                  <c:v>1956</c:v>
                </c:pt>
                <c:pt idx="13">
                  <c:v>1739</c:v>
                </c:pt>
                <c:pt idx="14" formatCode="#,##0_);[Red]\(#,##0\)">
                  <c:v>1730</c:v>
                </c:pt>
                <c:pt idx="15" formatCode="#,##0_);[Red]\(#,##0\)">
                  <c:v>1744</c:v>
                </c:pt>
                <c:pt idx="16" formatCode="#,##0_);[Red]\(#,##0\)">
                  <c:v>1709</c:v>
                </c:pt>
                <c:pt idx="17" formatCode="#,##0_);[Red]\(#,##0\)">
                  <c:v>1642</c:v>
                </c:pt>
                <c:pt idx="18" formatCode="#,##0_);[Red]\(#,##0\)">
                  <c:v>1592</c:v>
                </c:pt>
                <c:pt idx="19" formatCode="#,##0_);[Red]\(#,##0\)">
                  <c:v>1498</c:v>
                </c:pt>
                <c:pt idx="20" formatCode="#,##0_);[Red]\(#,##0\)">
                  <c:v>1534</c:v>
                </c:pt>
                <c:pt idx="21" formatCode="#,##0_);[Red]\(#,##0\)">
                  <c:v>1361</c:v>
                </c:pt>
                <c:pt idx="22" formatCode="#,##0_);[Red]\(#,##0\)">
                  <c:v>1348</c:v>
                </c:pt>
                <c:pt idx="23" formatCode="#,##0_);[Red]\(#,##0\)">
                  <c:v>1258</c:v>
                </c:pt>
                <c:pt idx="24" formatCode="#,##0_);[Red]\(#,##0\)">
                  <c:v>1176</c:v>
                </c:pt>
                <c:pt idx="25" formatCode="#,##0_);[Red]\(#,##0\)">
                  <c:v>1002</c:v>
                </c:pt>
                <c:pt idx="26" formatCode="#,##0_);[Red]\(#,##0\)">
                  <c:v>941</c:v>
                </c:pt>
              </c:numCache>
            </c:numRef>
          </c:val>
          <c:smooth val="0"/>
          <c:extLst>
            <c:ext xmlns:c16="http://schemas.microsoft.com/office/drawing/2014/chart" uri="{C3380CC4-5D6E-409C-BE32-E72D297353CC}">
              <c16:uniqueId val="{00000004-8CF2-884B-AEB2-A65B98C02442}"/>
            </c:ext>
          </c:extLst>
        </c:ser>
        <c:ser>
          <c:idx val="5"/>
          <c:order val="5"/>
          <c:tx>
            <c:strRef>
              <c:f>Sheet1!$A$7</c:f>
              <c:strCache>
                <c:ptCount val="1"/>
                <c:pt idx="0">
                  <c:v>その他</c:v>
                </c:pt>
              </c:strCache>
            </c:strRef>
          </c:tx>
          <c:spPr>
            <a:ln w="31750">
              <a:solidFill>
                <a:srgbClr val="99CCFF"/>
              </a:solidFill>
              <a:prstDash val="solid"/>
            </a:ln>
          </c:spPr>
          <c:marker>
            <c:symbol val="none"/>
          </c:marker>
          <c:cat>
            <c:strRef>
              <c:f>Sheet1!$B$1:$AB$1</c:f>
              <c:strCache>
                <c:ptCount val="27"/>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strCache>
            </c:strRef>
          </c:cat>
          <c:val>
            <c:numRef>
              <c:f>Sheet1!$B$7:$AB$7</c:f>
              <c:numCache>
                <c:formatCode>General</c:formatCode>
                <c:ptCount val="27"/>
                <c:pt idx="0">
                  <c:v>30</c:v>
                </c:pt>
                <c:pt idx="1">
                  <c:v>28</c:v>
                </c:pt>
                <c:pt idx="2">
                  <c:v>19</c:v>
                </c:pt>
                <c:pt idx="3">
                  <c:v>14</c:v>
                </c:pt>
                <c:pt idx="4">
                  <c:v>15</c:v>
                </c:pt>
                <c:pt idx="5">
                  <c:v>14</c:v>
                </c:pt>
                <c:pt idx="6">
                  <c:v>22</c:v>
                </c:pt>
                <c:pt idx="7">
                  <c:v>17</c:v>
                </c:pt>
                <c:pt idx="8">
                  <c:v>16</c:v>
                </c:pt>
                <c:pt idx="9">
                  <c:v>18</c:v>
                </c:pt>
                <c:pt idx="10">
                  <c:v>15</c:v>
                </c:pt>
                <c:pt idx="11">
                  <c:v>12</c:v>
                </c:pt>
                <c:pt idx="12">
                  <c:v>12</c:v>
                </c:pt>
                <c:pt idx="13">
                  <c:v>17</c:v>
                </c:pt>
                <c:pt idx="14" formatCode="#,##0_);[Red]\(#,##0\)">
                  <c:v>16</c:v>
                </c:pt>
                <c:pt idx="15" formatCode="#,##0_);[Red]\(#,##0\)">
                  <c:v>18</c:v>
                </c:pt>
                <c:pt idx="16" formatCode="#,##0_);[Red]\(#,##0\)">
                  <c:v>10</c:v>
                </c:pt>
                <c:pt idx="17" formatCode="#,##0_);[Red]\(#,##0\)">
                  <c:v>9</c:v>
                </c:pt>
                <c:pt idx="18" formatCode="#,##0_);[Red]\(#,##0\)">
                  <c:v>14</c:v>
                </c:pt>
                <c:pt idx="19" formatCode="#,##0_);[Red]\(#,##0\)">
                  <c:v>8</c:v>
                </c:pt>
                <c:pt idx="20" formatCode="#,##0_);[Red]\(#,##0\)">
                  <c:v>12</c:v>
                </c:pt>
                <c:pt idx="21" formatCode="#,##0_);[Red]\(#,##0\)">
                  <c:v>12</c:v>
                </c:pt>
                <c:pt idx="22" formatCode="#,##0_);[Red]\(#,##0\)">
                  <c:v>14</c:v>
                </c:pt>
                <c:pt idx="23" formatCode="#,##0_);[Red]\(#,##0\)">
                  <c:v>11</c:v>
                </c:pt>
                <c:pt idx="24" formatCode="#,##0_);[Red]\(#,##0\)">
                  <c:v>13</c:v>
                </c:pt>
                <c:pt idx="25" formatCode="#,##0_);[Red]\(#,##0\)">
                  <c:v>10</c:v>
                </c:pt>
                <c:pt idx="26" formatCode="#,##0_);[Red]\(#,##0\)">
                  <c:v>11</c:v>
                </c:pt>
              </c:numCache>
            </c:numRef>
          </c:val>
          <c:smooth val="0"/>
          <c:extLst>
            <c:ext xmlns:c16="http://schemas.microsoft.com/office/drawing/2014/chart" uri="{C3380CC4-5D6E-409C-BE32-E72D297353CC}">
              <c16:uniqueId val="{00000005-8CF2-884B-AEB2-A65B98C02442}"/>
            </c:ext>
          </c:extLst>
        </c:ser>
        <c:dLbls>
          <c:showLegendKey val="0"/>
          <c:showVal val="0"/>
          <c:showCatName val="0"/>
          <c:showSerName val="0"/>
          <c:showPercent val="0"/>
          <c:showBubbleSize val="0"/>
        </c:dLbls>
        <c:smooth val="0"/>
        <c:axId val="-2074316592"/>
        <c:axId val="-2074346960"/>
      </c:lineChart>
      <c:catAx>
        <c:axId val="-2074316592"/>
        <c:scaling>
          <c:orientation val="minMax"/>
        </c:scaling>
        <c:delete val="0"/>
        <c:axPos val="b"/>
        <c:title>
          <c:tx>
            <c:rich>
              <a:bodyPr/>
              <a:lstStyle/>
              <a:p>
                <a:pPr>
                  <a:defRPr sz="2318"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平成</a:t>
                </a:r>
              </a:p>
            </c:rich>
          </c:tx>
          <c:overlay val="0"/>
        </c:title>
        <c:numFmt formatCode="General" sourceLinked="1"/>
        <c:majorTickMark val="in"/>
        <c:minorTickMark val="none"/>
        <c:tickLblPos val="nextTo"/>
        <c:spPr>
          <a:ln w="3168">
            <a:solidFill>
              <a:schemeClr val="tx1"/>
            </a:solidFill>
            <a:prstDash val="solid"/>
          </a:ln>
        </c:spPr>
        <c:txPr>
          <a:bodyPr rot="0" vert="horz"/>
          <a:lstStyle/>
          <a:p>
            <a:pPr>
              <a:defRPr sz="2384"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74346960"/>
        <c:crosses val="autoZero"/>
        <c:auto val="1"/>
        <c:lblAlgn val="ctr"/>
        <c:lblOffset val="100"/>
        <c:tickLblSkip val="2"/>
        <c:tickMarkSkip val="2"/>
        <c:noMultiLvlLbl val="0"/>
      </c:catAx>
      <c:valAx>
        <c:axId val="-2074346960"/>
        <c:scaling>
          <c:orientation val="minMax"/>
          <c:max val="5000"/>
        </c:scaling>
        <c:delete val="0"/>
        <c:axPos val="l"/>
        <c:majorGridlines>
          <c:spPr>
            <a:ln w="3168">
              <a:noFill/>
              <a:prstDash val="solid"/>
            </a:ln>
          </c:spPr>
        </c:majorGridlines>
        <c:title>
          <c:tx>
            <c:rich>
              <a:bodyPr rot="0" vert="wordArtVertRtl"/>
              <a:lstStyle/>
              <a:p>
                <a:pPr algn="ctr">
                  <a:defRPr sz="1099"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sz="2368" b="0" i="0" u="none" strike="noStrike" baseline="0" dirty="0">
                    <a:solidFill>
                      <a:srgbClr val="000000"/>
                    </a:solidFill>
                    <a:latin typeface="HGMaruGothicMPRO" panose="020F0600000000000000" pitchFamily="34" charset="-128"/>
                    <a:ea typeface="HGMaruGothicMPRO" panose="020F0600000000000000" pitchFamily="34" charset="-128"/>
                  </a:rPr>
                  <a:t>死者数（人）</a:t>
                </a:r>
              </a:p>
            </c:rich>
          </c:tx>
          <c:layout>
            <c:manualLayout>
              <c:xMode val="edge"/>
              <c:yMode val="edge"/>
              <c:x val="7.0286988774290497E-4"/>
              <c:y val="0.361005152133761"/>
            </c:manualLayout>
          </c:layout>
          <c:overlay val="0"/>
          <c:spPr>
            <a:noFill/>
            <a:ln w="25388">
              <a:noFill/>
            </a:ln>
          </c:spPr>
        </c:title>
        <c:numFmt formatCode="#,##0_ " sourceLinked="0"/>
        <c:majorTickMark val="in"/>
        <c:minorTickMark val="none"/>
        <c:tickLblPos val="nextTo"/>
        <c:spPr>
          <a:ln w="3168">
            <a:solidFill>
              <a:schemeClr val="tx1"/>
            </a:solidFill>
            <a:prstDash val="solid"/>
          </a:ln>
        </c:spPr>
        <c:txPr>
          <a:bodyPr rot="0" vert="horz"/>
          <a:lstStyle/>
          <a:p>
            <a:pPr>
              <a:defRPr sz="2384"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74316592"/>
        <c:crosses val="autoZero"/>
        <c:crossBetween val="midCat"/>
        <c:majorUnit val="1000"/>
      </c:valAx>
      <c:spPr>
        <a:noFill/>
        <a:ln w="31511">
          <a:solidFill>
            <a:schemeClr val="tx1"/>
          </a:solidFill>
          <a:prstDash val="solid"/>
        </a:ln>
      </c:spPr>
    </c:plotArea>
    <c:legend>
      <c:legendPos val="t"/>
      <c:layout>
        <c:manualLayout>
          <c:xMode val="edge"/>
          <c:yMode val="edge"/>
          <c:x val="0.23013049425159901"/>
          <c:y val="5.6284631087780701E-3"/>
          <c:w val="0.71411629884292604"/>
          <c:h val="0.22514066297268401"/>
        </c:manualLayout>
      </c:layout>
      <c:overlay val="0"/>
      <c:spPr>
        <a:noFill/>
        <a:ln w="3168">
          <a:noFill/>
          <a:prstDash val="solid"/>
        </a:ln>
      </c:spPr>
      <c:txPr>
        <a:bodyPr/>
        <a:lstStyle/>
        <a:p>
          <a:pPr>
            <a:defRPr sz="2384"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323"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527499335620591"/>
          <c:y val="0.33034763309953491"/>
          <c:w val="0.73135375142953551"/>
          <c:h val="0.52830444217071737"/>
        </c:manualLayout>
      </c:layout>
      <c:lineChart>
        <c:grouping val="standard"/>
        <c:varyColors val="0"/>
        <c:ser>
          <c:idx val="0"/>
          <c:order val="0"/>
          <c:tx>
            <c:strRef>
              <c:f>Sheet1!$A$2</c:f>
              <c:strCache>
                <c:ptCount val="1"/>
                <c:pt idx="0">
                  <c:v>30km/h以下</c:v>
                </c:pt>
              </c:strCache>
            </c:strRef>
          </c:tx>
          <c:spPr>
            <a:ln w="38007">
              <a:solidFill>
                <a:srgbClr val="0070C0"/>
              </a:solidFill>
              <a:prstDash val="solid"/>
            </a:ln>
          </c:spPr>
          <c:marker>
            <c:symbol val="none"/>
          </c:marker>
          <c:cat>
            <c:strRef>
              <c:f>Sheet1!$B$1:$AA$1</c:f>
              <c:strCache>
                <c:ptCount val="26"/>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元</c:v>
                </c:pt>
                <c:pt idx="24">
                  <c:v>2</c:v>
                </c:pt>
                <c:pt idx="25">
                  <c:v>3</c:v>
                </c:pt>
              </c:strCache>
            </c:strRef>
          </c:cat>
          <c:val>
            <c:numRef>
              <c:f>Sheet1!$B$2:$AA$2</c:f>
              <c:numCache>
                <c:formatCode>General</c:formatCode>
                <c:ptCount val="26"/>
                <c:pt idx="0">
                  <c:v>300</c:v>
                </c:pt>
                <c:pt idx="1">
                  <c:v>303</c:v>
                </c:pt>
                <c:pt idx="2">
                  <c:v>268</c:v>
                </c:pt>
                <c:pt idx="3">
                  <c:v>241</c:v>
                </c:pt>
                <c:pt idx="4">
                  <c:v>229</c:v>
                </c:pt>
                <c:pt idx="5">
                  <c:v>238</c:v>
                </c:pt>
                <c:pt idx="6">
                  <c:v>214</c:v>
                </c:pt>
                <c:pt idx="7">
                  <c:v>197</c:v>
                </c:pt>
                <c:pt idx="8">
                  <c:v>172</c:v>
                </c:pt>
                <c:pt idx="9">
                  <c:v>154</c:v>
                </c:pt>
                <c:pt idx="10">
                  <c:v>138</c:v>
                </c:pt>
                <c:pt idx="11">
                  <c:v>144</c:v>
                </c:pt>
                <c:pt idx="12">
                  <c:v>121</c:v>
                </c:pt>
                <c:pt idx="13">
                  <c:v>108</c:v>
                </c:pt>
                <c:pt idx="14">
                  <c:v>94</c:v>
                </c:pt>
                <c:pt idx="15">
                  <c:v>78</c:v>
                </c:pt>
                <c:pt idx="16">
                  <c:v>75</c:v>
                </c:pt>
                <c:pt idx="17">
                  <c:v>58</c:v>
                </c:pt>
                <c:pt idx="18">
                  <c:v>57</c:v>
                </c:pt>
                <c:pt idx="19">
                  <c:v>85</c:v>
                </c:pt>
                <c:pt idx="20">
                  <c:v>52</c:v>
                </c:pt>
                <c:pt idx="21">
                  <c:v>48</c:v>
                </c:pt>
                <c:pt idx="22">
                  <c:v>48</c:v>
                </c:pt>
                <c:pt idx="23">
                  <c:v>45</c:v>
                </c:pt>
                <c:pt idx="24" formatCode="#,##0_);[Red]\(#,##0\)">
                  <c:v>40</c:v>
                </c:pt>
                <c:pt idx="25" formatCode="#,##0_);[Red]\(#,##0\)">
                  <c:v>41</c:v>
                </c:pt>
              </c:numCache>
            </c:numRef>
          </c:val>
          <c:smooth val="0"/>
          <c:extLst>
            <c:ext xmlns:c16="http://schemas.microsoft.com/office/drawing/2014/chart" uri="{C3380CC4-5D6E-409C-BE32-E72D297353CC}">
              <c16:uniqueId val="{00000000-D981-9147-8A97-424238E73724}"/>
            </c:ext>
          </c:extLst>
        </c:ser>
        <c:ser>
          <c:idx val="1"/>
          <c:order val="1"/>
          <c:tx>
            <c:strRef>
              <c:f>Sheet1!$A$3</c:f>
              <c:strCache>
                <c:ptCount val="1"/>
                <c:pt idx="0">
                  <c:v>30km/h超～50km/h</c:v>
                </c:pt>
              </c:strCache>
            </c:strRef>
          </c:tx>
          <c:spPr>
            <a:ln w="38007">
              <a:solidFill>
                <a:srgbClr val="FF00FF"/>
              </a:solidFill>
              <a:prstDash val="solid"/>
            </a:ln>
          </c:spPr>
          <c:marker>
            <c:symbol val="none"/>
          </c:marker>
          <c:cat>
            <c:strRef>
              <c:f>Sheet1!$B$1:$AA$1</c:f>
              <c:strCache>
                <c:ptCount val="26"/>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元</c:v>
                </c:pt>
                <c:pt idx="24">
                  <c:v>2</c:v>
                </c:pt>
                <c:pt idx="25">
                  <c:v>3</c:v>
                </c:pt>
              </c:strCache>
            </c:strRef>
          </c:cat>
          <c:val>
            <c:numRef>
              <c:f>Sheet1!$B$3:$AA$3</c:f>
              <c:numCache>
                <c:formatCode>General</c:formatCode>
                <c:ptCount val="26"/>
                <c:pt idx="0">
                  <c:v>583</c:v>
                </c:pt>
                <c:pt idx="1">
                  <c:v>583</c:v>
                </c:pt>
                <c:pt idx="2">
                  <c:v>520</c:v>
                </c:pt>
                <c:pt idx="3">
                  <c:v>492</c:v>
                </c:pt>
                <c:pt idx="4">
                  <c:v>518</c:v>
                </c:pt>
                <c:pt idx="5">
                  <c:v>462</c:v>
                </c:pt>
                <c:pt idx="6">
                  <c:v>420</c:v>
                </c:pt>
                <c:pt idx="7">
                  <c:v>388</c:v>
                </c:pt>
                <c:pt idx="8">
                  <c:v>349</c:v>
                </c:pt>
                <c:pt idx="9">
                  <c:v>316</c:v>
                </c:pt>
                <c:pt idx="10">
                  <c:v>294</c:v>
                </c:pt>
                <c:pt idx="11">
                  <c:v>265</c:v>
                </c:pt>
                <c:pt idx="12">
                  <c:v>251</c:v>
                </c:pt>
                <c:pt idx="13">
                  <c:v>233</c:v>
                </c:pt>
                <c:pt idx="14">
                  <c:v>197</c:v>
                </c:pt>
                <c:pt idx="15">
                  <c:v>193</c:v>
                </c:pt>
                <c:pt idx="16">
                  <c:v>146</c:v>
                </c:pt>
                <c:pt idx="17">
                  <c:v>161</c:v>
                </c:pt>
                <c:pt idx="18">
                  <c:v>126</c:v>
                </c:pt>
                <c:pt idx="19">
                  <c:v>128</c:v>
                </c:pt>
                <c:pt idx="20">
                  <c:v>116</c:v>
                </c:pt>
                <c:pt idx="21">
                  <c:v>108</c:v>
                </c:pt>
                <c:pt idx="22">
                  <c:v>102</c:v>
                </c:pt>
                <c:pt idx="23">
                  <c:v>90</c:v>
                </c:pt>
                <c:pt idx="24">
                  <c:v>76</c:v>
                </c:pt>
                <c:pt idx="25">
                  <c:v>70</c:v>
                </c:pt>
              </c:numCache>
            </c:numRef>
          </c:val>
          <c:smooth val="0"/>
          <c:extLst>
            <c:ext xmlns:c16="http://schemas.microsoft.com/office/drawing/2014/chart" uri="{C3380CC4-5D6E-409C-BE32-E72D297353CC}">
              <c16:uniqueId val="{00000001-D981-9147-8A97-424238E73724}"/>
            </c:ext>
          </c:extLst>
        </c:ser>
        <c:ser>
          <c:idx val="2"/>
          <c:order val="2"/>
          <c:tx>
            <c:strRef>
              <c:f>Sheet1!$A$4</c:f>
              <c:strCache>
                <c:ptCount val="1"/>
                <c:pt idx="0">
                  <c:v>50km/h超～80km/h</c:v>
                </c:pt>
              </c:strCache>
            </c:strRef>
          </c:tx>
          <c:spPr>
            <a:ln w="38007">
              <a:solidFill>
                <a:srgbClr val="00FF00"/>
              </a:solidFill>
              <a:prstDash val="solid"/>
            </a:ln>
          </c:spPr>
          <c:marker>
            <c:symbol val="none"/>
          </c:marker>
          <c:cat>
            <c:strRef>
              <c:f>Sheet1!$B$1:$AA$1</c:f>
              <c:strCache>
                <c:ptCount val="26"/>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元</c:v>
                </c:pt>
                <c:pt idx="24">
                  <c:v>2</c:v>
                </c:pt>
                <c:pt idx="25">
                  <c:v>3</c:v>
                </c:pt>
              </c:strCache>
            </c:strRef>
          </c:cat>
          <c:val>
            <c:numRef>
              <c:f>Sheet1!$B$4:$AA$4</c:f>
              <c:numCache>
                <c:formatCode>General</c:formatCode>
                <c:ptCount val="26"/>
                <c:pt idx="0">
                  <c:v>1150</c:v>
                </c:pt>
                <c:pt idx="1">
                  <c:v>1054</c:v>
                </c:pt>
                <c:pt idx="2">
                  <c:v>948</c:v>
                </c:pt>
                <c:pt idx="3">
                  <c:v>928</c:v>
                </c:pt>
                <c:pt idx="4">
                  <c:v>818</c:v>
                </c:pt>
                <c:pt idx="5">
                  <c:v>737</c:v>
                </c:pt>
                <c:pt idx="6">
                  <c:v>674</c:v>
                </c:pt>
                <c:pt idx="7">
                  <c:v>542</c:v>
                </c:pt>
                <c:pt idx="8">
                  <c:v>507</c:v>
                </c:pt>
                <c:pt idx="9">
                  <c:v>437</c:v>
                </c:pt>
                <c:pt idx="10">
                  <c:v>394</c:v>
                </c:pt>
                <c:pt idx="11">
                  <c:v>317</c:v>
                </c:pt>
                <c:pt idx="12">
                  <c:v>256</c:v>
                </c:pt>
                <c:pt idx="13">
                  <c:v>256</c:v>
                </c:pt>
                <c:pt idx="14">
                  <c:v>202</c:v>
                </c:pt>
                <c:pt idx="15">
                  <c:v>233</c:v>
                </c:pt>
                <c:pt idx="16">
                  <c:v>212</c:v>
                </c:pt>
                <c:pt idx="17">
                  <c:v>177</c:v>
                </c:pt>
                <c:pt idx="18">
                  <c:v>167</c:v>
                </c:pt>
                <c:pt idx="19">
                  <c:v>157</c:v>
                </c:pt>
                <c:pt idx="20">
                  <c:v>174</c:v>
                </c:pt>
                <c:pt idx="21">
                  <c:v>137</c:v>
                </c:pt>
                <c:pt idx="22">
                  <c:v>109</c:v>
                </c:pt>
                <c:pt idx="23">
                  <c:v>106</c:v>
                </c:pt>
                <c:pt idx="24">
                  <c:v>100</c:v>
                </c:pt>
                <c:pt idx="25">
                  <c:v>83</c:v>
                </c:pt>
              </c:numCache>
            </c:numRef>
          </c:val>
          <c:smooth val="0"/>
          <c:extLst>
            <c:ext xmlns:c16="http://schemas.microsoft.com/office/drawing/2014/chart" uri="{C3380CC4-5D6E-409C-BE32-E72D297353CC}">
              <c16:uniqueId val="{00000002-D981-9147-8A97-424238E73724}"/>
            </c:ext>
          </c:extLst>
        </c:ser>
        <c:ser>
          <c:idx val="3"/>
          <c:order val="3"/>
          <c:tx>
            <c:strRef>
              <c:f>Sheet1!$A$5</c:f>
              <c:strCache>
                <c:ptCount val="1"/>
                <c:pt idx="0">
                  <c:v>80km/h超</c:v>
                </c:pt>
              </c:strCache>
            </c:strRef>
          </c:tx>
          <c:spPr>
            <a:ln w="38007">
              <a:solidFill>
                <a:srgbClr val="F6412E"/>
              </a:solidFill>
              <a:prstDash val="solid"/>
            </a:ln>
          </c:spPr>
          <c:marker>
            <c:symbol val="none"/>
          </c:marker>
          <c:cat>
            <c:strRef>
              <c:f>Sheet1!$B$1:$AA$1</c:f>
              <c:strCache>
                <c:ptCount val="26"/>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元</c:v>
                </c:pt>
                <c:pt idx="24">
                  <c:v>2</c:v>
                </c:pt>
                <c:pt idx="25">
                  <c:v>3</c:v>
                </c:pt>
              </c:strCache>
            </c:strRef>
          </c:cat>
          <c:val>
            <c:numRef>
              <c:f>Sheet1!$B$5:$AA$5</c:f>
              <c:numCache>
                <c:formatCode>General</c:formatCode>
                <c:ptCount val="26"/>
                <c:pt idx="0">
                  <c:v>580</c:v>
                </c:pt>
                <c:pt idx="1">
                  <c:v>511</c:v>
                </c:pt>
                <c:pt idx="2">
                  <c:v>439</c:v>
                </c:pt>
                <c:pt idx="3">
                  <c:v>351</c:v>
                </c:pt>
                <c:pt idx="4">
                  <c:v>348</c:v>
                </c:pt>
                <c:pt idx="5">
                  <c:v>269</c:v>
                </c:pt>
                <c:pt idx="6">
                  <c:v>250</c:v>
                </c:pt>
                <c:pt idx="7">
                  <c:v>186</c:v>
                </c:pt>
                <c:pt idx="8">
                  <c:v>159</c:v>
                </c:pt>
                <c:pt idx="9">
                  <c:v>163</c:v>
                </c:pt>
                <c:pt idx="10">
                  <c:v>120</c:v>
                </c:pt>
                <c:pt idx="11">
                  <c:v>108</c:v>
                </c:pt>
                <c:pt idx="12">
                  <c:v>94</c:v>
                </c:pt>
                <c:pt idx="13">
                  <c:v>89</c:v>
                </c:pt>
                <c:pt idx="14">
                  <c:v>73</c:v>
                </c:pt>
                <c:pt idx="15">
                  <c:v>64</c:v>
                </c:pt>
                <c:pt idx="16">
                  <c:v>62</c:v>
                </c:pt>
                <c:pt idx="17">
                  <c:v>61</c:v>
                </c:pt>
                <c:pt idx="18">
                  <c:v>71</c:v>
                </c:pt>
                <c:pt idx="19">
                  <c:v>56</c:v>
                </c:pt>
                <c:pt idx="20">
                  <c:v>62</c:v>
                </c:pt>
                <c:pt idx="21">
                  <c:v>47</c:v>
                </c:pt>
                <c:pt idx="22">
                  <c:v>47</c:v>
                </c:pt>
                <c:pt idx="23">
                  <c:v>64</c:v>
                </c:pt>
                <c:pt idx="24">
                  <c:v>57</c:v>
                </c:pt>
                <c:pt idx="25">
                  <c:v>45</c:v>
                </c:pt>
              </c:numCache>
            </c:numRef>
          </c:val>
          <c:smooth val="0"/>
          <c:extLst>
            <c:ext xmlns:c16="http://schemas.microsoft.com/office/drawing/2014/chart" uri="{C3380CC4-5D6E-409C-BE32-E72D297353CC}">
              <c16:uniqueId val="{00000003-D981-9147-8A97-424238E73724}"/>
            </c:ext>
          </c:extLst>
        </c:ser>
        <c:ser>
          <c:idx val="4"/>
          <c:order val="4"/>
          <c:tx>
            <c:strRef>
              <c:f>Sheet1!$A$6</c:f>
              <c:strCache>
                <c:ptCount val="1"/>
                <c:pt idx="0">
                  <c:v>調査不能</c:v>
                </c:pt>
              </c:strCache>
            </c:strRef>
          </c:tx>
          <c:spPr>
            <a:ln w="38007">
              <a:solidFill>
                <a:schemeClr val="bg1">
                  <a:lumMod val="50000"/>
                </a:schemeClr>
              </a:solidFill>
              <a:prstDash val="solid"/>
            </a:ln>
          </c:spPr>
          <c:marker>
            <c:symbol val="none"/>
          </c:marker>
          <c:cat>
            <c:strRef>
              <c:f>Sheet1!$B$1:$AA$1</c:f>
              <c:strCache>
                <c:ptCount val="26"/>
                <c:pt idx="0">
                  <c:v>8</c:v>
                </c:pt>
                <c:pt idx="1">
                  <c:v>9</c:v>
                </c:pt>
                <c:pt idx="2">
                  <c:v>10</c:v>
                </c:pt>
                <c:pt idx="3">
                  <c:v>11</c:v>
                </c:pt>
                <c:pt idx="4">
                  <c:v>12</c:v>
                </c:pt>
                <c:pt idx="5">
                  <c:v>13</c:v>
                </c:pt>
                <c:pt idx="6">
                  <c:v>14</c:v>
                </c:pt>
                <c:pt idx="7">
                  <c:v>15</c:v>
                </c:pt>
                <c:pt idx="8">
                  <c:v>16</c:v>
                </c:pt>
                <c:pt idx="9">
                  <c:v>17</c:v>
                </c:pt>
                <c:pt idx="10">
                  <c:v>18</c:v>
                </c:pt>
                <c:pt idx="11">
                  <c:v>19</c:v>
                </c:pt>
                <c:pt idx="12">
                  <c:v>20</c:v>
                </c:pt>
                <c:pt idx="13">
                  <c:v>21</c:v>
                </c:pt>
                <c:pt idx="14">
                  <c:v>22</c:v>
                </c:pt>
                <c:pt idx="15">
                  <c:v>23</c:v>
                </c:pt>
                <c:pt idx="16">
                  <c:v>24</c:v>
                </c:pt>
                <c:pt idx="17">
                  <c:v>25</c:v>
                </c:pt>
                <c:pt idx="18">
                  <c:v>26</c:v>
                </c:pt>
                <c:pt idx="19">
                  <c:v>27</c:v>
                </c:pt>
                <c:pt idx="20">
                  <c:v>28</c:v>
                </c:pt>
                <c:pt idx="21">
                  <c:v>29</c:v>
                </c:pt>
                <c:pt idx="22">
                  <c:v>30</c:v>
                </c:pt>
                <c:pt idx="23">
                  <c:v>元</c:v>
                </c:pt>
                <c:pt idx="24">
                  <c:v>2</c:v>
                </c:pt>
                <c:pt idx="25">
                  <c:v>3</c:v>
                </c:pt>
              </c:strCache>
            </c:strRef>
          </c:cat>
          <c:val>
            <c:numRef>
              <c:f>Sheet1!$B$6:$AA$6</c:f>
              <c:numCache>
                <c:formatCode>General</c:formatCode>
                <c:ptCount val="26"/>
                <c:pt idx="0">
                  <c:v>60</c:v>
                </c:pt>
                <c:pt idx="1">
                  <c:v>63</c:v>
                </c:pt>
                <c:pt idx="2">
                  <c:v>72</c:v>
                </c:pt>
                <c:pt idx="3">
                  <c:v>59</c:v>
                </c:pt>
                <c:pt idx="4">
                  <c:v>57</c:v>
                </c:pt>
                <c:pt idx="5">
                  <c:v>53</c:v>
                </c:pt>
                <c:pt idx="6">
                  <c:v>46</c:v>
                </c:pt>
                <c:pt idx="7">
                  <c:v>39</c:v>
                </c:pt>
                <c:pt idx="8">
                  <c:v>41</c:v>
                </c:pt>
                <c:pt idx="9">
                  <c:v>31</c:v>
                </c:pt>
                <c:pt idx="10">
                  <c:v>24</c:v>
                </c:pt>
                <c:pt idx="11">
                  <c:v>32</c:v>
                </c:pt>
                <c:pt idx="12">
                  <c:v>22</c:v>
                </c:pt>
                <c:pt idx="13">
                  <c:v>34</c:v>
                </c:pt>
                <c:pt idx="14">
                  <c:v>19</c:v>
                </c:pt>
                <c:pt idx="15">
                  <c:v>16</c:v>
                </c:pt>
                <c:pt idx="16">
                  <c:v>14</c:v>
                </c:pt>
                <c:pt idx="17">
                  <c:v>32</c:v>
                </c:pt>
                <c:pt idx="18">
                  <c:v>22</c:v>
                </c:pt>
                <c:pt idx="19">
                  <c:v>11</c:v>
                </c:pt>
                <c:pt idx="20">
                  <c:v>8</c:v>
                </c:pt>
                <c:pt idx="21">
                  <c:v>13</c:v>
                </c:pt>
                <c:pt idx="22">
                  <c:v>12</c:v>
                </c:pt>
                <c:pt idx="23">
                  <c:v>13</c:v>
                </c:pt>
                <c:pt idx="24">
                  <c:v>11</c:v>
                </c:pt>
                <c:pt idx="25">
                  <c:v>9</c:v>
                </c:pt>
              </c:numCache>
            </c:numRef>
          </c:val>
          <c:smooth val="0"/>
          <c:extLst>
            <c:ext xmlns:c16="http://schemas.microsoft.com/office/drawing/2014/chart" uri="{C3380CC4-5D6E-409C-BE32-E72D297353CC}">
              <c16:uniqueId val="{00000004-D981-9147-8A97-424238E73724}"/>
            </c:ext>
          </c:extLst>
        </c:ser>
        <c:dLbls>
          <c:showLegendKey val="0"/>
          <c:showVal val="0"/>
          <c:showCatName val="0"/>
          <c:showSerName val="0"/>
          <c:showPercent val="0"/>
          <c:showBubbleSize val="0"/>
        </c:dLbls>
        <c:smooth val="0"/>
        <c:axId val="-2043910208"/>
        <c:axId val="-2043908848"/>
      </c:lineChart>
      <c:catAx>
        <c:axId val="-2043910208"/>
        <c:scaling>
          <c:orientation val="minMax"/>
        </c:scaling>
        <c:delete val="0"/>
        <c:axPos val="b"/>
        <c:numFmt formatCode="General" sourceLinked="1"/>
        <c:majorTickMark val="in"/>
        <c:minorTickMark val="none"/>
        <c:tickLblPos val="nextTo"/>
        <c:spPr>
          <a:ln w="3167">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3908848"/>
        <c:crosses val="autoZero"/>
        <c:auto val="1"/>
        <c:lblAlgn val="ctr"/>
        <c:lblOffset val="100"/>
        <c:tickLblSkip val="2"/>
        <c:tickMarkSkip val="2"/>
        <c:noMultiLvlLbl val="0"/>
      </c:catAx>
      <c:valAx>
        <c:axId val="-2043908848"/>
        <c:scaling>
          <c:orientation val="minMax"/>
          <c:max val="800"/>
        </c:scaling>
        <c:delete val="0"/>
        <c:axPos val="l"/>
        <c:majorGridlines>
          <c:spPr>
            <a:ln w="3167">
              <a:noFill/>
              <a:prstDash val="solid"/>
            </a:ln>
          </c:spPr>
        </c:majorGridlines>
        <c:title>
          <c:tx>
            <c:rich>
              <a:bodyPr rot="0" vert="wordArtVertRtl"/>
              <a:lstStyle/>
              <a:p>
                <a:pPr algn="ct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zh-CN" altLang="en-US">
                    <a:latin typeface="HGMaruGothicMPRO" panose="020F0600000000000000" pitchFamily="34" charset="-128"/>
                    <a:ea typeface="HGMaruGothicMPRO" panose="020F0600000000000000" pitchFamily="34" charset="-128"/>
                  </a:rPr>
                  <a:t>死亡事故件数（件）</a:t>
                </a:r>
              </a:p>
            </c:rich>
          </c:tx>
          <c:layout>
            <c:manualLayout>
              <c:xMode val="edge"/>
              <c:yMode val="edge"/>
              <c:x val="1.6006036771351932E-2"/>
              <c:y val="0.28713910761154854"/>
            </c:manualLayout>
          </c:layout>
          <c:overlay val="0"/>
          <c:spPr>
            <a:noFill/>
            <a:ln w="25338">
              <a:noFill/>
            </a:ln>
          </c:spPr>
        </c:title>
        <c:numFmt formatCode="#,##0_ " sourceLinked="0"/>
        <c:majorTickMark val="in"/>
        <c:minorTickMark val="none"/>
        <c:tickLblPos val="nextTo"/>
        <c:spPr>
          <a:ln w="3167">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3910208"/>
        <c:crosses val="autoZero"/>
        <c:crossBetween val="midCat"/>
      </c:valAx>
      <c:spPr>
        <a:noFill/>
        <a:ln w="25400">
          <a:solidFill>
            <a:schemeClr val="tx1"/>
          </a:solidFill>
          <a:prstDash val="solid"/>
        </a:ln>
      </c:spPr>
    </c:plotArea>
    <c:legend>
      <c:legendPos val="t"/>
      <c:layout>
        <c:manualLayout>
          <c:xMode val="edge"/>
          <c:yMode val="edge"/>
          <c:x val="7.4733118587449299E-2"/>
          <c:y val="5.6284411816943901E-3"/>
          <c:w val="0.84934753042233402"/>
          <c:h val="0.225140804767825"/>
        </c:manualLayout>
      </c:layout>
      <c:overlay val="0"/>
      <c:spPr>
        <a:noFill/>
        <a:ln w="3167">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319"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16549963739299"/>
          <c:y val="3.1416117154966901E-2"/>
          <c:w val="0.69137254517832103"/>
          <c:h val="0.80090463073741203"/>
        </c:manualLayout>
      </c:layout>
      <c:barChart>
        <c:barDir val="bar"/>
        <c:grouping val="clustered"/>
        <c:varyColors val="0"/>
        <c:ser>
          <c:idx val="0"/>
          <c:order val="0"/>
          <c:invertIfNegative val="0"/>
          <c:cat>
            <c:strRef>
              <c:f>Sheet1!$A$5:$A$22</c:f>
              <c:strCache>
                <c:ptCount val="18"/>
                <c:pt idx="0">
                  <c:v>4歳以下</c:v>
                </c:pt>
                <c:pt idx="1">
                  <c:v>5～9歳</c:v>
                </c:pt>
                <c:pt idx="2">
                  <c:v>10～14歳</c:v>
                </c:pt>
                <c:pt idx="3">
                  <c:v>15～19歳</c:v>
                </c:pt>
                <c:pt idx="4">
                  <c:v>20～24歳</c:v>
                </c:pt>
                <c:pt idx="5">
                  <c:v>25～29歳</c:v>
                </c:pt>
                <c:pt idx="6">
                  <c:v>30～34歳</c:v>
                </c:pt>
                <c:pt idx="7">
                  <c:v>35～39歳</c:v>
                </c:pt>
                <c:pt idx="8">
                  <c:v>40～44歳</c:v>
                </c:pt>
                <c:pt idx="9">
                  <c:v>45～49歳</c:v>
                </c:pt>
                <c:pt idx="10">
                  <c:v>50～54歳</c:v>
                </c:pt>
                <c:pt idx="11">
                  <c:v>55～59歳</c:v>
                </c:pt>
                <c:pt idx="12">
                  <c:v>60～64歳</c:v>
                </c:pt>
                <c:pt idx="13">
                  <c:v>65～69歳</c:v>
                </c:pt>
                <c:pt idx="14">
                  <c:v>70～74歳</c:v>
                </c:pt>
                <c:pt idx="15">
                  <c:v>75～79歳</c:v>
                </c:pt>
                <c:pt idx="16">
                  <c:v>80～84歳</c:v>
                </c:pt>
                <c:pt idx="17">
                  <c:v>85歳以上</c:v>
                </c:pt>
              </c:strCache>
            </c:strRef>
          </c:cat>
          <c:val>
            <c:numRef>
              <c:f>Sheet1!$B$5:$B$22</c:f>
              <c:numCache>
                <c:formatCode>#,##0.00_);[Red]\(#,##0.00\)</c:formatCode>
                <c:ptCount val="18"/>
                <c:pt idx="0">
                  <c:v>0.26420079260237783</c:v>
                </c:pt>
                <c:pt idx="1">
                  <c:v>0.2541544477028348</c:v>
                </c:pt>
                <c:pt idx="2">
                  <c:v>0.22325581395348837</c:v>
                </c:pt>
                <c:pt idx="3">
                  <c:v>1.5244436656737339</c:v>
                </c:pt>
                <c:pt idx="4">
                  <c:v>1.9303797468354429</c:v>
                </c:pt>
                <c:pt idx="5">
                  <c:v>1.1279962400125334</c:v>
                </c:pt>
                <c:pt idx="6">
                  <c:v>0.81918379505510874</c:v>
                </c:pt>
                <c:pt idx="7">
                  <c:v>0.98679823976530212</c:v>
                </c:pt>
                <c:pt idx="8">
                  <c:v>1.0734929810074318</c:v>
                </c:pt>
                <c:pt idx="9">
                  <c:v>1.2363194162950952</c:v>
                </c:pt>
                <c:pt idx="10">
                  <c:v>1.7280842298008698</c:v>
                </c:pt>
                <c:pt idx="11">
                  <c:v>1.9020027711298653</c:v>
                </c:pt>
                <c:pt idx="12">
                  <c:v>2.069336199946251</c:v>
                </c:pt>
                <c:pt idx="13">
                  <c:v>2.1369596891694997</c:v>
                </c:pt>
                <c:pt idx="14">
                  <c:v>3.4280117531831538</c:v>
                </c:pt>
                <c:pt idx="15">
                  <c:v>4.2321302193913661</c:v>
                </c:pt>
                <c:pt idx="16">
                  <c:v>6.6247224278312364</c:v>
                </c:pt>
                <c:pt idx="17">
                  <c:v>6.0655470406000322</c:v>
                </c:pt>
              </c:numCache>
            </c:numRef>
          </c:val>
          <c:extLst>
            <c:ext xmlns:c16="http://schemas.microsoft.com/office/drawing/2014/chart" uri="{C3380CC4-5D6E-409C-BE32-E72D297353CC}">
              <c16:uniqueId val="{00000000-D4AA-6447-956B-3EB6102D3131}"/>
            </c:ext>
          </c:extLst>
        </c:ser>
        <c:dLbls>
          <c:showLegendKey val="0"/>
          <c:showVal val="0"/>
          <c:showCatName val="0"/>
          <c:showSerName val="0"/>
          <c:showPercent val="0"/>
          <c:showBubbleSize val="0"/>
        </c:dLbls>
        <c:gapWidth val="150"/>
        <c:axId val="-2045490512"/>
        <c:axId val="-2045477648"/>
      </c:barChart>
      <c:catAx>
        <c:axId val="-2045490512"/>
        <c:scaling>
          <c:orientation val="minMax"/>
        </c:scaling>
        <c:delete val="0"/>
        <c:axPos val="l"/>
        <c:numFmt formatCode="General" sourceLinked="1"/>
        <c:majorTickMark val="none"/>
        <c:minorTickMark val="none"/>
        <c:tickLblPos val="nextTo"/>
        <c:spPr>
          <a:ln w="4671">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477648"/>
        <c:crosses val="autoZero"/>
        <c:auto val="1"/>
        <c:lblAlgn val="ctr"/>
        <c:lblOffset val="100"/>
        <c:tickLblSkip val="1"/>
        <c:tickMarkSkip val="1"/>
        <c:noMultiLvlLbl val="0"/>
      </c:catAx>
      <c:valAx>
        <c:axId val="-2045477648"/>
        <c:scaling>
          <c:orientation val="minMax"/>
          <c:max val="7"/>
          <c:min val="0"/>
        </c:scaling>
        <c:delete val="0"/>
        <c:axPos val="b"/>
        <c:majorGridlines>
          <c:spPr>
            <a:ln w="4671">
              <a:solidFill>
                <a:schemeClr val="bg1">
                  <a:lumMod val="65000"/>
                </a:schemeClr>
              </a:solidFill>
              <a:prstDash val="solid"/>
            </a:ln>
          </c:spPr>
        </c:majorGridlines>
        <c:title>
          <c:tx>
            <c:rich>
              <a:bodyPr/>
              <a:lstStyle/>
              <a:p>
                <a:pPr>
                  <a:defRPr sz="2400" b="0">
                    <a:latin typeface="HGMaruGothicMPRO" panose="020F0600000000000000" pitchFamily="34" charset="-128"/>
                    <a:ea typeface="HGMaruGothicMPRO" panose="020F0600000000000000" pitchFamily="34" charset="-128"/>
                  </a:defRPr>
                </a:pPr>
                <a:r>
                  <a:rPr lang="ja-JP" altLang="en-US" sz="2400" b="0" dirty="0">
                    <a:latin typeface="HGMaruGothicMPRO" panose="020F0600000000000000" pitchFamily="34" charset="-128"/>
                    <a:ea typeface="HGMaruGothicMPRO" panose="020F0600000000000000" pitchFamily="34" charset="-128"/>
                  </a:rPr>
                  <a:t>人口１０万人当たり死者数（人）</a:t>
                </a:r>
              </a:p>
            </c:rich>
          </c:tx>
          <c:layout>
            <c:manualLayout>
              <c:xMode val="edge"/>
              <c:yMode val="edge"/>
              <c:x val="0.32552882859937599"/>
              <c:y val="0.91943462897526496"/>
            </c:manualLayout>
          </c:layout>
          <c:overlay val="0"/>
        </c:title>
        <c:numFmt formatCode="#,##0_);[Red]\(#,##0\)" sourceLinked="0"/>
        <c:majorTickMark val="in"/>
        <c:minorTickMark val="none"/>
        <c:tickLblPos val="nextTo"/>
        <c:spPr>
          <a:ln w="4671">
            <a:solidFill>
              <a:schemeClr val="tx1"/>
            </a:solidFill>
            <a:prstDash val="solid"/>
          </a:ln>
        </c:spPr>
        <c:txPr>
          <a:bodyPr rot="0" vert="horz"/>
          <a:lstStyle/>
          <a:p>
            <a:pPr>
              <a:defRPr sz="2397"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490512"/>
        <c:crosses val="autoZero"/>
        <c:crossBetween val="between"/>
        <c:majorUnit val="1"/>
      </c:valAx>
      <c:spPr>
        <a:noFill/>
        <a:ln w="25400">
          <a:solidFill>
            <a:schemeClr val="tx1"/>
          </a:solidFill>
          <a:prstDash val="solid"/>
        </a:ln>
      </c:spPr>
    </c:plotArea>
    <c:plotVisOnly val="1"/>
    <c:dispBlanksAs val="gap"/>
    <c:showDLblsOverMax val="0"/>
  </c:chart>
  <c:spPr>
    <a:noFill/>
    <a:ln>
      <a:noFill/>
    </a:ln>
  </c:spPr>
  <c:txPr>
    <a:bodyPr/>
    <a:lstStyle/>
    <a:p>
      <a:pPr>
        <a:defRPr sz="2646"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370221041646901"/>
          <c:y val="0.22588588094072201"/>
          <c:w val="0.75057489801726596"/>
          <c:h val="0.53087818893304295"/>
        </c:manualLayout>
      </c:layout>
      <c:barChart>
        <c:barDir val="bar"/>
        <c:grouping val="percentStacked"/>
        <c:varyColors val="0"/>
        <c:ser>
          <c:idx val="8"/>
          <c:order val="0"/>
          <c:tx>
            <c:strRef>
              <c:f>Sheet1!$B$1</c:f>
              <c:strCache>
                <c:ptCount val="1"/>
                <c:pt idx="0">
                  <c:v>-14</c:v>
                </c:pt>
              </c:strCache>
            </c:strRef>
          </c:tx>
          <c:spPr>
            <a:solidFill>
              <a:srgbClr val="FF0000"/>
            </a:solidFill>
            <a:ln>
              <a:solidFill>
                <a:schemeClr val="tx1"/>
              </a:solidFill>
            </a:ln>
          </c:spPr>
          <c:invertIfNegative val="0"/>
          <c:cat>
            <c:strRef>
              <c:f>Sheet1!$A$2:$A$3</c:f>
              <c:strCache>
                <c:ptCount val="2"/>
                <c:pt idx="0">
                  <c:v>負傷者</c:v>
                </c:pt>
                <c:pt idx="1">
                  <c:v>死者</c:v>
                </c:pt>
              </c:strCache>
            </c:strRef>
          </c:cat>
          <c:val>
            <c:numRef>
              <c:f>Sheet1!$B$2:$B$3</c:f>
              <c:numCache>
                <c:formatCode>#,##0_);[Red]\(#,##0\)</c:formatCode>
                <c:ptCount val="2"/>
                <c:pt idx="0">
                  <c:v>7162</c:v>
                </c:pt>
                <c:pt idx="1">
                  <c:v>8</c:v>
                </c:pt>
              </c:numCache>
            </c:numRef>
          </c:val>
          <c:extLst>
            <c:ext xmlns:c16="http://schemas.microsoft.com/office/drawing/2014/chart" uri="{C3380CC4-5D6E-409C-BE32-E72D297353CC}">
              <c16:uniqueId val="{00000000-A12A-944D-BCBD-180673BA4FE6}"/>
            </c:ext>
          </c:extLst>
        </c:ser>
        <c:ser>
          <c:idx val="0"/>
          <c:order val="1"/>
          <c:tx>
            <c:strRef>
              <c:f>Sheet1!$C$1</c:f>
              <c:strCache>
                <c:ptCount val="1"/>
                <c:pt idx="0">
                  <c:v>15-19</c:v>
                </c:pt>
              </c:strCache>
            </c:strRef>
          </c:tx>
          <c:spPr>
            <a:ln>
              <a:solidFill>
                <a:schemeClr val="tx1"/>
              </a:solidFill>
            </a:ln>
          </c:spPr>
          <c:invertIfNegative val="0"/>
          <c:cat>
            <c:strRef>
              <c:f>Sheet1!$A$2:$A$3</c:f>
              <c:strCache>
                <c:ptCount val="2"/>
                <c:pt idx="0">
                  <c:v>負傷者</c:v>
                </c:pt>
                <c:pt idx="1">
                  <c:v>死者</c:v>
                </c:pt>
              </c:strCache>
            </c:strRef>
          </c:cat>
          <c:val>
            <c:numRef>
              <c:f>Sheet1!$C$2:$C$3</c:f>
              <c:numCache>
                <c:formatCode>#,##0_);[Red]\(#,##0\)</c:formatCode>
                <c:ptCount val="2"/>
                <c:pt idx="0">
                  <c:v>12143</c:v>
                </c:pt>
                <c:pt idx="1">
                  <c:v>12</c:v>
                </c:pt>
              </c:numCache>
            </c:numRef>
          </c:val>
          <c:extLst>
            <c:ext xmlns:c16="http://schemas.microsoft.com/office/drawing/2014/chart" uri="{C3380CC4-5D6E-409C-BE32-E72D297353CC}">
              <c16:uniqueId val="{00000001-A12A-944D-BCBD-180673BA4FE6}"/>
            </c:ext>
          </c:extLst>
        </c:ser>
        <c:ser>
          <c:idx val="1"/>
          <c:order val="2"/>
          <c:tx>
            <c:strRef>
              <c:f>Sheet1!$D$1</c:f>
              <c:strCache>
                <c:ptCount val="1"/>
                <c:pt idx="0">
                  <c:v>20代</c:v>
                </c:pt>
              </c:strCache>
            </c:strRef>
          </c:tx>
          <c:spPr>
            <a:ln>
              <a:solidFill>
                <a:schemeClr val="tx1"/>
              </a:solidFill>
            </a:ln>
          </c:spPr>
          <c:invertIfNegative val="0"/>
          <c:cat>
            <c:strRef>
              <c:f>Sheet1!$A$2:$A$3</c:f>
              <c:strCache>
                <c:ptCount val="2"/>
                <c:pt idx="0">
                  <c:v>負傷者</c:v>
                </c:pt>
                <c:pt idx="1">
                  <c:v>死者</c:v>
                </c:pt>
              </c:strCache>
            </c:strRef>
          </c:cat>
          <c:val>
            <c:numRef>
              <c:f>Sheet1!$D$2:$D$3</c:f>
              <c:numCache>
                <c:formatCode>#,##0_);[Red]\(#,##0\)</c:formatCode>
                <c:ptCount val="2"/>
                <c:pt idx="0">
                  <c:v>8916</c:v>
                </c:pt>
                <c:pt idx="1">
                  <c:v>10</c:v>
                </c:pt>
              </c:numCache>
            </c:numRef>
          </c:val>
          <c:extLst>
            <c:ext xmlns:c16="http://schemas.microsoft.com/office/drawing/2014/chart" uri="{C3380CC4-5D6E-409C-BE32-E72D297353CC}">
              <c16:uniqueId val="{00000002-A12A-944D-BCBD-180673BA4FE6}"/>
            </c:ext>
          </c:extLst>
        </c:ser>
        <c:ser>
          <c:idx val="2"/>
          <c:order val="3"/>
          <c:tx>
            <c:strRef>
              <c:f>Sheet1!$E$1</c:f>
              <c:strCache>
                <c:ptCount val="1"/>
                <c:pt idx="0">
                  <c:v>30代</c:v>
                </c:pt>
              </c:strCache>
            </c:strRef>
          </c:tx>
          <c:spPr>
            <a:solidFill>
              <a:srgbClr val="7030A0"/>
            </a:solidFill>
            <a:ln>
              <a:solidFill>
                <a:schemeClr val="tx1"/>
              </a:solidFill>
            </a:ln>
          </c:spPr>
          <c:invertIfNegative val="0"/>
          <c:cat>
            <c:strRef>
              <c:f>Sheet1!$A$2:$A$3</c:f>
              <c:strCache>
                <c:ptCount val="2"/>
                <c:pt idx="0">
                  <c:v>負傷者</c:v>
                </c:pt>
                <c:pt idx="1">
                  <c:v>死者</c:v>
                </c:pt>
              </c:strCache>
            </c:strRef>
          </c:cat>
          <c:val>
            <c:numRef>
              <c:f>Sheet1!$E$2:$E$3</c:f>
              <c:numCache>
                <c:formatCode>#,##0_);[Red]\(#,##0\)</c:formatCode>
                <c:ptCount val="2"/>
                <c:pt idx="0">
                  <c:v>7936</c:v>
                </c:pt>
                <c:pt idx="1">
                  <c:v>11</c:v>
                </c:pt>
              </c:numCache>
            </c:numRef>
          </c:val>
          <c:extLst>
            <c:ext xmlns:c16="http://schemas.microsoft.com/office/drawing/2014/chart" uri="{C3380CC4-5D6E-409C-BE32-E72D297353CC}">
              <c16:uniqueId val="{00000003-A12A-944D-BCBD-180673BA4FE6}"/>
            </c:ext>
          </c:extLst>
        </c:ser>
        <c:ser>
          <c:idx val="3"/>
          <c:order val="4"/>
          <c:tx>
            <c:strRef>
              <c:f>Sheet1!$F$1</c:f>
              <c:strCache>
                <c:ptCount val="1"/>
                <c:pt idx="0">
                  <c:v>40代</c:v>
                </c:pt>
              </c:strCache>
            </c:strRef>
          </c:tx>
          <c:spPr>
            <a:solidFill>
              <a:srgbClr val="00B050"/>
            </a:solidFill>
            <a:ln>
              <a:solidFill>
                <a:schemeClr val="tx1"/>
              </a:solidFill>
            </a:ln>
          </c:spPr>
          <c:invertIfNegative val="0"/>
          <c:cat>
            <c:strRef>
              <c:f>Sheet1!$A$2:$A$3</c:f>
              <c:strCache>
                <c:ptCount val="2"/>
                <c:pt idx="0">
                  <c:v>負傷者</c:v>
                </c:pt>
                <c:pt idx="1">
                  <c:v>死者</c:v>
                </c:pt>
              </c:strCache>
            </c:strRef>
          </c:cat>
          <c:val>
            <c:numRef>
              <c:f>Sheet1!$F$2:$F$3</c:f>
              <c:numCache>
                <c:formatCode>#,##0_);[Red]\(#,##0\)</c:formatCode>
                <c:ptCount val="2"/>
                <c:pt idx="0">
                  <c:v>8220</c:v>
                </c:pt>
                <c:pt idx="1">
                  <c:v>23</c:v>
                </c:pt>
              </c:numCache>
            </c:numRef>
          </c:val>
          <c:extLst>
            <c:ext xmlns:c16="http://schemas.microsoft.com/office/drawing/2014/chart" uri="{C3380CC4-5D6E-409C-BE32-E72D297353CC}">
              <c16:uniqueId val="{00000004-A12A-944D-BCBD-180673BA4FE6}"/>
            </c:ext>
          </c:extLst>
        </c:ser>
        <c:ser>
          <c:idx val="4"/>
          <c:order val="5"/>
          <c:tx>
            <c:strRef>
              <c:f>Sheet1!$G$1</c:f>
              <c:strCache>
                <c:ptCount val="1"/>
                <c:pt idx="0">
                  <c:v>50代</c:v>
                </c:pt>
              </c:strCache>
            </c:strRef>
          </c:tx>
          <c:spPr>
            <a:ln>
              <a:solidFill>
                <a:schemeClr val="tx1"/>
              </a:solidFill>
            </a:ln>
          </c:spPr>
          <c:invertIfNegative val="0"/>
          <c:cat>
            <c:strRef>
              <c:f>Sheet1!$A$2:$A$3</c:f>
              <c:strCache>
                <c:ptCount val="2"/>
                <c:pt idx="0">
                  <c:v>負傷者</c:v>
                </c:pt>
                <c:pt idx="1">
                  <c:v>死者</c:v>
                </c:pt>
              </c:strCache>
            </c:strRef>
          </c:cat>
          <c:val>
            <c:numRef>
              <c:f>Sheet1!$G$2:$G$3</c:f>
              <c:numCache>
                <c:formatCode>#,##0_);[Red]\(#,##0\)</c:formatCode>
                <c:ptCount val="2"/>
                <c:pt idx="0">
                  <c:v>7450</c:v>
                </c:pt>
                <c:pt idx="1">
                  <c:v>34</c:v>
                </c:pt>
              </c:numCache>
            </c:numRef>
          </c:val>
          <c:extLst>
            <c:ext xmlns:c16="http://schemas.microsoft.com/office/drawing/2014/chart" uri="{C3380CC4-5D6E-409C-BE32-E72D297353CC}">
              <c16:uniqueId val="{00000005-A12A-944D-BCBD-180673BA4FE6}"/>
            </c:ext>
          </c:extLst>
        </c:ser>
        <c:ser>
          <c:idx val="5"/>
          <c:order val="6"/>
          <c:tx>
            <c:strRef>
              <c:f>Sheet1!$H$1</c:f>
              <c:strCache>
                <c:ptCount val="1"/>
                <c:pt idx="0">
                  <c:v>60代</c:v>
                </c:pt>
              </c:strCache>
            </c:strRef>
          </c:tx>
          <c:spPr>
            <a:solidFill>
              <a:srgbClr val="C00000"/>
            </a:solidFill>
            <a:ln>
              <a:solidFill>
                <a:schemeClr val="tx1"/>
              </a:solidFill>
            </a:ln>
          </c:spPr>
          <c:invertIfNegative val="0"/>
          <c:cat>
            <c:strRef>
              <c:f>Sheet1!$A$2:$A$3</c:f>
              <c:strCache>
                <c:ptCount val="2"/>
                <c:pt idx="0">
                  <c:v>負傷者</c:v>
                </c:pt>
                <c:pt idx="1">
                  <c:v>死者</c:v>
                </c:pt>
              </c:strCache>
            </c:strRef>
          </c:cat>
          <c:val>
            <c:numRef>
              <c:f>Sheet1!$H$2:$H$3</c:f>
              <c:numCache>
                <c:formatCode>#,##0_);[Red]\(#,##0\)</c:formatCode>
                <c:ptCount val="2"/>
                <c:pt idx="0">
                  <c:v>5398</c:v>
                </c:pt>
                <c:pt idx="1">
                  <c:v>44</c:v>
                </c:pt>
              </c:numCache>
            </c:numRef>
          </c:val>
          <c:extLst>
            <c:ext xmlns:c16="http://schemas.microsoft.com/office/drawing/2014/chart" uri="{C3380CC4-5D6E-409C-BE32-E72D297353CC}">
              <c16:uniqueId val="{00000006-A12A-944D-BCBD-180673BA4FE6}"/>
            </c:ext>
          </c:extLst>
        </c:ser>
        <c:ser>
          <c:idx val="6"/>
          <c:order val="7"/>
          <c:tx>
            <c:strRef>
              <c:f>Sheet1!$I$1</c:f>
              <c:strCache>
                <c:ptCount val="1"/>
                <c:pt idx="0">
                  <c:v>70代</c:v>
                </c:pt>
              </c:strCache>
            </c:strRef>
          </c:tx>
          <c:spPr>
            <a:solidFill>
              <a:srgbClr val="99FFCC"/>
            </a:solidFill>
            <a:ln>
              <a:solidFill>
                <a:schemeClr val="tx1"/>
              </a:solidFill>
            </a:ln>
          </c:spPr>
          <c:invertIfNegative val="0"/>
          <c:cat>
            <c:strRef>
              <c:f>Sheet1!$A$2:$A$3</c:f>
              <c:strCache>
                <c:ptCount val="2"/>
                <c:pt idx="0">
                  <c:v>負傷者</c:v>
                </c:pt>
                <c:pt idx="1">
                  <c:v>死者</c:v>
                </c:pt>
              </c:strCache>
            </c:strRef>
          </c:cat>
          <c:val>
            <c:numRef>
              <c:f>Sheet1!$I$2:$I$3</c:f>
              <c:numCache>
                <c:formatCode>#,##0_);[Red]\(#,##0\)</c:formatCode>
                <c:ptCount val="2"/>
                <c:pt idx="0">
                  <c:v>6552</c:v>
                </c:pt>
                <c:pt idx="1">
                  <c:v>104</c:v>
                </c:pt>
              </c:numCache>
            </c:numRef>
          </c:val>
          <c:extLst>
            <c:ext xmlns:c16="http://schemas.microsoft.com/office/drawing/2014/chart" uri="{C3380CC4-5D6E-409C-BE32-E72D297353CC}">
              <c16:uniqueId val="{00000007-A12A-944D-BCBD-180673BA4FE6}"/>
            </c:ext>
          </c:extLst>
        </c:ser>
        <c:ser>
          <c:idx val="7"/>
          <c:order val="8"/>
          <c:tx>
            <c:strRef>
              <c:f>Sheet1!$J$1</c:f>
              <c:strCache>
                <c:ptCount val="1"/>
                <c:pt idx="0">
                  <c:v>80-</c:v>
                </c:pt>
              </c:strCache>
            </c:strRef>
          </c:tx>
          <c:spPr>
            <a:solidFill>
              <a:srgbClr val="FFC000"/>
            </a:solidFill>
            <a:ln>
              <a:solidFill>
                <a:schemeClr val="tx1"/>
              </a:solidFill>
            </a:ln>
          </c:spPr>
          <c:invertIfNegative val="0"/>
          <c:cat>
            <c:strRef>
              <c:f>Sheet1!$A$2:$A$3</c:f>
              <c:strCache>
                <c:ptCount val="2"/>
                <c:pt idx="0">
                  <c:v>負傷者</c:v>
                </c:pt>
                <c:pt idx="1">
                  <c:v>死者</c:v>
                </c:pt>
              </c:strCache>
            </c:strRef>
          </c:cat>
          <c:val>
            <c:numRef>
              <c:f>Sheet1!$J$2:$J$3</c:f>
              <c:numCache>
                <c:formatCode>#,##0_);[Red]\(#,##0\)</c:formatCode>
                <c:ptCount val="2"/>
                <c:pt idx="0">
                  <c:v>3976</c:v>
                </c:pt>
                <c:pt idx="1">
                  <c:v>115</c:v>
                </c:pt>
              </c:numCache>
            </c:numRef>
          </c:val>
          <c:extLst>
            <c:ext xmlns:c16="http://schemas.microsoft.com/office/drawing/2014/chart" uri="{C3380CC4-5D6E-409C-BE32-E72D297353CC}">
              <c16:uniqueId val="{00000008-A12A-944D-BCBD-180673BA4FE6}"/>
            </c:ext>
          </c:extLst>
        </c:ser>
        <c:dLbls>
          <c:showLegendKey val="0"/>
          <c:showVal val="0"/>
          <c:showCatName val="0"/>
          <c:showSerName val="0"/>
          <c:showPercent val="0"/>
          <c:showBubbleSize val="0"/>
        </c:dLbls>
        <c:gapWidth val="75"/>
        <c:overlap val="100"/>
        <c:serLines/>
        <c:axId val="257680800"/>
        <c:axId val="257683120"/>
      </c:barChart>
      <c:catAx>
        <c:axId val="257680800"/>
        <c:scaling>
          <c:orientation val="minMax"/>
        </c:scaling>
        <c:delete val="0"/>
        <c:axPos val="l"/>
        <c:numFmt formatCode="General" sourceLinked="1"/>
        <c:majorTickMark val="none"/>
        <c:minorTickMark val="none"/>
        <c:tickLblPos val="low"/>
        <c:spPr>
          <a:ln w="3335">
            <a:solidFill>
              <a:schemeClr val="tx1"/>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7683120"/>
        <c:crosses val="autoZero"/>
        <c:auto val="1"/>
        <c:lblAlgn val="ctr"/>
        <c:lblOffset val="100"/>
        <c:noMultiLvlLbl val="0"/>
      </c:catAx>
      <c:valAx>
        <c:axId val="257683120"/>
        <c:scaling>
          <c:orientation val="minMax"/>
        </c:scaling>
        <c:delete val="0"/>
        <c:axPos val="b"/>
        <c:majorGridlines>
          <c:spPr>
            <a:ln w="3335">
              <a:solidFill>
                <a:schemeClr val="bg1">
                  <a:lumMod val="65000"/>
                </a:schemeClr>
              </a:solidFill>
              <a:prstDash val="solid"/>
            </a:ln>
          </c:spPr>
        </c:majorGridlines>
        <c:minorGridlines>
          <c:spPr>
            <a:ln>
              <a:noFill/>
            </a:ln>
          </c:spPr>
        </c:minorGridlines>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a:solidFill>
                      <a:srgbClr val="000000"/>
                    </a:solidFill>
                    <a:latin typeface="HGMaruGothicMPRO" panose="020F0600000000000000" pitchFamily="34" charset="-128"/>
                    <a:ea typeface="HGMaruGothicMPRO" panose="020F0600000000000000" pitchFamily="34" charset="-128"/>
                  </a:rPr>
                  <a:t>割合</a:t>
                </a:r>
                <a:endParaRPr lang="ja-JP" altLang="en-US" b="0" dirty="0">
                  <a:solidFill>
                    <a:srgbClr val="000000"/>
                  </a:solidFill>
                  <a:latin typeface="HGMaruGothicMPRO" panose="020F0600000000000000" pitchFamily="34" charset="-128"/>
                  <a:ea typeface="HGMaruGothicMPRO" panose="020F0600000000000000" pitchFamily="34" charset="-128"/>
                </a:endParaRPr>
              </a:p>
            </c:rich>
          </c:tx>
          <c:overlay val="0"/>
        </c:title>
        <c:numFmt formatCode="0%" sourceLinked="0"/>
        <c:majorTickMark val="out"/>
        <c:minorTickMark val="none"/>
        <c:tickLblPos val="nextTo"/>
        <c:spPr>
          <a:ln w="3335">
            <a:solidFill>
              <a:srgbClr val="000000"/>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7680800"/>
        <c:crosses val="autoZero"/>
        <c:crossBetween val="between"/>
        <c:majorUnit val="0.25"/>
        <c:dispUnits>
          <c:builtInUnit val="tenThousands"/>
        </c:dispUnits>
      </c:valAx>
      <c:spPr>
        <a:noFill/>
        <a:ln w="38100">
          <a:solidFill>
            <a:srgbClr val="000000"/>
          </a:solidFill>
          <a:prstDash val="solid"/>
        </a:ln>
      </c:spPr>
    </c:plotArea>
    <c:legend>
      <c:legendPos val="t"/>
      <c:layout>
        <c:manualLayout>
          <c:xMode val="edge"/>
          <c:yMode val="edge"/>
          <c:x val="7.8546271700977097E-2"/>
          <c:y val="1.7611447440836502E-2"/>
          <c:w val="0.85194360117635903"/>
          <c:h val="0.14663436745695699"/>
        </c:manualLayout>
      </c:layout>
      <c:overlay val="0"/>
      <c:txPr>
        <a:bodyPr/>
        <a:lstStyle/>
        <a:p>
          <a:pPr>
            <a:defRPr sz="2400" b="0">
              <a:solidFill>
                <a:srgbClr val="000000"/>
              </a:solidFill>
              <a:latin typeface="HGMaruGothicMPRO" panose="020F0600000000000000" pitchFamily="34" charset="-128"/>
              <a:ea typeface="HGMaruGothicMPRO" panose="020F0600000000000000" pitchFamily="34" charset="-128"/>
            </a:defRPr>
          </a:pPr>
          <a:endParaRPr lang="ja-JP"/>
        </a:p>
      </c:txPr>
    </c:legend>
    <c:plotVisOnly val="1"/>
    <c:dispBlanksAs val="gap"/>
    <c:showDLblsOverMax val="0"/>
  </c:chart>
  <c:spPr>
    <a:noFill/>
    <a:ln>
      <a:noFill/>
    </a:ln>
  </c:spPr>
  <c:txPr>
    <a:bodyPr/>
    <a:lstStyle/>
    <a:p>
      <a:pPr>
        <a:defRPr sz="265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370221041646901"/>
          <c:y val="0.22588588094072201"/>
          <c:w val="0.75057489801726596"/>
          <c:h val="0.53087818893304295"/>
        </c:manualLayout>
      </c:layout>
      <c:barChart>
        <c:barDir val="bar"/>
        <c:grouping val="percentStacked"/>
        <c:varyColors val="0"/>
        <c:ser>
          <c:idx val="8"/>
          <c:order val="0"/>
          <c:tx>
            <c:strRef>
              <c:f>Sheet1!$B$1</c:f>
              <c:strCache>
                <c:ptCount val="1"/>
                <c:pt idx="0">
                  <c:v>-14</c:v>
                </c:pt>
              </c:strCache>
            </c:strRef>
          </c:tx>
          <c:spPr>
            <a:solidFill>
              <a:srgbClr val="FF0000"/>
            </a:solidFill>
            <a:ln>
              <a:solidFill>
                <a:schemeClr val="tx1"/>
              </a:solidFill>
            </a:ln>
          </c:spPr>
          <c:invertIfNegative val="0"/>
          <c:cat>
            <c:strRef>
              <c:f>Sheet1!$A$2:$A$3</c:f>
              <c:strCache>
                <c:ptCount val="2"/>
                <c:pt idx="0">
                  <c:v>負傷者</c:v>
                </c:pt>
                <c:pt idx="1">
                  <c:v>死者</c:v>
                </c:pt>
              </c:strCache>
            </c:strRef>
          </c:cat>
          <c:val>
            <c:numRef>
              <c:f>Sheet1!$B$2:$B$3</c:f>
              <c:numCache>
                <c:formatCode>#,##0_);[Red]\(#,##0\)</c:formatCode>
                <c:ptCount val="2"/>
                <c:pt idx="0">
                  <c:v>4471</c:v>
                </c:pt>
                <c:pt idx="1">
                  <c:v>22</c:v>
                </c:pt>
              </c:numCache>
            </c:numRef>
          </c:val>
          <c:extLst>
            <c:ext xmlns:c16="http://schemas.microsoft.com/office/drawing/2014/chart" uri="{C3380CC4-5D6E-409C-BE32-E72D297353CC}">
              <c16:uniqueId val="{00000000-F325-004C-B87D-E4D3F9A3C9E1}"/>
            </c:ext>
          </c:extLst>
        </c:ser>
        <c:ser>
          <c:idx val="0"/>
          <c:order val="1"/>
          <c:tx>
            <c:strRef>
              <c:f>Sheet1!$C$1</c:f>
              <c:strCache>
                <c:ptCount val="1"/>
                <c:pt idx="0">
                  <c:v>15-19</c:v>
                </c:pt>
              </c:strCache>
            </c:strRef>
          </c:tx>
          <c:spPr>
            <a:ln>
              <a:solidFill>
                <a:schemeClr val="tx1"/>
              </a:solidFill>
            </a:ln>
          </c:spPr>
          <c:invertIfNegative val="0"/>
          <c:cat>
            <c:strRef>
              <c:f>Sheet1!$A$2:$A$3</c:f>
              <c:strCache>
                <c:ptCount val="2"/>
                <c:pt idx="0">
                  <c:v>負傷者</c:v>
                </c:pt>
                <c:pt idx="1">
                  <c:v>死者</c:v>
                </c:pt>
              </c:strCache>
            </c:strRef>
          </c:cat>
          <c:val>
            <c:numRef>
              <c:f>Sheet1!$C$2:$C$3</c:f>
              <c:numCache>
                <c:formatCode>#,##0_);[Red]\(#,##0\)</c:formatCode>
                <c:ptCount val="2"/>
                <c:pt idx="0">
                  <c:v>1097</c:v>
                </c:pt>
                <c:pt idx="1">
                  <c:v>3</c:v>
                </c:pt>
              </c:numCache>
            </c:numRef>
          </c:val>
          <c:extLst>
            <c:ext xmlns:c16="http://schemas.microsoft.com/office/drawing/2014/chart" uri="{C3380CC4-5D6E-409C-BE32-E72D297353CC}">
              <c16:uniqueId val="{00000001-F325-004C-B87D-E4D3F9A3C9E1}"/>
            </c:ext>
          </c:extLst>
        </c:ser>
        <c:ser>
          <c:idx val="1"/>
          <c:order val="2"/>
          <c:tx>
            <c:strRef>
              <c:f>Sheet1!$D$1</c:f>
              <c:strCache>
                <c:ptCount val="1"/>
                <c:pt idx="0">
                  <c:v>20代</c:v>
                </c:pt>
              </c:strCache>
            </c:strRef>
          </c:tx>
          <c:spPr>
            <a:ln>
              <a:solidFill>
                <a:schemeClr val="tx1"/>
              </a:solidFill>
            </a:ln>
          </c:spPr>
          <c:invertIfNegative val="0"/>
          <c:cat>
            <c:strRef>
              <c:f>Sheet1!$A$2:$A$3</c:f>
              <c:strCache>
                <c:ptCount val="2"/>
                <c:pt idx="0">
                  <c:v>負傷者</c:v>
                </c:pt>
                <c:pt idx="1">
                  <c:v>死者</c:v>
                </c:pt>
              </c:strCache>
            </c:strRef>
          </c:cat>
          <c:val>
            <c:numRef>
              <c:f>Sheet1!$D$2:$D$3</c:f>
              <c:numCache>
                <c:formatCode>#,##0_);[Red]\(#,##0\)</c:formatCode>
                <c:ptCount val="2"/>
                <c:pt idx="0">
                  <c:v>3678</c:v>
                </c:pt>
                <c:pt idx="1">
                  <c:v>25</c:v>
                </c:pt>
              </c:numCache>
            </c:numRef>
          </c:val>
          <c:extLst>
            <c:ext xmlns:c16="http://schemas.microsoft.com/office/drawing/2014/chart" uri="{C3380CC4-5D6E-409C-BE32-E72D297353CC}">
              <c16:uniqueId val="{00000002-F325-004C-B87D-E4D3F9A3C9E1}"/>
            </c:ext>
          </c:extLst>
        </c:ser>
        <c:ser>
          <c:idx val="2"/>
          <c:order val="3"/>
          <c:tx>
            <c:strRef>
              <c:f>Sheet1!$E$1</c:f>
              <c:strCache>
                <c:ptCount val="1"/>
                <c:pt idx="0">
                  <c:v>30代</c:v>
                </c:pt>
              </c:strCache>
            </c:strRef>
          </c:tx>
          <c:spPr>
            <a:solidFill>
              <a:srgbClr val="7030A0"/>
            </a:solidFill>
            <a:ln>
              <a:solidFill>
                <a:schemeClr val="tx1"/>
              </a:solidFill>
            </a:ln>
          </c:spPr>
          <c:invertIfNegative val="0"/>
          <c:cat>
            <c:strRef>
              <c:f>Sheet1!$A$2:$A$3</c:f>
              <c:strCache>
                <c:ptCount val="2"/>
                <c:pt idx="0">
                  <c:v>負傷者</c:v>
                </c:pt>
                <c:pt idx="1">
                  <c:v>死者</c:v>
                </c:pt>
              </c:strCache>
            </c:strRef>
          </c:cat>
          <c:val>
            <c:numRef>
              <c:f>Sheet1!$E$2:$E$3</c:f>
              <c:numCache>
                <c:formatCode>#,##0_);[Red]\(#,##0\)</c:formatCode>
                <c:ptCount val="2"/>
                <c:pt idx="0">
                  <c:v>3781</c:v>
                </c:pt>
                <c:pt idx="1">
                  <c:v>28</c:v>
                </c:pt>
              </c:numCache>
            </c:numRef>
          </c:val>
          <c:extLst>
            <c:ext xmlns:c16="http://schemas.microsoft.com/office/drawing/2014/chart" uri="{C3380CC4-5D6E-409C-BE32-E72D297353CC}">
              <c16:uniqueId val="{00000003-F325-004C-B87D-E4D3F9A3C9E1}"/>
            </c:ext>
          </c:extLst>
        </c:ser>
        <c:ser>
          <c:idx val="3"/>
          <c:order val="4"/>
          <c:tx>
            <c:strRef>
              <c:f>Sheet1!$F$1</c:f>
              <c:strCache>
                <c:ptCount val="1"/>
                <c:pt idx="0">
                  <c:v>40代</c:v>
                </c:pt>
              </c:strCache>
            </c:strRef>
          </c:tx>
          <c:spPr>
            <a:solidFill>
              <a:srgbClr val="00B050"/>
            </a:solidFill>
            <a:ln>
              <a:solidFill>
                <a:schemeClr val="tx1"/>
              </a:solidFill>
            </a:ln>
          </c:spPr>
          <c:invertIfNegative val="0"/>
          <c:cat>
            <c:strRef>
              <c:f>Sheet1!$A$2:$A$3</c:f>
              <c:strCache>
                <c:ptCount val="2"/>
                <c:pt idx="0">
                  <c:v>負傷者</c:v>
                </c:pt>
                <c:pt idx="1">
                  <c:v>死者</c:v>
                </c:pt>
              </c:strCache>
            </c:strRef>
          </c:cat>
          <c:val>
            <c:numRef>
              <c:f>Sheet1!$F$2:$F$3</c:f>
              <c:numCache>
                <c:formatCode>#,##0_);[Red]\(#,##0\)</c:formatCode>
                <c:ptCount val="2"/>
                <c:pt idx="0">
                  <c:v>4609</c:v>
                </c:pt>
                <c:pt idx="1">
                  <c:v>44</c:v>
                </c:pt>
              </c:numCache>
            </c:numRef>
          </c:val>
          <c:extLst>
            <c:ext xmlns:c16="http://schemas.microsoft.com/office/drawing/2014/chart" uri="{C3380CC4-5D6E-409C-BE32-E72D297353CC}">
              <c16:uniqueId val="{00000004-F325-004C-B87D-E4D3F9A3C9E1}"/>
            </c:ext>
          </c:extLst>
        </c:ser>
        <c:ser>
          <c:idx val="4"/>
          <c:order val="5"/>
          <c:tx>
            <c:strRef>
              <c:f>Sheet1!$G$1</c:f>
              <c:strCache>
                <c:ptCount val="1"/>
                <c:pt idx="0">
                  <c:v>50代</c:v>
                </c:pt>
              </c:strCache>
            </c:strRef>
          </c:tx>
          <c:spPr>
            <a:ln>
              <a:solidFill>
                <a:schemeClr val="tx1"/>
              </a:solidFill>
            </a:ln>
          </c:spPr>
          <c:invertIfNegative val="0"/>
          <c:cat>
            <c:strRef>
              <c:f>Sheet1!$A$2:$A$3</c:f>
              <c:strCache>
                <c:ptCount val="2"/>
                <c:pt idx="0">
                  <c:v>負傷者</c:v>
                </c:pt>
                <c:pt idx="1">
                  <c:v>死者</c:v>
                </c:pt>
              </c:strCache>
            </c:strRef>
          </c:cat>
          <c:val>
            <c:numRef>
              <c:f>Sheet1!$G$2:$G$3</c:f>
              <c:numCache>
                <c:formatCode>#,##0_);[Red]\(#,##0\)</c:formatCode>
                <c:ptCount val="2"/>
                <c:pt idx="0">
                  <c:v>4996</c:v>
                </c:pt>
                <c:pt idx="1">
                  <c:v>56</c:v>
                </c:pt>
              </c:numCache>
            </c:numRef>
          </c:val>
          <c:extLst>
            <c:ext xmlns:c16="http://schemas.microsoft.com/office/drawing/2014/chart" uri="{C3380CC4-5D6E-409C-BE32-E72D297353CC}">
              <c16:uniqueId val="{00000005-F325-004C-B87D-E4D3F9A3C9E1}"/>
            </c:ext>
          </c:extLst>
        </c:ser>
        <c:ser>
          <c:idx val="5"/>
          <c:order val="6"/>
          <c:tx>
            <c:strRef>
              <c:f>Sheet1!$H$1</c:f>
              <c:strCache>
                <c:ptCount val="1"/>
                <c:pt idx="0">
                  <c:v>60代</c:v>
                </c:pt>
              </c:strCache>
            </c:strRef>
          </c:tx>
          <c:spPr>
            <a:solidFill>
              <a:srgbClr val="C00000"/>
            </a:solidFill>
            <a:ln>
              <a:solidFill>
                <a:schemeClr val="tx1"/>
              </a:solidFill>
            </a:ln>
          </c:spPr>
          <c:invertIfNegative val="0"/>
          <c:cat>
            <c:strRef>
              <c:f>Sheet1!$A$2:$A$3</c:f>
              <c:strCache>
                <c:ptCount val="2"/>
                <c:pt idx="0">
                  <c:v>負傷者</c:v>
                </c:pt>
                <c:pt idx="1">
                  <c:v>死者</c:v>
                </c:pt>
              </c:strCache>
            </c:strRef>
          </c:cat>
          <c:val>
            <c:numRef>
              <c:f>Sheet1!$H$2:$H$3</c:f>
              <c:numCache>
                <c:formatCode>#,##0_);[Red]\(#,##0\)</c:formatCode>
                <c:ptCount val="2"/>
                <c:pt idx="0">
                  <c:v>4251</c:v>
                </c:pt>
                <c:pt idx="1">
                  <c:v>105</c:v>
                </c:pt>
              </c:numCache>
            </c:numRef>
          </c:val>
          <c:extLst>
            <c:ext xmlns:c16="http://schemas.microsoft.com/office/drawing/2014/chart" uri="{C3380CC4-5D6E-409C-BE32-E72D297353CC}">
              <c16:uniqueId val="{00000006-F325-004C-B87D-E4D3F9A3C9E1}"/>
            </c:ext>
          </c:extLst>
        </c:ser>
        <c:ser>
          <c:idx val="6"/>
          <c:order val="7"/>
          <c:tx>
            <c:strRef>
              <c:f>Sheet1!$I$1</c:f>
              <c:strCache>
                <c:ptCount val="1"/>
                <c:pt idx="0">
                  <c:v>70代</c:v>
                </c:pt>
              </c:strCache>
            </c:strRef>
          </c:tx>
          <c:spPr>
            <a:solidFill>
              <a:srgbClr val="99FFCC"/>
            </a:solidFill>
            <a:ln>
              <a:solidFill>
                <a:schemeClr val="tx1"/>
              </a:solidFill>
            </a:ln>
          </c:spPr>
          <c:invertIfNegative val="0"/>
          <c:cat>
            <c:strRef>
              <c:f>Sheet1!$A$2:$A$3</c:f>
              <c:strCache>
                <c:ptCount val="2"/>
                <c:pt idx="0">
                  <c:v>負傷者</c:v>
                </c:pt>
                <c:pt idx="1">
                  <c:v>死者</c:v>
                </c:pt>
              </c:strCache>
            </c:strRef>
          </c:cat>
          <c:val>
            <c:numRef>
              <c:f>Sheet1!$I$2:$I$3</c:f>
              <c:numCache>
                <c:formatCode>#,##0_);[Red]\(#,##0\)</c:formatCode>
                <c:ptCount val="2"/>
                <c:pt idx="0">
                  <c:v>5556</c:v>
                </c:pt>
                <c:pt idx="1">
                  <c:v>264</c:v>
                </c:pt>
              </c:numCache>
            </c:numRef>
          </c:val>
          <c:extLst>
            <c:ext xmlns:c16="http://schemas.microsoft.com/office/drawing/2014/chart" uri="{C3380CC4-5D6E-409C-BE32-E72D297353CC}">
              <c16:uniqueId val="{00000007-F325-004C-B87D-E4D3F9A3C9E1}"/>
            </c:ext>
          </c:extLst>
        </c:ser>
        <c:ser>
          <c:idx val="7"/>
          <c:order val="8"/>
          <c:tx>
            <c:strRef>
              <c:f>Sheet1!$J$1</c:f>
              <c:strCache>
                <c:ptCount val="1"/>
                <c:pt idx="0">
                  <c:v>80-</c:v>
                </c:pt>
              </c:strCache>
            </c:strRef>
          </c:tx>
          <c:spPr>
            <a:solidFill>
              <a:srgbClr val="FFC000"/>
            </a:solidFill>
            <a:ln>
              <a:solidFill>
                <a:schemeClr val="tx1"/>
              </a:solidFill>
            </a:ln>
          </c:spPr>
          <c:invertIfNegative val="0"/>
          <c:cat>
            <c:strRef>
              <c:f>Sheet1!$A$2:$A$3</c:f>
              <c:strCache>
                <c:ptCount val="2"/>
                <c:pt idx="0">
                  <c:v>負傷者</c:v>
                </c:pt>
                <c:pt idx="1">
                  <c:v>死者</c:v>
                </c:pt>
              </c:strCache>
            </c:strRef>
          </c:cat>
          <c:val>
            <c:numRef>
              <c:f>Sheet1!$J$2:$J$3</c:f>
              <c:numCache>
                <c:formatCode>#,##0_);[Red]\(#,##0\)</c:formatCode>
                <c:ptCount val="2"/>
                <c:pt idx="0">
                  <c:v>4536</c:v>
                </c:pt>
                <c:pt idx="1">
                  <c:v>394</c:v>
                </c:pt>
              </c:numCache>
            </c:numRef>
          </c:val>
          <c:extLst>
            <c:ext xmlns:c16="http://schemas.microsoft.com/office/drawing/2014/chart" uri="{C3380CC4-5D6E-409C-BE32-E72D297353CC}">
              <c16:uniqueId val="{00000008-F325-004C-B87D-E4D3F9A3C9E1}"/>
            </c:ext>
          </c:extLst>
        </c:ser>
        <c:dLbls>
          <c:showLegendKey val="0"/>
          <c:showVal val="0"/>
          <c:showCatName val="0"/>
          <c:showSerName val="0"/>
          <c:showPercent val="0"/>
          <c:showBubbleSize val="0"/>
        </c:dLbls>
        <c:gapWidth val="75"/>
        <c:overlap val="100"/>
        <c:serLines/>
        <c:axId val="209963696"/>
        <c:axId val="209965472"/>
      </c:barChart>
      <c:catAx>
        <c:axId val="209963696"/>
        <c:scaling>
          <c:orientation val="minMax"/>
        </c:scaling>
        <c:delete val="0"/>
        <c:axPos val="l"/>
        <c:numFmt formatCode="General" sourceLinked="1"/>
        <c:majorTickMark val="none"/>
        <c:minorTickMark val="none"/>
        <c:tickLblPos val="low"/>
        <c:spPr>
          <a:ln w="3335">
            <a:solidFill>
              <a:schemeClr val="tx1"/>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09965472"/>
        <c:crosses val="autoZero"/>
        <c:auto val="1"/>
        <c:lblAlgn val="ctr"/>
        <c:lblOffset val="100"/>
        <c:noMultiLvlLbl val="0"/>
      </c:catAx>
      <c:valAx>
        <c:axId val="209965472"/>
        <c:scaling>
          <c:orientation val="minMax"/>
        </c:scaling>
        <c:delete val="0"/>
        <c:axPos val="b"/>
        <c:majorGridlines>
          <c:spPr>
            <a:ln w="3335">
              <a:solidFill>
                <a:schemeClr val="bg1">
                  <a:lumMod val="65000"/>
                </a:schemeClr>
              </a:solidFill>
              <a:prstDash val="solid"/>
            </a:ln>
          </c:spPr>
        </c:majorGridlines>
        <c:minorGridlines>
          <c:spPr>
            <a:ln>
              <a:noFill/>
            </a:ln>
          </c:spPr>
        </c:minorGridlines>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a:solidFill>
                      <a:srgbClr val="000000"/>
                    </a:solidFill>
                    <a:latin typeface="HGMaruGothicMPRO" panose="020F0600000000000000" pitchFamily="34" charset="-128"/>
                    <a:ea typeface="HGMaruGothicMPRO" panose="020F0600000000000000" pitchFamily="34" charset="-128"/>
                  </a:rPr>
                  <a:t>割合</a:t>
                </a:r>
                <a:endParaRPr lang="ja-JP" altLang="en-US" b="0" dirty="0">
                  <a:solidFill>
                    <a:srgbClr val="000000"/>
                  </a:solidFill>
                  <a:latin typeface="HGMaruGothicMPRO" panose="020F0600000000000000" pitchFamily="34" charset="-128"/>
                  <a:ea typeface="HGMaruGothicMPRO" panose="020F0600000000000000" pitchFamily="34" charset="-128"/>
                </a:endParaRPr>
              </a:p>
            </c:rich>
          </c:tx>
          <c:overlay val="0"/>
        </c:title>
        <c:numFmt formatCode="0%" sourceLinked="0"/>
        <c:majorTickMark val="out"/>
        <c:minorTickMark val="none"/>
        <c:tickLblPos val="nextTo"/>
        <c:spPr>
          <a:ln w="3335">
            <a:solidFill>
              <a:srgbClr val="000000"/>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09963696"/>
        <c:crosses val="autoZero"/>
        <c:crossBetween val="between"/>
        <c:majorUnit val="0.25"/>
        <c:dispUnits>
          <c:builtInUnit val="tenThousands"/>
        </c:dispUnits>
      </c:valAx>
      <c:spPr>
        <a:noFill/>
        <a:ln w="38100">
          <a:solidFill>
            <a:srgbClr val="000000"/>
          </a:solidFill>
          <a:prstDash val="solid"/>
        </a:ln>
      </c:spPr>
    </c:plotArea>
    <c:legend>
      <c:legendPos val="t"/>
      <c:layout>
        <c:manualLayout>
          <c:xMode val="edge"/>
          <c:yMode val="edge"/>
          <c:x val="7.8546271700977097E-2"/>
          <c:y val="1.7611447440836502E-2"/>
          <c:w val="0.85194360117635903"/>
          <c:h val="0.14663436745695699"/>
        </c:manualLayout>
      </c:layout>
      <c:overlay val="0"/>
      <c:txPr>
        <a:bodyPr/>
        <a:lstStyle/>
        <a:p>
          <a:pPr>
            <a:defRPr sz="2400" b="0">
              <a:solidFill>
                <a:srgbClr val="000000"/>
              </a:solidFill>
              <a:latin typeface="HGMaruGothicMPRO" panose="020F0600000000000000" pitchFamily="34" charset="-128"/>
              <a:ea typeface="HGMaruGothicMPRO" panose="020F0600000000000000" pitchFamily="34" charset="-128"/>
            </a:defRPr>
          </a:pPr>
          <a:endParaRPr lang="ja-JP"/>
        </a:p>
      </c:txPr>
    </c:legend>
    <c:plotVisOnly val="1"/>
    <c:dispBlanksAs val="gap"/>
    <c:showDLblsOverMax val="0"/>
  </c:chart>
  <c:spPr>
    <a:noFill/>
    <a:ln>
      <a:noFill/>
    </a:ln>
  </c:spPr>
  <c:txPr>
    <a:bodyPr/>
    <a:lstStyle/>
    <a:p>
      <a:pPr>
        <a:defRPr sz="265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8.9891111860727305E-2"/>
          <c:w val="0.73484848484849197"/>
          <c:h val="0.74421652261607196"/>
        </c:manualLayout>
      </c:layout>
      <c:barChart>
        <c:barDir val="bar"/>
        <c:grouping val="clustered"/>
        <c:varyColors val="0"/>
        <c:ser>
          <c:idx val="2"/>
          <c:order val="0"/>
          <c:tx>
            <c:strRef>
              <c:f>Sheet1!$A$2</c:f>
              <c:strCache>
                <c:ptCount val="1"/>
                <c:pt idx="0">
                  <c:v>高齢者</c:v>
                </c:pt>
              </c:strCache>
            </c:strRef>
          </c:tx>
          <c:spPr>
            <a:solidFill>
              <a:srgbClr val="FF0000"/>
            </a:solidFill>
            <a:ln w="12818">
              <a:solidFill>
                <a:schemeClr val="tx1"/>
              </a:solidFill>
              <a:prstDash val="solid"/>
            </a:ln>
          </c:spPr>
          <c:invertIfNegative val="0"/>
          <c:cat>
            <c:strRef>
              <c:f>Sheet1!$B$1:$O$1</c:f>
              <c:strCache>
                <c:ptCount val="14"/>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駐車車両衝突</c:v>
                </c:pt>
                <c:pt idx="11">
                  <c:v>路外逸脱</c:v>
                </c:pt>
                <c:pt idx="12">
                  <c:v>転倒</c:v>
                </c:pt>
                <c:pt idx="13">
                  <c:v>車両単独その他</c:v>
                </c:pt>
              </c:strCache>
            </c:strRef>
          </c:cat>
          <c:val>
            <c:numRef>
              <c:f>Sheet1!$B$2:$O$2</c:f>
              <c:numCache>
                <c:formatCode>0.0_ </c:formatCode>
                <c:ptCount val="14"/>
                <c:pt idx="0">
                  <c:v>8.2854229171901093</c:v>
                </c:pt>
                <c:pt idx="1">
                  <c:v>6.0152820679564298</c:v>
                </c:pt>
                <c:pt idx="2">
                  <c:v>2.0351458003872245</c:v>
                </c:pt>
                <c:pt idx="3">
                  <c:v>21.461403171694183</c:v>
                </c:pt>
                <c:pt idx="4">
                  <c:v>29.044796854909034</c:v>
                </c:pt>
                <c:pt idx="5">
                  <c:v>1.8178862269254075</c:v>
                </c:pt>
                <c:pt idx="6">
                  <c:v>5.8290595764177295</c:v>
                </c:pt>
                <c:pt idx="7">
                  <c:v>9.9466457782178797</c:v>
                </c:pt>
                <c:pt idx="8">
                  <c:v>12.493164452195504</c:v>
                </c:pt>
                <c:pt idx="9">
                  <c:v>1.6301857791046541</c:v>
                </c:pt>
                <c:pt idx="10">
                  <c:v>0.35914337653892198</c:v>
                </c:pt>
                <c:pt idx="11">
                  <c:v>0.26603213076957183</c:v>
                </c:pt>
                <c:pt idx="12">
                  <c:v>0.31628264435937986</c:v>
                </c:pt>
                <c:pt idx="13">
                  <c:v>0.48772557307754838</c:v>
                </c:pt>
              </c:numCache>
            </c:numRef>
          </c:val>
          <c:extLst>
            <c:ext xmlns:c16="http://schemas.microsoft.com/office/drawing/2014/chart" uri="{C3380CC4-5D6E-409C-BE32-E72D297353CC}">
              <c16:uniqueId val="{00000000-9E77-674F-84A9-1542AB8805C9}"/>
            </c:ext>
          </c:extLst>
        </c:ser>
        <c:ser>
          <c:idx val="1"/>
          <c:order val="1"/>
          <c:tx>
            <c:strRef>
              <c:f>Sheet1!$A$3</c:f>
              <c:strCache>
                <c:ptCount val="1"/>
                <c:pt idx="0">
                  <c:v>若者・高齢者以外</c:v>
                </c:pt>
              </c:strCache>
            </c:strRef>
          </c:tx>
          <c:spPr>
            <a:solidFill>
              <a:srgbClr val="00B050"/>
            </a:solidFill>
            <a:ln w="12818">
              <a:solidFill>
                <a:schemeClr val="tx1"/>
              </a:solidFill>
              <a:prstDash val="solid"/>
            </a:ln>
          </c:spPr>
          <c:invertIfNegative val="0"/>
          <c:cat>
            <c:strRef>
              <c:f>Sheet1!$B$1:$O$1</c:f>
              <c:strCache>
                <c:ptCount val="14"/>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駐車車両衝突</c:v>
                </c:pt>
                <c:pt idx="11">
                  <c:v>路外逸脱</c:v>
                </c:pt>
                <c:pt idx="12">
                  <c:v>転倒</c:v>
                </c:pt>
                <c:pt idx="13">
                  <c:v>車両単独その他</c:v>
                </c:pt>
              </c:strCache>
            </c:strRef>
          </c:cat>
          <c:val>
            <c:numRef>
              <c:f>Sheet1!$B$3:$O$3</c:f>
              <c:numCache>
                <c:formatCode>0.0_ </c:formatCode>
                <c:ptCount val="14"/>
                <c:pt idx="0">
                  <c:v>6.8422929482036192</c:v>
                </c:pt>
                <c:pt idx="1">
                  <c:v>4.4714495854506557</c:v>
                </c:pt>
                <c:pt idx="2">
                  <c:v>1.6498395292859052</c:v>
                </c:pt>
                <c:pt idx="3">
                  <c:v>34.034278327538559</c:v>
                </c:pt>
                <c:pt idx="4">
                  <c:v>24.742578229473121</c:v>
                </c:pt>
                <c:pt idx="5">
                  <c:v>2.088348043148792</c:v>
                </c:pt>
                <c:pt idx="6">
                  <c:v>5.0486984042078982</c:v>
                </c:pt>
                <c:pt idx="7">
                  <c:v>8.7228091290006233</c:v>
                </c:pt>
                <c:pt idx="8">
                  <c:v>10.334759739680841</c:v>
                </c:pt>
                <c:pt idx="9">
                  <c:v>0.82631273959169127</c:v>
                </c:pt>
                <c:pt idx="10">
                  <c:v>0.17885798341802622</c:v>
                </c:pt>
                <c:pt idx="11">
                  <c:v>7.800659712935723E-2</c:v>
                </c:pt>
                <c:pt idx="12">
                  <c:v>0.51595792101274851</c:v>
                </c:pt>
                <c:pt idx="13">
                  <c:v>0.45745297316573058</c:v>
                </c:pt>
              </c:numCache>
            </c:numRef>
          </c:val>
          <c:extLst>
            <c:ext xmlns:c16="http://schemas.microsoft.com/office/drawing/2014/chart" uri="{C3380CC4-5D6E-409C-BE32-E72D297353CC}">
              <c16:uniqueId val="{00000001-9E77-674F-84A9-1542AB8805C9}"/>
            </c:ext>
          </c:extLst>
        </c:ser>
        <c:dLbls>
          <c:showLegendKey val="0"/>
          <c:showVal val="0"/>
          <c:showCatName val="0"/>
          <c:showSerName val="0"/>
          <c:showPercent val="0"/>
          <c:showBubbleSize val="0"/>
        </c:dLbls>
        <c:gapWidth val="150"/>
        <c:axId val="-2044038272"/>
        <c:axId val="-2044035520"/>
      </c:barChart>
      <c:catAx>
        <c:axId val="-2044038272"/>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4035520"/>
        <c:crosses val="autoZero"/>
        <c:auto val="0"/>
        <c:lblAlgn val="ctr"/>
        <c:lblOffset val="100"/>
        <c:tickLblSkip val="1"/>
        <c:tickMarkSkip val="1"/>
        <c:noMultiLvlLbl val="0"/>
      </c:catAx>
      <c:valAx>
        <c:axId val="-2044035520"/>
        <c:scaling>
          <c:orientation val="minMax"/>
          <c:max val="40"/>
          <c:min val="0"/>
        </c:scaling>
        <c:delete val="0"/>
        <c:axPos val="t"/>
        <c:majorGridlines>
          <c:spPr>
            <a:ln>
              <a:solidFill>
                <a:schemeClr val="bg1">
                  <a:lumMod val="50000"/>
                </a:schemeClr>
              </a:solidFill>
            </a:ln>
          </c:spPr>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9350644403174299"/>
              <c:y val="0.92335754327005404"/>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4038272"/>
        <c:crosses val="autoZero"/>
        <c:crossBetween val="between"/>
      </c:valAx>
      <c:spPr>
        <a:noFill/>
        <a:ln w="25394">
          <a:solidFill>
            <a:schemeClr val="tx1"/>
          </a:solidFill>
          <a:prstDash val="solid"/>
        </a:ln>
      </c:spPr>
    </c:plotArea>
    <c:legend>
      <c:legendPos val="t"/>
      <c:layout>
        <c:manualLayout>
          <c:xMode val="edge"/>
          <c:yMode val="edge"/>
          <c:x val="0.29437233366106702"/>
          <c:y val="3.4188319052711E-3"/>
          <c:w val="0.45502914590318699"/>
          <c:h val="7.5213561267804499E-2"/>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8.9891111860727305E-2"/>
          <c:w val="0.73484848484849197"/>
          <c:h val="0.74421652261607196"/>
        </c:manualLayout>
      </c:layout>
      <c:barChart>
        <c:barDir val="bar"/>
        <c:grouping val="clustered"/>
        <c:varyColors val="0"/>
        <c:ser>
          <c:idx val="2"/>
          <c:order val="0"/>
          <c:tx>
            <c:strRef>
              <c:f>Sheet1!$A$2</c:f>
              <c:strCache>
                <c:ptCount val="1"/>
                <c:pt idx="0">
                  <c:v>高齢者</c:v>
                </c:pt>
              </c:strCache>
            </c:strRef>
          </c:tx>
          <c:spPr>
            <a:solidFill>
              <a:srgbClr val="FF0000"/>
            </a:solidFill>
            <a:ln w="12818">
              <a:solidFill>
                <a:schemeClr val="tx1"/>
              </a:solidFill>
              <a:prstDash val="solid"/>
            </a:ln>
          </c:spPr>
          <c:invertIfNegative val="0"/>
          <c:cat>
            <c:strRef>
              <c:f>Sheet1!$B$1:$O$1</c:f>
              <c:strCache>
                <c:ptCount val="14"/>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駐車車両衝突</c:v>
                </c:pt>
                <c:pt idx="11">
                  <c:v>路外逸脱</c:v>
                </c:pt>
                <c:pt idx="12">
                  <c:v>転倒</c:v>
                </c:pt>
                <c:pt idx="13">
                  <c:v>車両単独その他</c:v>
                </c:pt>
              </c:strCache>
            </c:strRef>
          </c:cat>
          <c:val>
            <c:numRef>
              <c:f>Sheet1!$B$2:$O$2</c:f>
              <c:numCache>
                <c:formatCode>0.0_ </c:formatCode>
                <c:ptCount val="14"/>
                <c:pt idx="0">
                  <c:v>17.689015691868761</c:v>
                </c:pt>
                <c:pt idx="1">
                  <c:v>7.8459343794579164</c:v>
                </c:pt>
                <c:pt idx="2">
                  <c:v>12.268188302425106</c:v>
                </c:pt>
                <c:pt idx="3">
                  <c:v>3.9942938659058487</c:v>
                </c:pt>
                <c:pt idx="4">
                  <c:v>13.69472182596291</c:v>
                </c:pt>
                <c:pt idx="5">
                  <c:v>0.28530670470756064</c:v>
                </c:pt>
                <c:pt idx="6">
                  <c:v>0.57061340941512129</c:v>
                </c:pt>
                <c:pt idx="7">
                  <c:v>4.9928673323823105</c:v>
                </c:pt>
                <c:pt idx="8">
                  <c:v>2.1398002853067046</c:v>
                </c:pt>
                <c:pt idx="9">
                  <c:v>21.398002853067048</c:v>
                </c:pt>
                <c:pt idx="10">
                  <c:v>1.2838801711840229</c:v>
                </c:pt>
                <c:pt idx="11">
                  <c:v>9.985734664764621</c:v>
                </c:pt>
                <c:pt idx="12">
                  <c:v>1.2838801711840229</c:v>
                </c:pt>
                <c:pt idx="13">
                  <c:v>2.1398002853067046</c:v>
                </c:pt>
              </c:numCache>
            </c:numRef>
          </c:val>
          <c:extLst>
            <c:ext xmlns:c16="http://schemas.microsoft.com/office/drawing/2014/chart" uri="{C3380CC4-5D6E-409C-BE32-E72D297353CC}">
              <c16:uniqueId val="{00000000-9E77-674F-84A9-1542AB8805C9}"/>
            </c:ext>
          </c:extLst>
        </c:ser>
        <c:ser>
          <c:idx val="1"/>
          <c:order val="1"/>
          <c:tx>
            <c:strRef>
              <c:f>Sheet1!$A$3</c:f>
              <c:strCache>
                <c:ptCount val="1"/>
                <c:pt idx="0">
                  <c:v>若者・高齢者以外</c:v>
                </c:pt>
              </c:strCache>
            </c:strRef>
          </c:tx>
          <c:spPr>
            <a:solidFill>
              <a:srgbClr val="00B050"/>
            </a:solidFill>
            <a:ln w="12818">
              <a:solidFill>
                <a:schemeClr val="tx1"/>
              </a:solidFill>
              <a:prstDash val="solid"/>
            </a:ln>
          </c:spPr>
          <c:invertIfNegative val="0"/>
          <c:cat>
            <c:strRef>
              <c:f>Sheet1!$B$1:$O$1</c:f>
              <c:strCache>
                <c:ptCount val="14"/>
                <c:pt idx="0">
                  <c:v>横断中</c:v>
                </c:pt>
                <c:pt idx="1">
                  <c:v>対人その他</c:v>
                </c:pt>
                <c:pt idx="2">
                  <c:v>正面衝突</c:v>
                </c:pt>
                <c:pt idx="3">
                  <c:v>追突</c:v>
                </c:pt>
                <c:pt idx="4">
                  <c:v>出会い頭</c:v>
                </c:pt>
                <c:pt idx="5">
                  <c:v>追越時等</c:v>
                </c:pt>
                <c:pt idx="6">
                  <c:v>左折時</c:v>
                </c:pt>
                <c:pt idx="7">
                  <c:v>右折時</c:v>
                </c:pt>
                <c:pt idx="8">
                  <c:v>車両相互その他</c:v>
                </c:pt>
                <c:pt idx="9">
                  <c:v>工作物衝突</c:v>
                </c:pt>
                <c:pt idx="10">
                  <c:v>駐車車両衝突</c:v>
                </c:pt>
                <c:pt idx="11">
                  <c:v>路外逸脱</c:v>
                </c:pt>
                <c:pt idx="12">
                  <c:v>転倒</c:v>
                </c:pt>
                <c:pt idx="13">
                  <c:v>車両単独その他</c:v>
                </c:pt>
              </c:strCache>
            </c:strRef>
          </c:cat>
          <c:val>
            <c:numRef>
              <c:f>Sheet1!$B$3:$O$3</c:f>
              <c:numCache>
                <c:formatCode>0.0_ </c:formatCode>
                <c:ptCount val="14"/>
                <c:pt idx="0">
                  <c:v>27.835820895522389</c:v>
                </c:pt>
                <c:pt idx="1">
                  <c:v>13.35820895522388</c:v>
                </c:pt>
                <c:pt idx="2">
                  <c:v>7.5373134328358207</c:v>
                </c:pt>
                <c:pt idx="3">
                  <c:v>6.6417910447761201</c:v>
                </c:pt>
                <c:pt idx="4">
                  <c:v>10.671641791044777</c:v>
                </c:pt>
                <c:pt idx="5">
                  <c:v>1.5671641791044775</c:v>
                </c:pt>
                <c:pt idx="6">
                  <c:v>1.8656716417910446</c:v>
                </c:pt>
                <c:pt idx="7">
                  <c:v>5.7462686567164178</c:v>
                </c:pt>
                <c:pt idx="8">
                  <c:v>3.805970149253731</c:v>
                </c:pt>
                <c:pt idx="9">
                  <c:v>13.432835820895523</c:v>
                </c:pt>
                <c:pt idx="10">
                  <c:v>1.4925373134328357</c:v>
                </c:pt>
                <c:pt idx="11">
                  <c:v>2.9850746268656714</c:v>
                </c:pt>
                <c:pt idx="12">
                  <c:v>1.8656716417910446</c:v>
                </c:pt>
                <c:pt idx="13">
                  <c:v>0.67164179104477606</c:v>
                </c:pt>
              </c:numCache>
            </c:numRef>
          </c:val>
          <c:extLst>
            <c:ext xmlns:c16="http://schemas.microsoft.com/office/drawing/2014/chart" uri="{C3380CC4-5D6E-409C-BE32-E72D297353CC}">
              <c16:uniqueId val="{00000001-9E77-674F-84A9-1542AB8805C9}"/>
            </c:ext>
          </c:extLst>
        </c:ser>
        <c:dLbls>
          <c:showLegendKey val="0"/>
          <c:showVal val="0"/>
          <c:showCatName val="0"/>
          <c:showSerName val="0"/>
          <c:showPercent val="0"/>
          <c:showBubbleSize val="0"/>
        </c:dLbls>
        <c:gapWidth val="150"/>
        <c:axId val="-2044038272"/>
        <c:axId val="-2044035520"/>
      </c:barChart>
      <c:catAx>
        <c:axId val="-2044038272"/>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4035520"/>
        <c:crosses val="autoZero"/>
        <c:auto val="0"/>
        <c:lblAlgn val="ctr"/>
        <c:lblOffset val="100"/>
        <c:tickLblSkip val="1"/>
        <c:tickMarkSkip val="1"/>
        <c:noMultiLvlLbl val="0"/>
      </c:catAx>
      <c:valAx>
        <c:axId val="-2044035520"/>
        <c:scaling>
          <c:orientation val="minMax"/>
          <c:max val="30"/>
          <c:min val="0"/>
        </c:scaling>
        <c:delete val="0"/>
        <c:axPos val="t"/>
        <c:majorGridlines>
          <c:spPr>
            <a:ln>
              <a:solidFill>
                <a:schemeClr val="bg1">
                  <a:lumMod val="50000"/>
                </a:schemeClr>
              </a:solidFill>
            </a:ln>
          </c:spPr>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9350644403174299"/>
              <c:y val="0.92335754327005404"/>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4038272"/>
        <c:crosses val="autoZero"/>
        <c:crossBetween val="between"/>
      </c:valAx>
      <c:spPr>
        <a:noFill/>
        <a:ln w="25394">
          <a:solidFill>
            <a:schemeClr val="tx1"/>
          </a:solidFill>
          <a:prstDash val="solid"/>
        </a:ln>
      </c:spPr>
    </c:plotArea>
    <c:legend>
      <c:legendPos val="t"/>
      <c:layout>
        <c:manualLayout>
          <c:xMode val="edge"/>
          <c:yMode val="edge"/>
          <c:x val="0.29437233366106702"/>
          <c:y val="3.4188319052711E-3"/>
          <c:w val="0.45502914590318699"/>
          <c:h val="7.5213561267804499E-2"/>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8.9891111860727305E-2"/>
          <c:w val="0.73484848484849197"/>
          <c:h val="0.74421652261607196"/>
        </c:manualLayout>
      </c:layout>
      <c:barChart>
        <c:barDir val="bar"/>
        <c:grouping val="clustered"/>
        <c:varyColors val="0"/>
        <c:ser>
          <c:idx val="2"/>
          <c:order val="0"/>
          <c:tx>
            <c:strRef>
              <c:f>Sheet1!$A$2</c:f>
              <c:strCache>
                <c:ptCount val="1"/>
                <c:pt idx="0">
                  <c:v>高齢者</c:v>
                </c:pt>
              </c:strCache>
            </c:strRef>
          </c:tx>
          <c:spPr>
            <a:solidFill>
              <a:srgbClr val="FF000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Sheet1!$B$2:$M$2</c:f>
              <c:numCache>
                <c:formatCode>0.0_ </c:formatCode>
                <c:ptCount val="12"/>
                <c:pt idx="0">
                  <c:v>4.3570151194927655</c:v>
                </c:pt>
                <c:pt idx="1">
                  <c:v>0.92372267628323557</c:v>
                </c:pt>
                <c:pt idx="2">
                  <c:v>4.1382775897488955E-2</c:v>
                </c:pt>
                <c:pt idx="3">
                  <c:v>3.2736731647477866</c:v>
                </c:pt>
                <c:pt idx="4">
                  <c:v>4.5535833050058381</c:v>
                </c:pt>
                <c:pt idx="5">
                  <c:v>5.7004773798791035</c:v>
                </c:pt>
                <c:pt idx="6">
                  <c:v>7.6454678470610844</c:v>
                </c:pt>
                <c:pt idx="7">
                  <c:v>5.9251267347511867</c:v>
                </c:pt>
                <c:pt idx="8">
                  <c:v>9.1825423803963879</c:v>
                </c:pt>
                <c:pt idx="9">
                  <c:v>7.933669322061454</c:v>
                </c:pt>
                <c:pt idx="10">
                  <c:v>35.166491775173292</c:v>
                </c:pt>
                <c:pt idx="11">
                  <c:v>0.32810629461580526</c:v>
                </c:pt>
              </c:numCache>
            </c:numRef>
          </c:val>
          <c:extLst>
            <c:ext xmlns:c16="http://schemas.microsoft.com/office/drawing/2014/chart" uri="{C3380CC4-5D6E-409C-BE32-E72D297353CC}">
              <c16:uniqueId val="{00000000-0BE4-AE4F-AE6F-305A8088046F}"/>
            </c:ext>
          </c:extLst>
        </c:ser>
        <c:ser>
          <c:idx val="1"/>
          <c:order val="1"/>
          <c:tx>
            <c:strRef>
              <c:f>Sheet1!$A$3</c:f>
              <c:strCache>
                <c:ptCount val="1"/>
                <c:pt idx="0">
                  <c:v>若者・高齢者以外</c:v>
                </c:pt>
              </c:strCache>
            </c:strRef>
          </c:tx>
          <c:spPr>
            <a:solidFill>
              <a:srgbClr val="00B05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Sheet1!$B$3:$M$3</c:f>
              <c:numCache>
                <c:formatCode>0.0_ </c:formatCode>
                <c:ptCount val="12"/>
                <c:pt idx="0">
                  <c:v>3.2250156013194262</c:v>
                </c:pt>
                <c:pt idx="1">
                  <c:v>0.6262815369528395</c:v>
                </c:pt>
                <c:pt idx="2">
                  <c:v>8.9707586698760805E-2</c:v>
                </c:pt>
                <c:pt idx="3">
                  <c:v>2.6009628242845682</c:v>
                </c:pt>
                <c:pt idx="4">
                  <c:v>3.4317330837122224</c:v>
                </c:pt>
                <c:pt idx="5">
                  <c:v>4.0212400820183651</c:v>
                </c:pt>
                <c:pt idx="6">
                  <c:v>5.8922840331639481</c:v>
                </c:pt>
                <c:pt idx="7">
                  <c:v>7.9243558883837037</c:v>
                </c:pt>
                <c:pt idx="8">
                  <c:v>13.393732727110635</c:v>
                </c:pt>
                <c:pt idx="9">
                  <c:v>10.971627886244093</c:v>
                </c:pt>
                <c:pt idx="10">
                  <c:v>32.663590977979851</c:v>
                </c:pt>
                <c:pt idx="11">
                  <c:v>0.58727823838816084</c:v>
                </c:pt>
              </c:numCache>
            </c:numRef>
          </c:val>
          <c:extLst>
            <c:ext xmlns:c16="http://schemas.microsoft.com/office/drawing/2014/chart" uri="{C3380CC4-5D6E-409C-BE32-E72D297353CC}">
              <c16:uniqueId val="{00000001-0BE4-AE4F-AE6F-305A8088046F}"/>
            </c:ext>
          </c:extLst>
        </c:ser>
        <c:dLbls>
          <c:showLegendKey val="0"/>
          <c:showVal val="0"/>
          <c:showCatName val="0"/>
          <c:showSerName val="0"/>
          <c:showPercent val="0"/>
          <c:showBubbleSize val="0"/>
        </c:dLbls>
        <c:gapWidth val="150"/>
        <c:axId val="-2045431920"/>
        <c:axId val="-2045429712"/>
      </c:barChart>
      <c:catAx>
        <c:axId val="-2045431920"/>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429712"/>
        <c:crosses val="autoZero"/>
        <c:auto val="1"/>
        <c:lblAlgn val="ctr"/>
        <c:lblOffset val="100"/>
        <c:tickLblSkip val="1"/>
        <c:tickMarkSkip val="1"/>
        <c:noMultiLvlLbl val="0"/>
      </c:catAx>
      <c:valAx>
        <c:axId val="-2045429712"/>
        <c:scaling>
          <c:orientation val="minMax"/>
        </c:scaling>
        <c:delete val="0"/>
        <c:axPos val="t"/>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9350644403174299"/>
              <c:y val="0.92335740039415504"/>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431920"/>
        <c:crosses val="autoZero"/>
        <c:crossBetween val="between"/>
      </c:valAx>
      <c:spPr>
        <a:noFill/>
        <a:ln w="25394">
          <a:solidFill>
            <a:schemeClr val="tx1"/>
          </a:solidFill>
          <a:prstDash val="solid"/>
        </a:ln>
      </c:spPr>
    </c:plotArea>
    <c:legend>
      <c:legendPos val="t"/>
      <c:layout>
        <c:manualLayout>
          <c:xMode val="edge"/>
          <c:yMode val="edge"/>
          <c:x val="0.29437233366106702"/>
          <c:y val="3.4189757422190699E-3"/>
          <c:w val="0.45502914590318699"/>
          <c:h val="7.5213651926727201E-2"/>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8.9891111860727305E-2"/>
          <c:w val="0.73484848484849197"/>
          <c:h val="0.74421652261607196"/>
        </c:manualLayout>
      </c:layout>
      <c:barChart>
        <c:barDir val="bar"/>
        <c:grouping val="clustered"/>
        <c:varyColors val="0"/>
        <c:ser>
          <c:idx val="2"/>
          <c:order val="0"/>
          <c:tx>
            <c:strRef>
              <c:f>Sheet1!$A$2</c:f>
              <c:strCache>
                <c:ptCount val="1"/>
                <c:pt idx="0">
                  <c:v>高齢者</c:v>
                </c:pt>
              </c:strCache>
            </c:strRef>
          </c:tx>
          <c:spPr>
            <a:solidFill>
              <a:srgbClr val="FF000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Sheet1!$B$2:$M$2</c:f>
              <c:numCache>
                <c:formatCode>0.0_ </c:formatCode>
                <c:ptCount val="12"/>
                <c:pt idx="0">
                  <c:v>3.9942938659058487</c:v>
                </c:pt>
                <c:pt idx="1">
                  <c:v>5.7061340941512126</c:v>
                </c:pt>
                <c:pt idx="2">
                  <c:v>1.4265335235378032</c:v>
                </c:pt>
                <c:pt idx="3">
                  <c:v>4.4222539229671902</c:v>
                </c:pt>
                <c:pt idx="4">
                  <c:v>6.7047075606276749</c:v>
                </c:pt>
                <c:pt idx="5">
                  <c:v>4.9928673323823105</c:v>
                </c:pt>
                <c:pt idx="6">
                  <c:v>19.686162624821684</c:v>
                </c:pt>
                <c:pt idx="7">
                  <c:v>16.119828815977176</c:v>
                </c:pt>
                <c:pt idx="8">
                  <c:v>6.7047075606276749</c:v>
                </c:pt>
                <c:pt idx="9">
                  <c:v>3.2810271041369474</c:v>
                </c:pt>
                <c:pt idx="10">
                  <c:v>9.985734664764621</c:v>
                </c:pt>
                <c:pt idx="11">
                  <c:v>0.85592011412268187</c:v>
                </c:pt>
              </c:numCache>
            </c:numRef>
          </c:val>
          <c:extLst>
            <c:ext xmlns:c16="http://schemas.microsoft.com/office/drawing/2014/chart" uri="{C3380CC4-5D6E-409C-BE32-E72D297353CC}">
              <c16:uniqueId val="{00000000-0BE4-AE4F-AE6F-305A8088046F}"/>
            </c:ext>
          </c:extLst>
        </c:ser>
        <c:ser>
          <c:idx val="1"/>
          <c:order val="1"/>
          <c:tx>
            <c:strRef>
              <c:f>Sheet1!$A$3</c:f>
              <c:strCache>
                <c:ptCount val="1"/>
                <c:pt idx="0">
                  <c:v>若者・高齢者以外</c:v>
                </c:pt>
              </c:strCache>
            </c:strRef>
          </c:tx>
          <c:spPr>
            <a:solidFill>
              <a:srgbClr val="00B05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Sheet1!$B$3:$M$3</c:f>
              <c:numCache>
                <c:formatCode>0.0_ </c:formatCode>
                <c:ptCount val="12"/>
                <c:pt idx="0">
                  <c:v>3.2835820895522385</c:v>
                </c:pt>
                <c:pt idx="1">
                  <c:v>3.5074626865671643</c:v>
                </c:pt>
                <c:pt idx="2">
                  <c:v>5</c:v>
                </c:pt>
                <c:pt idx="3">
                  <c:v>2.3134328358208953</c:v>
                </c:pt>
                <c:pt idx="4">
                  <c:v>11.343283582089553</c:v>
                </c:pt>
                <c:pt idx="5">
                  <c:v>1.9402985074626864</c:v>
                </c:pt>
                <c:pt idx="6">
                  <c:v>8.8059701492537314</c:v>
                </c:pt>
                <c:pt idx="7">
                  <c:v>14.701492537313431</c:v>
                </c:pt>
                <c:pt idx="8">
                  <c:v>13.656716417910447</c:v>
                </c:pt>
                <c:pt idx="9">
                  <c:v>1.9402985074626864</c:v>
                </c:pt>
                <c:pt idx="10">
                  <c:v>14.029850746268657</c:v>
                </c:pt>
                <c:pt idx="11">
                  <c:v>2.6119402985074625</c:v>
                </c:pt>
              </c:numCache>
            </c:numRef>
          </c:val>
          <c:extLst>
            <c:ext xmlns:c16="http://schemas.microsoft.com/office/drawing/2014/chart" uri="{C3380CC4-5D6E-409C-BE32-E72D297353CC}">
              <c16:uniqueId val="{00000001-0BE4-AE4F-AE6F-305A8088046F}"/>
            </c:ext>
          </c:extLst>
        </c:ser>
        <c:dLbls>
          <c:showLegendKey val="0"/>
          <c:showVal val="0"/>
          <c:showCatName val="0"/>
          <c:showSerName val="0"/>
          <c:showPercent val="0"/>
          <c:showBubbleSize val="0"/>
        </c:dLbls>
        <c:gapWidth val="150"/>
        <c:axId val="-2045431920"/>
        <c:axId val="-2045429712"/>
      </c:barChart>
      <c:catAx>
        <c:axId val="-2045431920"/>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429712"/>
        <c:crosses val="autoZero"/>
        <c:auto val="1"/>
        <c:lblAlgn val="ctr"/>
        <c:lblOffset val="100"/>
        <c:tickLblSkip val="1"/>
        <c:tickMarkSkip val="1"/>
        <c:noMultiLvlLbl val="0"/>
      </c:catAx>
      <c:valAx>
        <c:axId val="-2045429712"/>
        <c:scaling>
          <c:orientation val="minMax"/>
        </c:scaling>
        <c:delete val="0"/>
        <c:axPos val="t"/>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9350644403174299"/>
              <c:y val="0.92335740039415504"/>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431920"/>
        <c:crosses val="autoZero"/>
        <c:crossBetween val="between"/>
      </c:valAx>
      <c:spPr>
        <a:noFill/>
        <a:ln w="25394">
          <a:solidFill>
            <a:schemeClr val="tx1"/>
          </a:solidFill>
          <a:prstDash val="solid"/>
        </a:ln>
      </c:spPr>
    </c:plotArea>
    <c:legend>
      <c:legendPos val="t"/>
      <c:layout>
        <c:manualLayout>
          <c:xMode val="edge"/>
          <c:yMode val="edge"/>
          <c:x val="0.29437233366106702"/>
          <c:y val="3.4189757422190699E-3"/>
          <c:w val="0.45502914590318699"/>
          <c:h val="7.5213651926727201E-2"/>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8.9891111860727305E-2"/>
          <c:w val="0.73484848484849197"/>
          <c:h val="0.74421652261607196"/>
        </c:manualLayout>
      </c:layout>
      <c:barChart>
        <c:barDir val="bar"/>
        <c:grouping val="clustered"/>
        <c:varyColors val="0"/>
        <c:ser>
          <c:idx val="2"/>
          <c:order val="0"/>
          <c:tx>
            <c:strRef>
              <c:f>Sheet1!$A$2</c:f>
              <c:strCache>
                <c:ptCount val="1"/>
                <c:pt idx="0">
                  <c:v>55-64</c:v>
                </c:pt>
              </c:strCache>
            </c:strRef>
          </c:tx>
          <c:spPr>
            <a:solidFill>
              <a:srgbClr val="0070C0"/>
            </a:solidFill>
            <a:ln>
              <a:solidFill>
                <a:srgbClr val="000000"/>
              </a:solidFill>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Sheet1!$B$2:$M$2</c:f>
              <c:numCache>
                <c:formatCode>0.0_ </c:formatCode>
                <c:ptCount val="12"/>
                <c:pt idx="0">
                  <c:v>3.3891786650001201</c:v>
                </c:pt>
                <c:pt idx="1">
                  <c:v>0.62014758551066029</c:v>
                </c:pt>
                <c:pt idx="2">
                  <c:v>7.4513857173761508E-2</c:v>
                </c:pt>
                <c:pt idx="3">
                  <c:v>2.7570127154291755</c:v>
                </c:pt>
                <c:pt idx="4">
                  <c:v>4.2881522967093719</c:v>
                </c:pt>
                <c:pt idx="5">
                  <c:v>4.3963175732519293</c:v>
                </c:pt>
                <c:pt idx="6">
                  <c:v>6.0476407951349662</c:v>
                </c:pt>
                <c:pt idx="7">
                  <c:v>7.0740090858832305</c:v>
                </c:pt>
                <c:pt idx="8">
                  <c:v>11.484748696007498</c:v>
                </c:pt>
                <c:pt idx="9">
                  <c:v>9.0065620267769155</c:v>
                </c:pt>
                <c:pt idx="10">
                  <c:v>34.677787659543782</c:v>
                </c:pt>
                <c:pt idx="11">
                  <c:v>0.49996394490781915</c:v>
                </c:pt>
              </c:numCache>
            </c:numRef>
          </c:val>
          <c:extLst>
            <c:ext xmlns:c16="http://schemas.microsoft.com/office/drawing/2014/chart" uri="{C3380CC4-5D6E-409C-BE32-E72D297353CC}">
              <c16:uniqueId val="{00000000-2750-8E47-A74D-61659A12B19D}"/>
            </c:ext>
          </c:extLst>
        </c:ser>
        <c:ser>
          <c:idx val="1"/>
          <c:order val="1"/>
          <c:tx>
            <c:strRef>
              <c:f>Sheet1!$A$3</c:f>
              <c:strCache>
                <c:ptCount val="1"/>
                <c:pt idx="0">
                  <c:v>65-74</c:v>
                </c:pt>
              </c:strCache>
            </c:strRef>
          </c:tx>
          <c:spPr>
            <a:solidFill>
              <a:srgbClr val="FF000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Sheet1!$B$3:$M$3</c:f>
              <c:numCache>
                <c:formatCode>0.0_ </c:formatCode>
                <c:ptCount val="12"/>
                <c:pt idx="0">
                  <c:v>4.0611426265695094</c:v>
                </c:pt>
                <c:pt idx="1">
                  <c:v>0.90432223303505732</c:v>
                </c:pt>
                <c:pt idx="2">
                  <c:v>4.0350335857207285E-2</c:v>
                </c:pt>
                <c:pt idx="3">
                  <c:v>3.1235907051814578</c:v>
                </c:pt>
                <c:pt idx="4">
                  <c:v>4.6450357219149794</c:v>
                </c:pt>
                <c:pt idx="5">
                  <c:v>5.539863758277753</c:v>
                </c:pt>
                <c:pt idx="6">
                  <c:v>6.9995964966414279</c:v>
                </c:pt>
                <c:pt idx="7">
                  <c:v>5.7582302817402864</c:v>
                </c:pt>
                <c:pt idx="8">
                  <c:v>9.6128741306876169</c:v>
                </c:pt>
                <c:pt idx="9">
                  <c:v>7.3485082243478672</c:v>
                </c:pt>
                <c:pt idx="10">
                  <c:v>35.712420782796514</c:v>
                </c:pt>
                <c:pt idx="11">
                  <c:v>0.37739431772329163</c:v>
                </c:pt>
              </c:numCache>
            </c:numRef>
          </c:val>
          <c:extLst>
            <c:ext xmlns:c16="http://schemas.microsoft.com/office/drawing/2014/chart" uri="{C3380CC4-5D6E-409C-BE32-E72D297353CC}">
              <c16:uniqueId val="{00000001-2750-8E47-A74D-61659A12B19D}"/>
            </c:ext>
          </c:extLst>
        </c:ser>
        <c:ser>
          <c:idx val="0"/>
          <c:order val="2"/>
          <c:tx>
            <c:strRef>
              <c:f>Sheet1!$A$4</c:f>
              <c:strCache>
                <c:ptCount val="1"/>
                <c:pt idx="0">
                  <c:v>75-84</c:v>
                </c:pt>
              </c:strCache>
            </c:strRef>
          </c:tx>
          <c:spPr>
            <a:solidFill>
              <a:srgbClr val="FFFF00"/>
            </a:solidFill>
            <a:ln>
              <a:solidFill>
                <a:schemeClr val="tx1"/>
              </a:solidFill>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Sheet1!$B$4:$M$4</c:f>
              <c:numCache>
                <c:formatCode>0.0_ </c:formatCode>
                <c:ptCount val="12"/>
                <c:pt idx="0">
                  <c:v>4.847009096756409</c:v>
                </c:pt>
                <c:pt idx="1">
                  <c:v>0.92345860516401723</c:v>
                </c:pt>
                <c:pt idx="2">
                  <c:v>5.0537535605990995E-2</c:v>
                </c:pt>
                <c:pt idx="3">
                  <c:v>3.4870899568133789</c:v>
                </c:pt>
                <c:pt idx="4">
                  <c:v>4.4473031333272068</c:v>
                </c:pt>
                <c:pt idx="5">
                  <c:v>5.9404575944133047</c:v>
                </c:pt>
                <c:pt idx="6">
                  <c:v>8.4765230175503081</c:v>
                </c:pt>
                <c:pt idx="7">
                  <c:v>6.0185610585316542</c:v>
                </c:pt>
                <c:pt idx="8">
                  <c:v>8.5684094459248357</c:v>
                </c:pt>
                <c:pt idx="9">
                  <c:v>7.0430947349076538</c:v>
                </c:pt>
                <c:pt idx="10">
                  <c:v>34.586051640172748</c:v>
                </c:pt>
                <c:pt idx="11">
                  <c:v>0.24809335661122853</c:v>
                </c:pt>
              </c:numCache>
            </c:numRef>
          </c:val>
          <c:extLst>
            <c:ext xmlns:c16="http://schemas.microsoft.com/office/drawing/2014/chart" uri="{C3380CC4-5D6E-409C-BE32-E72D297353CC}">
              <c16:uniqueId val="{00000002-2750-8E47-A74D-61659A12B19D}"/>
            </c:ext>
          </c:extLst>
        </c:ser>
        <c:ser>
          <c:idx val="3"/>
          <c:order val="3"/>
          <c:tx>
            <c:strRef>
              <c:f>Sheet1!$A$5</c:f>
              <c:strCache>
                <c:ptCount val="1"/>
                <c:pt idx="0">
                  <c:v>85-</c:v>
                </c:pt>
              </c:strCache>
            </c:strRef>
          </c:tx>
          <c:spPr>
            <a:solidFill>
              <a:srgbClr val="00B05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Sheet1!$B$5:$M$5</c:f>
              <c:numCache>
                <c:formatCode>0.0_ </c:formatCode>
                <c:ptCount val="12"/>
                <c:pt idx="0">
                  <c:v>4.8352816153028693</c:v>
                </c:pt>
                <c:pt idx="1">
                  <c:v>1.1424017003188096</c:v>
                </c:pt>
                <c:pt idx="2">
                  <c:v>0</c:v>
                </c:pt>
                <c:pt idx="3">
                  <c:v>3.7194473963868226</c:v>
                </c:pt>
                <c:pt idx="4">
                  <c:v>4.1445270988310305</c:v>
                </c:pt>
                <c:pt idx="5">
                  <c:v>6.1105207226354947</c:v>
                </c:pt>
                <c:pt idx="6">
                  <c:v>10.069075451647185</c:v>
                </c:pt>
                <c:pt idx="7">
                  <c:v>7.2529224229543043</c:v>
                </c:pt>
                <c:pt idx="8">
                  <c:v>7.9171094580233792</c:v>
                </c:pt>
                <c:pt idx="9">
                  <c:v>7.1466524973432515</c:v>
                </c:pt>
                <c:pt idx="10">
                  <c:v>32.157782906031009</c:v>
                </c:pt>
                <c:pt idx="11">
                  <c:v>0.23910733262486719</c:v>
                </c:pt>
              </c:numCache>
            </c:numRef>
          </c:val>
          <c:extLst>
            <c:ext xmlns:c16="http://schemas.microsoft.com/office/drawing/2014/chart" uri="{C3380CC4-5D6E-409C-BE32-E72D297353CC}">
              <c16:uniqueId val="{00000003-2750-8E47-A74D-61659A12B19D}"/>
            </c:ext>
          </c:extLst>
        </c:ser>
        <c:dLbls>
          <c:showLegendKey val="0"/>
          <c:showVal val="0"/>
          <c:showCatName val="0"/>
          <c:showSerName val="0"/>
          <c:showPercent val="0"/>
          <c:showBubbleSize val="0"/>
        </c:dLbls>
        <c:gapWidth val="150"/>
        <c:axId val="-2043526352"/>
        <c:axId val="-2043388880"/>
      </c:barChart>
      <c:catAx>
        <c:axId val="-2043526352"/>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3388880"/>
        <c:crosses val="autoZero"/>
        <c:auto val="1"/>
        <c:lblAlgn val="ctr"/>
        <c:lblOffset val="100"/>
        <c:tickLblSkip val="1"/>
        <c:tickMarkSkip val="1"/>
        <c:noMultiLvlLbl val="0"/>
      </c:catAx>
      <c:valAx>
        <c:axId val="-2043388880"/>
        <c:scaling>
          <c:orientation val="minMax"/>
          <c:max val="40"/>
          <c:min val="0"/>
        </c:scaling>
        <c:delete val="0"/>
        <c:axPos val="t"/>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9350644403174299"/>
              <c:y val="0.92335740039415504"/>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3526352"/>
        <c:crosses val="autoZero"/>
        <c:crossBetween val="between"/>
      </c:valAx>
      <c:spPr>
        <a:noFill/>
        <a:ln w="25394">
          <a:solidFill>
            <a:schemeClr val="tx1"/>
          </a:solidFill>
          <a:prstDash val="solid"/>
        </a:ln>
      </c:spPr>
    </c:plotArea>
    <c:legend>
      <c:legendPos val="t"/>
      <c:layout>
        <c:manualLayout>
          <c:xMode val="edge"/>
          <c:yMode val="edge"/>
          <c:x val="0.21606656739344338"/>
          <c:y val="3.4189757422190699E-3"/>
          <c:w val="0.74302184836756902"/>
          <c:h val="7.3327567992870699E-2"/>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108853557780301"/>
          <c:y val="8.9891111860727305E-2"/>
          <c:w val="0.73484848484849197"/>
          <c:h val="0.74421652261607196"/>
        </c:manualLayout>
      </c:layout>
      <c:barChart>
        <c:barDir val="bar"/>
        <c:grouping val="clustered"/>
        <c:varyColors val="0"/>
        <c:ser>
          <c:idx val="2"/>
          <c:order val="0"/>
          <c:tx>
            <c:strRef>
              <c:f>Sheet1!$A$2</c:f>
              <c:strCache>
                <c:ptCount val="1"/>
                <c:pt idx="0">
                  <c:v>55-64</c:v>
                </c:pt>
              </c:strCache>
            </c:strRef>
          </c:tx>
          <c:spPr>
            <a:solidFill>
              <a:srgbClr val="0070C0"/>
            </a:solidFill>
            <a:ln>
              <a:solidFill>
                <a:srgbClr val="000000"/>
              </a:solidFill>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Sheet1!$B$2:$M$2</c:f>
              <c:numCache>
                <c:formatCode>0.0_ </c:formatCode>
                <c:ptCount val="12"/>
                <c:pt idx="0">
                  <c:v>4.2016806722689077</c:v>
                </c:pt>
                <c:pt idx="1">
                  <c:v>3.6414565826330536</c:v>
                </c:pt>
                <c:pt idx="2">
                  <c:v>3.9215686274509802</c:v>
                </c:pt>
                <c:pt idx="3">
                  <c:v>1.400560224089636</c:v>
                </c:pt>
                <c:pt idx="4">
                  <c:v>10.644257703081232</c:v>
                </c:pt>
                <c:pt idx="5">
                  <c:v>2.801120448179272</c:v>
                </c:pt>
                <c:pt idx="6">
                  <c:v>13.445378151260504</c:v>
                </c:pt>
                <c:pt idx="7">
                  <c:v>14.285714285714285</c:v>
                </c:pt>
                <c:pt idx="8">
                  <c:v>11.204481792717088</c:v>
                </c:pt>
                <c:pt idx="9">
                  <c:v>1.9607843137254901</c:v>
                </c:pt>
                <c:pt idx="10">
                  <c:v>10.92436974789916</c:v>
                </c:pt>
                <c:pt idx="11">
                  <c:v>2.2408963585434174</c:v>
                </c:pt>
              </c:numCache>
            </c:numRef>
          </c:val>
          <c:extLst>
            <c:ext xmlns:c16="http://schemas.microsoft.com/office/drawing/2014/chart" uri="{C3380CC4-5D6E-409C-BE32-E72D297353CC}">
              <c16:uniqueId val="{00000000-2750-8E47-A74D-61659A12B19D}"/>
            </c:ext>
          </c:extLst>
        </c:ser>
        <c:ser>
          <c:idx val="1"/>
          <c:order val="1"/>
          <c:tx>
            <c:strRef>
              <c:f>Sheet1!$A$3</c:f>
              <c:strCache>
                <c:ptCount val="1"/>
                <c:pt idx="0">
                  <c:v>65-74</c:v>
                </c:pt>
              </c:strCache>
            </c:strRef>
          </c:tx>
          <c:spPr>
            <a:solidFill>
              <a:srgbClr val="FF000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Sheet1!$B$3:$M$3</c:f>
              <c:numCache>
                <c:formatCode>0.0_ </c:formatCode>
                <c:ptCount val="12"/>
                <c:pt idx="0">
                  <c:v>2.8169014084507045</c:v>
                </c:pt>
                <c:pt idx="1">
                  <c:v>5.915492957746479</c:v>
                </c:pt>
                <c:pt idx="2">
                  <c:v>1.4084507042253522</c:v>
                </c:pt>
                <c:pt idx="3">
                  <c:v>5.352112676056338</c:v>
                </c:pt>
                <c:pt idx="4">
                  <c:v>8.169014084507042</c:v>
                </c:pt>
                <c:pt idx="5">
                  <c:v>4.225352112676056</c:v>
                </c:pt>
                <c:pt idx="6">
                  <c:v>13.802816901408452</c:v>
                </c:pt>
                <c:pt idx="7">
                  <c:v>18.87323943661972</c:v>
                </c:pt>
                <c:pt idx="8">
                  <c:v>8.169014084507042</c:v>
                </c:pt>
                <c:pt idx="9">
                  <c:v>2.2535211267605635</c:v>
                </c:pt>
                <c:pt idx="10">
                  <c:v>10.140845070422536</c:v>
                </c:pt>
                <c:pt idx="11">
                  <c:v>0.84507042253521114</c:v>
                </c:pt>
              </c:numCache>
            </c:numRef>
          </c:val>
          <c:extLst>
            <c:ext xmlns:c16="http://schemas.microsoft.com/office/drawing/2014/chart" uri="{C3380CC4-5D6E-409C-BE32-E72D297353CC}">
              <c16:uniqueId val="{00000001-2750-8E47-A74D-61659A12B19D}"/>
            </c:ext>
          </c:extLst>
        </c:ser>
        <c:ser>
          <c:idx val="0"/>
          <c:order val="2"/>
          <c:tx>
            <c:strRef>
              <c:f>Sheet1!$A$4</c:f>
              <c:strCache>
                <c:ptCount val="1"/>
                <c:pt idx="0">
                  <c:v>75-84</c:v>
                </c:pt>
              </c:strCache>
            </c:strRef>
          </c:tx>
          <c:spPr>
            <a:solidFill>
              <a:srgbClr val="FFFF00"/>
            </a:solidFill>
            <a:ln>
              <a:solidFill>
                <a:schemeClr val="tx1"/>
              </a:solidFill>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Sheet1!$B$4:$M$4</c:f>
              <c:numCache>
                <c:formatCode>0.0_ </c:formatCode>
                <c:ptCount val="12"/>
                <c:pt idx="0">
                  <c:v>4.980842911877394</c:v>
                </c:pt>
                <c:pt idx="1">
                  <c:v>5.7471264367816088</c:v>
                </c:pt>
                <c:pt idx="2">
                  <c:v>1.9157088122605364</c:v>
                </c:pt>
                <c:pt idx="3">
                  <c:v>3.0651340996168579</c:v>
                </c:pt>
                <c:pt idx="4">
                  <c:v>5.3639846743295019</c:v>
                </c:pt>
                <c:pt idx="5">
                  <c:v>5.3639846743295019</c:v>
                </c:pt>
                <c:pt idx="6">
                  <c:v>26.053639846743295</c:v>
                </c:pt>
                <c:pt idx="7">
                  <c:v>13.409961685823754</c:v>
                </c:pt>
                <c:pt idx="8">
                  <c:v>5.7471264367816088</c:v>
                </c:pt>
                <c:pt idx="9">
                  <c:v>0.76628352490421447</c:v>
                </c:pt>
                <c:pt idx="10">
                  <c:v>11.111111111111111</c:v>
                </c:pt>
                <c:pt idx="11">
                  <c:v>0.76628352490421447</c:v>
                </c:pt>
              </c:numCache>
            </c:numRef>
          </c:val>
          <c:extLst>
            <c:ext xmlns:c16="http://schemas.microsoft.com/office/drawing/2014/chart" uri="{C3380CC4-5D6E-409C-BE32-E72D297353CC}">
              <c16:uniqueId val="{00000002-2750-8E47-A74D-61659A12B19D}"/>
            </c:ext>
          </c:extLst>
        </c:ser>
        <c:ser>
          <c:idx val="3"/>
          <c:order val="3"/>
          <c:tx>
            <c:strRef>
              <c:f>Sheet1!$A$5</c:f>
              <c:strCache>
                <c:ptCount val="1"/>
                <c:pt idx="0">
                  <c:v>85-</c:v>
                </c:pt>
              </c:strCache>
            </c:strRef>
          </c:tx>
          <c:spPr>
            <a:solidFill>
              <a:srgbClr val="00B050"/>
            </a:solidFill>
            <a:ln w="12818">
              <a:solidFill>
                <a:schemeClr val="tx1"/>
              </a:solidFill>
              <a:prstDash val="solid"/>
            </a:ln>
          </c:spPr>
          <c:invertIfNegative val="0"/>
          <c:cat>
            <c:strRef>
              <c:f>Sheet1!$B$1:$M$1</c:f>
              <c:strCache>
                <c:ptCount val="12"/>
                <c:pt idx="0">
                  <c:v>信号無視</c:v>
                </c:pt>
                <c:pt idx="1">
                  <c:v>通行区分</c:v>
                </c:pt>
                <c:pt idx="2">
                  <c:v>最高速度</c:v>
                </c:pt>
                <c:pt idx="3">
                  <c:v>優先通行妨害</c:v>
                </c:pt>
                <c:pt idx="4">
                  <c:v>歩行者妨害等</c:v>
                </c:pt>
                <c:pt idx="5">
                  <c:v>一時不停止</c:v>
                </c:pt>
                <c:pt idx="6">
                  <c:v>運転操作不適</c:v>
                </c:pt>
                <c:pt idx="7">
                  <c:v>漫然運転</c:v>
                </c:pt>
                <c:pt idx="8">
                  <c:v>脇見運転</c:v>
                </c:pt>
                <c:pt idx="9">
                  <c:v>動静不注視</c:v>
                </c:pt>
                <c:pt idx="10">
                  <c:v>安全不確認</c:v>
                </c:pt>
                <c:pt idx="11">
                  <c:v>安全速度</c:v>
                </c:pt>
              </c:strCache>
            </c:strRef>
          </c:cat>
          <c:val>
            <c:numRef>
              <c:f>Sheet1!$B$5:$M$5</c:f>
              <c:numCache>
                <c:formatCode>0.0_ </c:formatCode>
                <c:ptCount val="12"/>
                <c:pt idx="0">
                  <c:v>5.8823529411764701</c:v>
                </c:pt>
                <c:pt idx="1">
                  <c:v>4.7058823529411766</c:v>
                </c:pt>
                <c:pt idx="2">
                  <c:v>0</c:v>
                </c:pt>
                <c:pt idx="3">
                  <c:v>4.7058823529411766</c:v>
                </c:pt>
                <c:pt idx="4">
                  <c:v>4.7058823529411766</c:v>
                </c:pt>
                <c:pt idx="5">
                  <c:v>7.0588235294117645</c:v>
                </c:pt>
                <c:pt idx="6">
                  <c:v>24.705882352941178</c:v>
                </c:pt>
                <c:pt idx="7">
                  <c:v>12.941176470588237</c:v>
                </c:pt>
                <c:pt idx="8">
                  <c:v>3.5294117647058822</c:v>
                </c:pt>
                <c:pt idx="9">
                  <c:v>1.1764705882352942</c:v>
                </c:pt>
                <c:pt idx="10">
                  <c:v>12.057667103538664</c:v>
                </c:pt>
                <c:pt idx="11">
                  <c:v>1.1764705882352942</c:v>
                </c:pt>
              </c:numCache>
            </c:numRef>
          </c:val>
          <c:extLst>
            <c:ext xmlns:c16="http://schemas.microsoft.com/office/drawing/2014/chart" uri="{C3380CC4-5D6E-409C-BE32-E72D297353CC}">
              <c16:uniqueId val="{00000003-2750-8E47-A74D-61659A12B19D}"/>
            </c:ext>
          </c:extLst>
        </c:ser>
        <c:dLbls>
          <c:showLegendKey val="0"/>
          <c:showVal val="0"/>
          <c:showCatName val="0"/>
          <c:showSerName val="0"/>
          <c:showPercent val="0"/>
          <c:showBubbleSize val="0"/>
        </c:dLbls>
        <c:gapWidth val="150"/>
        <c:axId val="-2043526352"/>
        <c:axId val="-2043388880"/>
      </c:barChart>
      <c:catAx>
        <c:axId val="-2043526352"/>
        <c:scaling>
          <c:orientation val="maxMin"/>
        </c:scaling>
        <c:delete val="0"/>
        <c:axPos val="l"/>
        <c:numFmt formatCode="General" sourceLinked="1"/>
        <c:majorTickMark val="out"/>
        <c:minorTickMark val="none"/>
        <c:tickLblPos val="nextTo"/>
        <c:spPr>
          <a:ln w="3203">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3388880"/>
        <c:crosses val="autoZero"/>
        <c:auto val="1"/>
        <c:lblAlgn val="ctr"/>
        <c:lblOffset val="100"/>
        <c:tickLblSkip val="1"/>
        <c:tickMarkSkip val="1"/>
        <c:noMultiLvlLbl val="0"/>
      </c:catAx>
      <c:valAx>
        <c:axId val="-2043388880"/>
        <c:scaling>
          <c:orientation val="minMax"/>
          <c:max val="30"/>
          <c:min val="0"/>
        </c:scaling>
        <c:delete val="0"/>
        <c:axPos val="t"/>
        <c:majorGridlines/>
        <c:title>
          <c:tx>
            <c:rich>
              <a:bodyPr/>
              <a:lstStyle/>
              <a:p>
                <a:pPr>
                  <a:defRPr sz="221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事故の割合（％）</a:t>
                </a:r>
              </a:p>
            </c:rich>
          </c:tx>
          <c:layout>
            <c:manualLayout>
              <c:xMode val="edge"/>
              <c:yMode val="edge"/>
              <c:x val="0.49350644403174299"/>
              <c:y val="0.92335740039415504"/>
            </c:manualLayout>
          </c:layout>
          <c:overlay val="0"/>
          <c:spPr>
            <a:noFill/>
            <a:ln w="25643">
              <a:noFill/>
            </a:ln>
          </c:spPr>
        </c:title>
        <c:numFmt formatCode="0_ " sourceLinked="0"/>
        <c:majorTickMark val="in"/>
        <c:minorTickMark val="none"/>
        <c:tickLblPos val="high"/>
        <c:spPr>
          <a:ln w="3203">
            <a:solidFill>
              <a:schemeClr val="tx1"/>
            </a:solidFill>
            <a:prstDash val="solid"/>
          </a:ln>
        </c:spPr>
        <c:txPr>
          <a:bodyPr rot="0" vert="horz"/>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3526352"/>
        <c:crosses val="autoZero"/>
        <c:crossBetween val="between"/>
      </c:valAx>
      <c:spPr>
        <a:noFill/>
        <a:ln w="25394">
          <a:solidFill>
            <a:schemeClr val="tx1"/>
          </a:solidFill>
          <a:prstDash val="solid"/>
        </a:ln>
      </c:spPr>
    </c:plotArea>
    <c:legend>
      <c:legendPos val="t"/>
      <c:layout>
        <c:manualLayout>
          <c:xMode val="edge"/>
          <c:yMode val="edge"/>
          <c:x val="0.21606656739344338"/>
          <c:y val="3.4189757422190699E-3"/>
          <c:w val="0.74302184836756902"/>
          <c:h val="7.3327567992870699E-2"/>
        </c:manualLayout>
      </c:layout>
      <c:overlay val="0"/>
      <c:spPr>
        <a:solidFill>
          <a:schemeClr val="bg1"/>
        </a:solidFill>
        <a:ln w="3203">
          <a:noFill/>
          <a:prstDash val="solid"/>
        </a:ln>
      </c:spPr>
      <c:txPr>
        <a:bodyPr/>
        <a:lstStyle/>
        <a:p>
          <a:pPr>
            <a:defRPr sz="24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1111" b="0"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84273749239242"/>
          <c:y val="0.29572218162909442"/>
          <c:w val="0.71411460719709863"/>
          <c:h val="0.65210601323493045"/>
        </c:manualLayout>
      </c:layout>
      <c:barChart>
        <c:barDir val="bar"/>
        <c:grouping val="percentStacked"/>
        <c:varyColors val="0"/>
        <c:ser>
          <c:idx val="0"/>
          <c:order val="0"/>
          <c:tx>
            <c:strRef>
              <c:f>Sheet1!$A$2</c:f>
              <c:strCache>
                <c:ptCount val="1"/>
                <c:pt idx="0">
                  <c:v>全損</c:v>
                </c:pt>
              </c:strCache>
            </c:strRef>
          </c:tx>
          <c:spPr>
            <a:solidFill>
              <a:srgbClr val="FF000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Sheet1!$B$2:$E$2</c:f>
              <c:numCache>
                <c:formatCode>0_);[Red]\(0\)</c:formatCode>
                <c:ptCount val="4"/>
                <c:pt idx="0">
                  <c:v>60</c:v>
                </c:pt>
                <c:pt idx="1">
                  <c:v>30</c:v>
                </c:pt>
                <c:pt idx="2">
                  <c:v>12</c:v>
                </c:pt>
                <c:pt idx="3">
                  <c:v>95</c:v>
                </c:pt>
              </c:numCache>
            </c:numRef>
          </c:val>
          <c:extLst>
            <c:ext xmlns:c16="http://schemas.microsoft.com/office/drawing/2014/chart" uri="{C3380CC4-5D6E-409C-BE32-E72D297353CC}">
              <c16:uniqueId val="{00000000-D4AA-6447-956B-3EB6102D3131}"/>
            </c:ext>
          </c:extLst>
        </c:ser>
        <c:ser>
          <c:idx val="1"/>
          <c:order val="1"/>
          <c:tx>
            <c:strRef>
              <c:f>Sheet1!$A$3</c:f>
              <c:strCache>
                <c:ptCount val="1"/>
                <c:pt idx="0">
                  <c:v>頭部</c:v>
                </c:pt>
              </c:strCache>
            </c:strRef>
          </c:tx>
          <c:spPr>
            <a:solidFill>
              <a:srgbClr val="92D05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Sheet1!$B$3:$E$3</c:f>
              <c:numCache>
                <c:formatCode>0_);[Red]\(0\)</c:formatCode>
                <c:ptCount val="4"/>
                <c:pt idx="0">
                  <c:v>187</c:v>
                </c:pt>
                <c:pt idx="1">
                  <c:v>193</c:v>
                </c:pt>
                <c:pt idx="2">
                  <c:v>210</c:v>
                </c:pt>
                <c:pt idx="3">
                  <c:v>502</c:v>
                </c:pt>
              </c:numCache>
            </c:numRef>
          </c:val>
          <c:extLst>
            <c:ext xmlns:c16="http://schemas.microsoft.com/office/drawing/2014/chart" uri="{C3380CC4-5D6E-409C-BE32-E72D297353CC}">
              <c16:uniqueId val="{00000000-A028-FA4F-AD65-E0023367D9E2}"/>
            </c:ext>
          </c:extLst>
        </c:ser>
        <c:ser>
          <c:idx val="2"/>
          <c:order val="2"/>
          <c:tx>
            <c:strRef>
              <c:f>Sheet1!$A$4</c:f>
              <c:strCache>
                <c:ptCount val="1"/>
                <c:pt idx="0">
                  <c:v>顔部</c:v>
                </c:pt>
              </c:strCache>
            </c:strRef>
          </c:tx>
          <c:spPr>
            <a:solidFill>
              <a:srgbClr val="0070C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Sheet1!$B$4:$E$4</c:f>
              <c:numCache>
                <c:formatCode>0_);[Red]\(0\)</c:formatCode>
                <c:ptCount val="4"/>
                <c:pt idx="0">
                  <c:v>7</c:v>
                </c:pt>
                <c:pt idx="1">
                  <c:v>12</c:v>
                </c:pt>
                <c:pt idx="2">
                  <c:v>5</c:v>
                </c:pt>
                <c:pt idx="3">
                  <c:v>10</c:v>
                </c:pt>
              </c:numCache>
            </c:numRef>
          </c:val>
          <c:extLst>
            <c:ext xmlns:c16="http://schemas.microsoft.com/office/drawing/2014/chart" uri="{C3380CC4-5D6E-409C-BE32-E72D297353CC}">
              <c16:uniqueId val="{00000001-A028-FA4F-AD65-E0023367D9E2}"/>
            </c:ext>
          </c:extLst>
        </c:ser>
        <c:ser>
          <c:idx val="3"/>
          <c:order val="3"/>
          <c:tx>
            <c:strRef>
              <c:f>Sheet1!$A$5</c:f>
              <c:strCache>
                <c:ptCount val="1"/>
                <c:pt idx="0">
                  <c:v>頸部</c:v>
                </c:pt>
              </c:strCache>
            </c:strRef>
          </c:tx>
          <c:spPr>
            <a:solidFill>
              <a:schemeClr val="accent6">
                <a:lumMod val="40000"/>
                <a:lumOff val="60000"/>
              </a:schemeClr>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Sheet1!$B$5:$E$5</c:f>
              <c:numCache>
                <c:formatCode>0_);[Red]\(0\)</c:formatCode>
                <c:ptCount val="4"/>
                <c:pt idx="0">
                  <c:v>66</c:v>
                </c:pt>
                <c:pt idx="1">
                  <c:v>38</c:v>
                </c:pt>
                <c:pt idx="2">
                  <c:v>28</c:v>
                </c:pt>
                <c:pt idx="3">
                  <c:v>34</c:v>
                </c:pt>
              </c:numCache>
            </c:numRef>
          </c:val>
          <c:extLst>
            <c:ext xmlns:c16="http://schemas.microsoft.com/office/drawing/2014/chart" uri="{C3380CC4-5D6E-409C-BE32-E72D297353CC}">
              <c16:uniqueId val="{00000002-A028-FA4F-AD65-E0023367D9E2}"/>
            </c:ext>
          </c:extLst>
        </c:ser>
        <c:ser>
          <c:idx val="4"/>
          <c:order val="4"/>
          <c:tx>
            <c:strRef>
              <c:f>Sheet1!$A$6</c:f>
              <c:strCache>
                <c:ptCount val="1"/>
                <c:pt idx="0">
                  <c:v>胸部</c:v>
                </c:pt>
              </c:strCache>
            </c:strRef>
          </c:tx>
          <c:spPr>
            <a:solidFill>
              <a:srgbClr val="00B0F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Sheet1!$B$6:$E$6</c:f>
              <c:numCache>
                <c:formatCode>0_);[Red]\(0\)</c:formatCode>
                <c:ptCount val="4"/>
                <c:pt idx="0">
                  <c:v>318</c:v>
                </c:pt>
                <c:pt idx="1">
                  <c:v>125</c:v>
                </c:pt>
                <c:pt idx="2">
                  <c:v>42</c:v>
                </c:pt>
                <c:pt idx="3">
                  <c:v>174</c:v>
                </c:pt>
              </c:numCache>
            </c:numRef>
          </c:val>
          <c:extLst>
            <c:ext xmlns:c16="http://schemas.microsoft.com/office/drawing/2014/chart" uri="{C3380CC4-5D6E-409C-BE32-E72D297353CC}">
              <c16:uniqueId val="{00000003-A028-FA4F-AD65-E0023367D9E2}"/>
            </c:ext>
          </c:extLst>
        </c:ser>
        <c:ser>
          <c:idx val="5"/>
          <c:order val="5"/>
          <c:tx>
            <c:strRef>
              <c:f>Sheet1!$A$7</c:f>
              <c:strCache>
                <c:ptCount val="1"/>
                <c:pt idx="0">
                  <c:v>腹部</c:v>
                </c:pt>
              </c:strCache>
            </c:strRef>
          </c:tx>
          <c:spPr>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Sheet1!$B$7:$E$7</c:f>
              <c:numCache>
                <c:formatCode>0_);[Red]\(0\)</c:formatCode>
                <c:ptCount val="4"/>
                <c:pt idx="0">
                  <c:v>91</c:v>
                </c:pt>
                <c:pt idx="1">
                  <c:v>24</c:v>
                </c:pt>
                <c:pt idx="2">
                  <c:v>10</c:v>
                </c:pt>
                <c:pt idx="3">
                  <c:v>26</c:v>
                </c:pt>
              </c:numCache>
            </c:numRef>
          </c:val>
          <c:extLst>
            <c:ext xmlns:c16="http://schemas.microsoft.com/office/drawing/2014/chart" uri="{C3380CC4-5D6E-409C-BE32-E72D297353CC}">
              <c16:uniqueId val="{00000004-A028-FA4F-AD65-E0023367D9E2}"/>
            </c:ext>
          </c:extLst>
        </c:ser>
        <c:ser>
          <c:idx val="6"/>
          <c:order val="6"/>
          <c:tx>
            <c:strRef>
              <c:f>Sheet1!$A$8</c:f>
              <c:strCache>
                <c:ptCount val="1"/>
                <c:pt idx="0">
                  <c:v>背部</c:v>
                </c:pt>
              </c:strCache>
            </c:strRef>
          </c:tx>
          <c:spPr>
            <a:solidFill>
              <a:srgbClr val="C0000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Sheet1!$B$8:$E$8</c:f>
              <c:numCache>
                <c:formatCode>0_);[Red]\(0\)</c:formatCode>
                <c:ptCount val="4"/>
                <c:pt idx="0">
                  <c:v>2</c:v>
                </c:pt>
                <c:pt idx="1">
                  <c:v>4</c:v>
                </c:pt>
                <c:pt idx="2">
                  <c:v>3</c:v>
                </c:pt>
                <c:pt idx="3">
                  <c:v>1</c:v>
                </c:pt>
              </c:numCache>
            </c:numRef>
          </c:val>
          <c:extLst>
            <c:ext xmlns:c16="http://schemas.microsoft.com/office/drawing/2014/chart" uri="{C3380CC4-5D6E-409C-BE32-E72D297353CC}">
              <c16:uniqueId val="{00000005-A028-FA4F-AD65-E0023367D9E2}"/>
            </c:ext>
          </c:extLst>
        </c:ser>
        <c:ser>
          <c:idx val="7"/>
          <c:order val="7"/>
          <c:tx>
            <c:strRef>
              <c:f>Sheet1!$A$9</c:f>
              <c:strCache>
                <c:ptCount val="1"/>
                <c:pt idx="0">
                  <c:v>腰部</c:v>
                </c:pt>
              </c:strCache>
            </c:strRef>
          </c:tx>
          <c:spPr>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Sheet1!$B$9:$E$9</c:f>
              <c:numCache>
                <c:formatCode>0_);[Red]\(0\)</c:formatCode>
                <c:ptCount val="4"/>
                <c:pt idx="0">
                  <c:v>34</c:v>
                </c:pt>
                <c:pt idx="1">
                  <c:v>21</c:v>
                </c:pt>
                <c:pt idx="2">
                  <c:v>19</c:v>
                </c:pt>
                <c:pt idx="3">
                  <c:v>86</c:v>
                </c:pt>
              </c:numCache>
            </c:numRef>
          </c:val>
          <c:extLst>
            <c:ext xmlns:c16="http://schemas.microsoft.com/office/drawing/2014/chart" uri="{C3380CC4-5D6E-409C-BE32-E72D297353CC}">
              <c16:uniqueId val="{00000006-A028-FA4F-AD65-E0023367D9E2}"/>
            </c:ext>
          </c:extLst>
        </c:ser>
        <c:ser>
          <c:idx val="8"/>
          <c:order val="8"/>
          <c:tx>
            <c:strRef>
              <c:f>Sheet1!$A$10</c:f>
              <c:strCache>
                <c:ptCount val="1"/>
                <c:pt idx="0">
                  <c:v>腕部</c:v>
                </c:pt>
              </c:strCache>
            </c:strRef>
          </c:tx>
          <c:spPr>
            <a:solidFill>
              <a:srgbClr val="FFFF0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Sheet1!$B$10:$E$10</c:f>
              <c:numCache>
                <c:formatCode>0_);[Red]\(0\)</c:formatCode>
                <c:ptCount val="4"/>
                <c:pt idx="0">
                  <c:v>4</c:v>
                </c:pt>
                <c:pt idx="1">
                  <c:v>0</c:v>
                </c:pt>
                <c:pt idx="2">
                  <c:v>2</c:v>
                </c:pt>
                <c:pt idx="3">
                  <c:v>2</c:v>
                </c:pt>
              </c:numCache>
            </c:numRef>
          </c:val>
          <c:extLst>
            <c:ext xmlns:c16="http://schemas.microsoft.com/office/drawing/2014/chart" uri="{C3380CC4-5D6E-409C-BE32-E72D297353CC}">
              <c16:uniqueId val="{00000007-A028-FA4F-AD65-E0023367D9E2}"/>
            </c:ext>
          </c:extLst>
        </c:ser>
        <c:ser>
          <c:idx val="9"/>
          <c:order val="9"/>
          <c:tx>
            <c:strRef>
              <c:f>Sheet1!$A$11</c:f>
              <c:strCache>
                <c:ptCount val="1"/>
                <c:pt idx="0">
                  <c:v>脚部</c:v>
                </c:pt>
              </c:strCache>
            </c:strRef>
          </c:tx>
          <c:spPr>
            <a:solidFill>
              <a:srgbClr val="7030A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Sheet1!$B$11:$E$11</c:f>
              <c:numCache>
                <c:formatCode>0_);[Red]\(0\)</c:formatCode>
                <c:ptCount val="4"/>
                <c:pt idx="0">
                  <c:v>22</c:v>
                </c:pt>
                <c:pt idx="1">
                  <c:v>6</c:v>
                </c:pt>
                <c:pt idx="2">
                  <c:v>2</c:v>
                </c:pt>
                <c:pt idx="3">
                  <c:v>9</c:v>
                </c:pt>
              </c:numCache>
            </c:numRef>
          </c:val>
          <c:extLst>
            <c:ext xmlns:c16="http://schemas.microsoft.com/office/drawing/2014/chart" uri="{C3380CC4-5D6E-409C-BE32-E72D297353CC}">
              <c16:uniqueId val="{00000008-A028-FA4F-AD65-E0023367D9E2}"/>
            </c:ext>
          </c:extLst>
        </c:ser>
        <c:ser>
          <c:idx val="10"/>
          <c:order val="10"/>
          <c:tx>
            <c:strRef>
              <c:f>Sheet1!$A$12</c:f>
              <c:strCache>
                <c:ptCount val="1"/>
                <c:pt idx="0">
                  <c:v>その他</c:v>
                </c:pt>
              </c:strCache>
            </c:strRef>
          </c:tx>
          <c:spPr>
            <a:solidFill>
              <a:schemeClr val="bg1">
                <a:lumMod val="50000"/>
              </a:schemeClr>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Sheet1!$B$12:$E$12</c:f>
              <c:numCache>
                <c:formatCode>0_);[Red]\(0\)</c:formatCode>
                <c:ptCount val="4"/>
                <c:pt idx="0">
                  <c:v>69</c:v>
                </c:pt>
                <c:pt idx="1">
                  <c:v>10</c:v>
                </c:pt>
                <c:pt idx="2">
                  <c:v>28</c:v>
                </c:pt>
                <c:pt idx="3">
                  <c:v>2</c:v>
                </c:pt>
              </c:numCache>
            </c:numRef>
          </c:val>
          <c:extLst>
            <c:ext xmlns:c16="http://schemas.microsoft.com/office/drawing/2014/chart" uri="{C3380CC4-5D6E-409C-BE32-E72D297353CC}">
              <c16:uniqueId val="{00000009-A028-FA4F-AD65-E0023367D9E2}"/>
            </c:ext>
          </c:extLst>
        </c:ser>
        <c:dLbls>
          <c:showLegendKey val="0"/>
          <c:showVal val="0"/>
          <c:showCatName val="0"/>
          <c:showSerName val="0"/>
          <c:showPercent val="0"/>
          <c:showBubbleSize val="0"/>
        </c:dLbls>
        <c:gapWidth val="150"/>
        <c:overlap val="100"/>
        <c:serLines/>
        <c:axId val="-2045490512"/>
        <c:axId val="-2045477648"/>
      </c:barChart>
      <c:catAx>
        <c:axId val="-2045490512"/>
        <c:scaling>
          <c:orientation val="minMax"/>
        </c:scaling>
        <c:delete val="0"/>
        <c:axPos val="l"/>
        <c:numFmt formatCode="General" sourceLinked="1"/>
        <c:majorTickMark val="in"/>
        <c:minorTickMark val="none"/>
        <c:tickLblPos val="nextTo"/>
        <c:spPr>
          <a:ln w="4671">
            <a:solidFill>
              <a:schemeClr val="tx1"/>
            </a:solidFill>
            <a:prstDash val="solid"/>
          </a:ln>
        </c:spPr>
        <c:txPr>
          <a:bodyPr rot="0" vert="horz"/>
          <a:lstStyle/>
          <a:p>
            <a:pPr>
              <a:defRPr/>
            </a:pPr>
            <a:endParaRPr lang="ja-JP"/>
          </a:p>
        </c:txPr>
        <c:crossAx val="-2045477648"/>
        <c:crosses val="autoZero"/>
        <c:auto val="1"/>
        <c:lblAlgn val="ctr"/>
        <c:lblOffset val="100"/>
        <c:noMultiLvlLbl val="0"/>
      </c:catAx>
      <c:valAx>
        <c:axId val="-2045477648"/>
        <c:scaling>
          <c:orientation val="minMax"/>
        </c:scaling>
        <c:delete val="1"/>
        <c:axPos val="b"/>
        <c:majorGridlines>
          <c:spPr>
            <a:ln w="4671">
              <a:solidFill>
                <a:schemeClr val="bg1">
                  <a:lumMod val="65000"/>
                </a:schemeClr>
              </a:solidFill>
              <a:prstDash val="solid"/>
            </a:ln>
          </c:spPr>
        </c:majorGridlines>
        <c:numFmt formatCode="0%" sourceLinked="0"/>
        <c:majorTickMark val="in"/>
        <c:minorTickMark val="none"/>
        <c:tickLblPos val="nextTo"/>
        <c:crossAx val="-2045490512"/>
        <c:crosses val="autoZero"/>
        <c:crossBetween val="between"/>
        <c:majorUnit val="0.25"/>
      </c:valAx>
      <c:spPr>
        <a:noFill/>
        <a:ln w="25400">
          <a:solidFill>
            <a:schemeClr val="tx1"/>
          </a:solidFill>
          <a:prstDash val="solid"/>
        </a:ln>
      </c:spPr>
    </c:plotArea>
    <c:legend>
      <c:legendPos val="t"/>
      <c:overlay val="0"/>
    </c:legend>
    <c:plotVisOnly val="1"/>
    <c:dispBlanksAs val="gap"/>
    <c:showDLblsOverMax val="0"/>
  </c:chart>
  <c:spPr>
    <a:noFill/>
    <a:ln>
      <a:noFill/>
    </a:ln>
  </c:spPr>
  <c:txPr>
    <a:bodyPr/>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512298712562927"/>
          <c:y val="0.28546409807355499"/>
          <c:w val="0.71064094056059535"/>
          <c:h val="0.49387040280210498"/>
        </c:manualLayout>
      </c:layout>
      <c:barChart>
        <c:barDir val="col"/>
        <c:grouping val="stacked"/>
        <c:varyColors val="0"/>
        <c:ser>
          <c:idx val="0"/>
          <c:order val="0"/>
          <c:tx>
            <c:strRef>
              <c:f>Sheet1!$A$2</c:f>
              <c:strCache>
                <c:ptCount val="1"/>
                <c:pt idx="0">
                  <c:v>酒酔い</c:v>
                </c:pt>
              </c:strCache>
            </c:strRef>
          </c:tx>
          <c:spPr>
            <a:solidFill>
              <a:srgbClr val="FF0000"/>
            </a:solidFill>
            <a:ln w="12580">
              <a:solidFill>
                <a:schemeClr val="tx1"/>
              </a:solidFill>
              <a:prstDash val="solid"/>
            </a:ln>
          </c:spPr>
          <c:invertIfNegative val="0"/>
          <c:cat>
            <c:strRef>
              <c:f>Sheet1!$B$1:$AB$1</c:f>
              <c:strCache>
                <c:ptCount val="27"/>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strCache>
            </c:strRef>
          </c:cat>
          <c:val>
            <c:numRef>
              <c:f>Sheet1!$B$2:$AB$2</c:f>
              <c:numCache>
                <c:formatCode>General</c:formatCode>
                <c:ptCount val="27"/>
                <c:pt idx="0">
                  <c:v>1901</c:v>
                </c:pt>
                <c:pt idx="1">
                  <c:v>1635</c:v>
                </c:pt>
                <c:pt idx="2">
                  <c:v>1425</c:v>
                </c:pt>
                <c:pt idx="3">
                  <c:v>1382</c:v>
                </c:pt>
                <c:pt idx="4">
                  <c:v>1269</c:v>
                </c:pt>
                <c:pt idx="5">
                  <c:v>1364</c:v>
                </c:pt>
                <c:pt idx="6">
                  <c:v>1188</c:v>
                </c:pt>
                <c:pt idx="7">
                  <c:v>1032</c:v>
                </c:pt>
                <c:pt idx="8">
                  <c:v>927</c:v>
                </c:pt>
                <c:pt idx="9" formatCode="#,##0_);[Red]\(#,##0\)">
                  <c:v>772</c:v>
                </c:pt>
                <c:pt idx="10" formatCode="#,##0_);[Red]\(#,##0\)">
                  <c:v>657</c:v>
                </c:pt>
                <c:pt idx="11" formatCode="#,##0_);[Red]\(#,##0\)">
                  <c:v>565</c:v>
                </c:pt>
                <c:pt idx="12" formatCode="#,##0_);[Red]\(#,##0\)">
                  <c:v>396</c:v>
                </c:pt>
                <c:pt idx="13" formatCode="#,##0_);[Red]\(#,##0\)">
                  <c:v>336</c:v>
                </c:pt>
                <c:pt idx="14" formatCode="#,##0_);[Red]\(#,##0\)">
                  <c:v>304</c:v>
                </c:pt>
                <c:pt idx="15" formatCode="#,##0_);[Red]\(#,##0\)">
                  <c:v>254</c:v>
                </c:pt>
                <c:pt idx="16" formatCode="#,##0_);[Red]\(#,##0\)">
                  <c:v>250</c:v>
                </c:pt>
                <c:pt idx="17" formatCode="#,##0_);[Red]\(#,##0\)">
                  <c:v>240</c:v>
                </c:pt>
                <c:pt idx="18" formatCode="#,##0_);[Red]\(#,##0\)">
                  <c:v>212</c:v>
                </c:pt>
                <c:pt idx="19" formatCode="#,##0_);[Red]\(#,##0\)">
                  <c:v>270</c:v>
                </c:pt>
                <c:pt idx="20" formatCode="#,##0_);[Red]\(#,##0\)">
                  <c:v>238</c:v>
                </c:pt>
                <c:pt idx="21" formatCode="#,##0_);[Red]\(#,##0\)">
                  <c:v>217</c:v>
                </c:pt>
                <c:pt idx="22" formatCode="#,##0_);[Red]\(#,##0\)">
                  <c:v>195</c:v>
                </c:pt>
                <c:pt idx="23" formatCode="#,##0_);[Red]\(#,##0\)">
                  <c:v>159</c:v>
                </c:pt>
                <c:pt idx="24" formatCode="#,##0_);[Red]\(#,##0\)">
                  <c:v>164</c:v>
                </c:pt>
                <c:pt idx="25" formatCode="#,##0_);[Red]\(#,##0\)">
                  <c:v>207</c:v>
                </c:pt>
                <c:pt idx="26" formatCode="#,##0_);[Red]\(#,##0\)">
                  <c:v>174</c:v>
                </c:pt>
              </c:numCache>
            </c:numRef>
          </c:val>
          <c:extLst>
            <c:ext xmlns:c16="http://schemas.microsoft.com/office/drawing/2014/chart" uri="{C3380CC4-5D6E-409C-BE32-E72D297353CC}">
              <c16:uniqueId val="{00000000-0BF4-7D42-BD2F-4BAD12F906A1}"/>
            </c:ext>
          </c:extLst>
        </c:ser>
        <c:ser>
          <c:idx val="1"/>
          <c:order val="1"/>
          <c:tx>
            <c:strRef>
              <c:f>Sheet1!$A$3</c:f>
              <c:strCache>
                <c:ptCount val="1"/>
                <c:pt idx="0">
                  <c:v>酒気帯び（0.25以上）</c:v>
                </c:pt>
              </c:strCache>
            </c:strRef>
          </c:tx>
          <c:spPr>
            <a:solidFill>
              <a:srgbClr val="FF9900"/>
            </a:solidFill>
            <a:ln w="12580">
              <a:solidFill>
                <a:schemeClr val="tx1"/>
              </a:solidFill>
              <a:prstDash val="solid"/>
            </a:ln>
          </c:spPr>
          <c:invertIfNegative val="0"/>
          <c:cat>
            <c:strRef>
              <c:f>Sheet1!$B$1:$AB$1</c:f>
              <c:strCache>
                <c:ptCount val="27"/>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strCache>
            </c:strRef>
          </c:cat>
          <c:val>
            <c:numRef>
              <c:f>Sheet1!$B$3:$AB$3</c:f>
              <c:numCache>
                <c:formatCode>General</c:formatCode>
                <c:ptCount val="27"/>
                <c:pt idx="0">
                  <c:v>11647</c:v>
                </c:pt>
                <c:pt idx="1">
                  <c:v>11409</c:v>
                </c:pt>
                <c:pt idx="2">
                  <c:v>11246</c:v>
                </c:pt>
                <c:pt idx="3">
                  <c:v>11153</c:v>
                </c:pt>
                <c:pt idx="4">
                  <c:v>11571</c:v>
                </c:pt>
                <c:pt idx="5">
                  <c:v>12463</c:v>
                </c:pt>
                <c:pt idx="6">
                  <c:v>11136</c:v>
                </c:pt>
                <c:pt idx="7">
                  <c:v>9849</c:v>
                </c:pt>
                <c:pt idx="8">
                  <c:v>8067</c:v>
                </c:pt>
                <c:pt idx="9" formatCode="#,##0_);[Red]\(#,##0\)">
                  <c:v>7757</c:v>
                </c:pt>
                <c:pt idx="10" formatCode="#,##0_);[Red]\(#,##0\)">
                  <c:v>7235</c:v>
                </c:pt>
                <c:pt idx="11" formatCode="#,##0_);[Red]\(#,##0\)">
                  <c:v>6055</c:v>
                </c:pt>
                <c:pt idx="12" formatCode="#,##0_);[Red]\(#,##0\)">
                  <c:v>3959</c:v>
                </c:pt>
                <c:pt idx="13" formatCode="#,##0_);[Red]\(#,##0\)">
                  <c:v>3351</c:v>
                </c:pt>
                <c:pt idx="14" formatCode="#,##0_);[Red]\(#,##0\)">
                  <c:v>3191</c:v>
                </c:pt>
                <c:pt idx="15" formatCode="#,##0_);[Red]\(#,##0\)">
                  <c:v>3184</c:v>
                </c:pt>
                <c:pt idx="16" formatCode="#,##0_);[Red]\(#,##0\)">
                  <c:v>2786</c:v>
                </c:pt>
                <c:pt idx="17" formatCode="#,##0_);[Red]\(#,##0\)">
                  <c:v>2655</c:v>
                </c:pt>
                <c:pt idx="18" formatCode="#,##0_);[Red]\(#,##0\)">
                  <c:v>2528</c:v>
                </c:pt>
                <c:pt idx="19" formatCode="#,##0_);[Red]\(#,##0\)">
                  <c:v>2421</c:v>
                </c:pt>
                <c:pt idx="20" formatCode="#,##0_);[Red]\(#,##0\)">
                  <c:v>2189</c:v>
                </c:pt>
                <c:pt idx="21" formatCode="#,##0_);[Red]\(#,##0\)">
                  <c:v>2238</c:v>
                </c:pt>
                <c:pt idx="22" formatCode="#,##0_);[Red]\(#,##0\)">
                  <c:v>2085</c:v>
                </c:pt>
                <c:pt idx="23" formatCode="#,##0_);[Red]\(#,##0\)">
                  <c:v>2024</c:v>
                </c:pt>
                <c:pt idx="24" formatCode="#,##0_);[Red]\(#,##0\)">
                  <c:v>1892</c:v>
                </c:pt>
                <c:pt idx="25" formatCode="#,##0_);[Red]\(#,##0\)">
                  <c:v>1488</c:v>
                </c:pt>
                <c:pt idx="26" formatCode="#,##0_);[Red]\(#,##0\)">
                  <c:v>1346</c:v>
                </c:pt>
              </c:numCache>
            </c:numRef>
          </c:val>
          <c:extLst>
            <c:ext xmlns:c16="http://schemas.microsoft.com/office/drawing/2014/chart" uri="{C3380CC4-5D6E-409C-BE32-E72D297353CC}">
              <c16:uniqueId val="{00000001-0BF4-7D42-BD2F-4BAD12F906A1}"/>
            </c:ext>
          </c:extLst>
        </c:ser>
        <c:ser>
          <c:idx val="2"/>
          <c:order val="2"/>
          <c:tx>
            <c:strRef>
              <c:f>Sheet1!$A$4</c:f>
              <c:strCache>
                <c:ptCount val="1"/>
                <c:pt idx="0">
                  <c:v>酒気帯び（0.25未満）</c:v>
                </c:pt>
              </c:strCache>
            </c:strRef>
          </c:tx>
          <c:spPr>
            <a:solidFill>
              <a:srgbClr val="FFFF00"/>
            </a:solidFill>
            <a:ln w="12580">
              <a:solidFill>
                <a:schemeClr val="tx1"/>
              </a:solidFill>
              <a:prstDash val="solid"/>
            </a:ln>
          </c:spPr>
          <c:invertIfNegative val="0"/>
          <c:cat>
            <c:strRef>
              <c:f>Sheet1!$B$1:$AB$1</c:f>
              <c:strCache>
                <c:ptCount val="27"/>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strCache>
            </c:strRef>
          </c:cat>
          <c:val>
            <c:numRef>
              <c:f>Sheet1!$B$4:$AB$4</c:f>
              <c:numCache>
                <c:formatCode>General</c:formatCode>
                <c:ptCount val="27"/>
                <c:pt idx="7">
                  <c:v>1284</c:v>
                </c:pt>
                <c:pt idx="8">
                  <c:v>2219</c:v>
                </c:pt>
                <c:pt idx="9" formatCode="#,##0_);[Red]\(#,##0\)">
                  <c:v>2195</c:v>
                </c:pt>
                <c:pt idx="10" formatCode="#,##0_);[Red]\(#,##0\)">
                  <c:v>2087</c:v>
                </c:pt>
                <c:pt idx="11" formatCode="#,##0_);[Red]\(#,##0\)">
                  <c:v>1743</c:v>
                </c:pt>
                <c:pt idx="12" formatCode="#,##0_);[Red]\(#,##0\)">
                  <c:v>1247</c:v>
                </c:pt>
                <c:pt idx="13" formatCode="#,##0_);[Red]\(#,##0\)">
                  <c:v>1019</c:v>
                </c:pt>
                <c:pt idx="14" formatCode="#,##0_);[Red]\(#,##0\)">
                  <c:v>943</c:v>
                </c:pt>
                <c:pt idx="15" formatCode="#,##0_);[Red]\(#,##0\)">
                  <c:v>890</c:v>
                </c:pt>
                <c:pt idx="16" formatCode="#,##0_);[Red]\(#,##0\)">
                  <c:v>826</c:v>
                </c:pt>
                <c:pt idx="17" formatCode="#,##0_);[Red]\(#,##0\)">
                  <c:v>703</c:v>
                </c:pt>
                <c:pt idx="18" formatCode="#,##0_);[Red]\(#,##0\)">
                  <c:v>636</c:v>
                </c:pt>
                <c:pt idx="19" formatCode="#,##0_);[Red]\(#,##0\)">
                  <c:v>571</c:v>
                </c:pt>
                <c:pt idx="20" formatCode="#,##0_);[Red]\(#,##0\)">
                  <c:v>565</c:v>
                </c:pt>
                <c:pt idx="21" formatCode="#,##0_);[Red]\(#,##0\)">
                  <c:v>496</c:v>
                </c:pt>
                <c:pt idx="22" formatCode="#,##0_);[Red]\(#,##0\)">
                  <c:v>510</c:v>
                </c:pt>
                <c:pt idx="23" formatCode="#,##0_);[Red]\(#,##0\)">
                  <c:v>457</c:v>
                </c:pt>
                <c:pt idx="24" formatCode="#,##0_);[Red]\(#,##0\)">
                  <c:v>407</c:v>
                </c:pt>
                <c:pt idx="25" formatCode="#,##0_);[Red]\(#,##0\)">
                  <c:v>307</c:v>
                </c:pt>
                <c:pt idx="26" formatCode="#,##0_);[Red]\(#,##0\)">
                  <c:v>279</c:v>
                </c:pt>
              </c:numCache>
            </c:numRef>
          </c:val>
          <c:extLst>
            <c:ext xmlns:c16="http://schemas.microsoft.com/office/drawing/2014/chart" uri="{C3380CC4-5D6E-409C-BE32-E72D297353CC}">
              <c16:uniqueId val="{00000002-0BF4-7D42-BD2F-4BAD12F906A1}"/>
            </c:ext>
          </c:extLst>
        </c:ser>
        <c:ser>
          <c:idx val="3"/>
          <c:order val="3"/>
          <c:tx>
            <c:strRef>
              <c:f>Sheet1!$A$5</c:f>
              <c:strCache>
                <c:ptCount val="1"/>
                <c:pt idx="0">
                  <c:v>基準以下</c:v>
                </c:pt>
              </c:strCache>
            </c:strRef>
          </c:tx>
          <c:spPr>
            <a:solidFill>
              <a:srgbClr val="00FF00"/>
            </a:solidFill>
            <a:ln w="12580">
              <a:solidFill>
                <a:schemeClr val="tx1"/>
              </a:solidFill>
              <a:prstDash val="solid"/>
            </a:ln>
          </c:spPr>
          <c:invertIfNegative val="0"/>
          <c:cat>
            <c:strRef>
              <c:f>Sheet1!$B$1:$AB$1</c:f>
              <c:strCache>
                <c:ptCount val="27"/>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strCache>
            </c:strRef>
          </c:cat>
          <c:val>
            <c:numRef>
              <c:f>Sheet1!$B$5:$AB$5</c:f>
              <c:numCache>
                <c:formatCode>General</c:formatCode>
                <c:ptCount val="27"/>
                <c:pt idx="0">
                  <c:v>7344</c:v>
                </c:pt>
                <c:pt idx="1">
                  <c:v>7188</c:v>
                </c:pt>
                <c:pt idx="2">
                  <c:v>7300</c:v>
                </c:pt>
                <c:pt idx="3">
                  <c:v>7298</c:v>
                </c:pt>
                <c:pt idx="4">
                  <c:v>7483</c:v>
                </c:pt>
                <c:pt idx="5">
                  <c:v>9446</c:v>
                </c:pt>
                <c:pt idx="6">
                  <c:v>9433</c:v>
                </c:pt>
                <c:pt idx="7">
                  <c:v>5876</c:v>
                </c:pt>
                <c:pt idx="8">
                  <c:v>3111</c:v>
                </c:pt>
                <c:pt idx="9" formatCode="#,##0_);[Red]\(#,##0\)">
                  <c:v>2885</c:v>
                </c:pt>
                <c:pt idx="10" formatCode="#,##0_);[Red]\(#,##0\)">
                  <c:v>2631</c:v>
                </c:pt>
                <c:pt idx="11" formatCode="#,##0_);[Red]\(#,##0\)">
                  <c:v>2369</c:v>
                </c:pt>
                <c:pt idx="12" formatCode="#,##0_);[Red]\(#,##0\)">
                  <c:v>1432</c:v>
                </c:pt>
                <c:pt idx="13" formatCode="#,##0_);[Red]\(#,##0\)">
                  <c:v>1188</c:v>
                </c:pt>
                <c:pt idx="14" formatCode="#,##0_);[Red]\(#,##0\)">
                  <c:v>1024</c:v>
                </c:pt>
                <c:pt idx="15" formatCode="#,##0_);[Red]\(#,##0\)">
                  <c:v>1025</c:v>
                </c:pt>
                <c:pt idx="16" formatCode="#,##0_);[Red]\(#,##0\)">
                  <c:v>961</c:v>
                </c:pt>
                <c:pt idx="17" formatCode="#,##0_);[Red]\(#,##0\)">
                  <c:v>835</c:v>
                </c:pt>
                <c:pt idx="18" formatCode="#,##0_);[Red]\(#,##0\)">
                  <c:v>787</c:v>
                </c:pt>
                <c:pt idx="19" formatCode="#,##0_);[Red]\(#,##0\)">
                  <c:v>722</c:v>
                </c:pt>
                <c:pt idx="20" formatCode="#,##0_);[Red]\(#,##0\)">
                  <c:v>697</c:v>
                </c:pt>
                <c:pt idx="21" formatCode="#,##0_);[Red]\(#,##0\)">
                  <c:v>643</c:v>
                </c:pt>
                <c:pt idx="22" formatCode="#,##0_);[Red]\(#,##0\)">
                  <c:v>616</c:v>
                </c:pt>
                <c:pt idx="23" formatCode="#,##0_);[Red]\(#,##0\)">
                  <c:v>547</c:v>
                </c:pt>
                <c:pt idx="24" formatCode="#,##0_);[Red]\(#,##0\)">
                  <c:v>440</c:v>
                </c:pt>
                <c:pt idx="25" formatCode="#,##0_);[Red]\(#,##0\)">
                  <c:v>388</c:v>
                </c:pt>
                <c:pt idx="26" formatCode="#,##0_);[Red]\(#,##0\)">
                  <c:v>300</c:v>
                </c:pt>
              </c:numCache>
            </c:numRef>
          </c:val>
          <c:extLst>
            <c:ext xmlns:c16="http://schemas.microsoft.com/office/drawing/2014/chart" uri="{C3380CC4-5D6E-409C-BE32-E72D297353CC}">
              <c16:uniqueId val="{00000003-0BF4-7D42-BD2F-4BAD12F906A1}"/>
            </c:ext>
          </c:extLst>
        </c:ser>
        <c:ser>
          <c:idx val="4"/>
          <c:order val="4"/>
          <c:tx>
            <c:strRef>
              <c:f>Sheet1!$A$6</c:f>
              <c:strCache>
                <c:ptCount val="1"/>
                <c:pt idx="0">
                  <c:v>検知不能</c:v>
                </c:pt>
              </c:strCache>
            </c:strRef>
          </c:tx>
          <c:spPr>
            <a:solidFill>
              <a:schemeClr val="bg2"/>
            </a:solidFill>
            <a:ln w="12580">
              <a:solidFill>
                <a:schemeClr val="tx1"/>
              </a:solidFill>
              <a:prstDash val="solid"/>
            </a:ln>
          </c:spPr>
          <c:invertIfNegative val="0"/>
          <c:cat>
            <c:strRef>
              <c:f>Sheet1!$B$1:$AB$1</c:f>
              <c:strCache>
                <c:ptCount val="27"/>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strCache>
            </c:strRef>
          </c:cat>
          <c:val>
            <c:numRef>
              <c:f>Sheet1!$B$6:$AB$6</c:f>
              <c:numCache>
                <c:formatCode>General</c:formatCode>
                <c:ptCount val="27"/>
                <c:pt idx="0">
                  <c:v>1454</c:v>
                </c:pt>
                <c:pt idx="1">
                  <c:v>1396</c:v>
                </c:pt>
                <c:pt idx="2">
                  <c:v>1318</c:v>
                </c:pt>
                <c:pt idx="3">
                  <c:v>1227</c:v>
                </c:pt>
                <c:pt idx="4">
                  <c:v>1279</c:v>
                </c:pt>
                <c:pt idx="5">
                  <c:v>3007</c:v>
                </c:pt>
                <c:pt idx="6">
                  <c:v>3643</c:v>
                </c:pt>
                <c:pt idx="7">
                  <c:v>2290</c:v>
                </c:pt>
                <c:pt idx="8">
                  <c:v>2052</c:v>
                </c:pt>
                <c:pt idx="9" formatCode="#,##0_);[Red]\(#,##0\)">
                  <c:v>1571</c:v>
                </c:pt>
                <c:pt idx="10" formatCode="#,##0_);[Red]\(#,##0\)">
                  <c:v>1268</c:v>
                </c:pt>
                <c:pt idx="11" formatCode="#,##0_);[Red]\(#,##0\)">
                  <c:v>894</c:v>
                </c:pt>
                <c:pt idx="12" formatCode="#,##0_);[Red]\(#,##0\)">
                  <c:v>527</c:v>
                </c:pt>
                <c:pt idx="13" formatCode="#,##0_);[Red]\(#,##0\)">
                  <c:v>325</c:v>
                </c:pt>
                <c:pt idx="14" formatCode="#,##0_);[Red]\(#,##0\)">
                  <c:v>264</c:v>
                </c:pt>
                <c:pt idx="15" formatCode="#,##0_);[Red]\(#,##0\)">
                  <c:v>203</c:v>
                </c:pt>
                <c:pt idx="16" formatCode="#,##0_);[Red]\(#,##0\)">
                  <c:v>207</c:v>
                </c:pt>
                <c:pt idx="17" formatCode="#,##0_);[Red]\(#,##0\)">
                  <c:v>170</c:v>
                </c:pt>
                <c:pt idx="18" formatCode="#,##0_);[Red]\(#,##0\)">
                  <c:v>171</c:v>
                </c:pt>
                <c:pt idx="19" formatCode="#,##0_);[Red]\(#,##0\)">
                  <c:v>171</c:v>
                </c:pt>
                <c:pt idx="20" formatCode="#,##0_);[Red]\(#,##0\)">
                  <c:v>175</c:v>
                </c:pt>
                <c:pt idx="21" formatCode="#,##0_);[Red]\(#,##0\)">
                  <c:v>163</c:v>
                </c:pt>
                <c:pt idx="22" formatCode="#,##0_);[Red]\(#,##0\)">
                  <c:v>176</c:v>
                </c:pt>
                <c:pt idx="23" formatCode="#,##0_);[Red]\(#,##0\)">
                  <c:v>168</c:v>
                </c:pt>
                <c:pt idx="24" formatCode="#,##0_);[Red]\(#,##0\)">
                  <c:v>144</c:v>
                </c:pt>
                <c:pt idx="25" formatCode="#,##0_);[Red]\(#,##0\)">
                  <c:v>132</c:v>
                </c:pt>
                <c:pt idx="26" formatCode="#,##0_);[Red]\(#,##0\)">
                  <c:v>99</c:v>
                </c:pt>
              </c:numCache>
            </c:numRef>
          </c:val>
          <c:extLst>
            <c:ext xmlns:c16="http://schemas.microsoft.com/office/drawing/2014/chart" uri="{C3380CC4-5D6E-409C-BE32-E72D297353CC}">
              <c16:uniqueId val="{00000004-0BF4-7D42-BD2F-4BAD12F906A1}"/>
            </c:ext>
          </c:extLst>
        </c:ser>
        <c:dLbls>
          <c:showLegendKey val="0"/>
          <c:showVal val="0"/>
          <c:showCatName val="0"/>
          <c:showSerName val="0"/>
          <c:showPercent val="0"/>
          <c:showBubbleSize val="0"/>
        </c:dLbls>
        <c:gapWidth val="150"/>
        <c:overlap val="100"/>
        <c:serLines/>
        <c:axId val="254040496"/>
        <c:axId val="252066288"/>
      </c:barChart>
      <c:catAx>
        <c:axId val="254040496"/>
        <c:scaling>
          <c:orientation val="minMax"/>
        </c:scaling>
        <c:delete val="0"/>
        <c:axPos val="b"/>
        <c:title>
          <c:tx>
            <c:rich>
              <a:bodyPr/>
              <a:lstStyle/>
              <a:p>
                <a:pPr>
                  <a:defRPr sz="2369"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平成</a:t>
                </a:r>
              </a:p>
            </c:rich>
          </c:tx>
          <c:layout>
            <c:manualLayout>
              <c:xMode val="edge"/>
              <c:yMode val="edge"/>
              <c:x val="0.58401880141010598"/>
              <c:y val="0.89842381786339798"/>
            </c:manualLayout>
          </c:layout>
          <c:overlay val="0"/>
          <c:spPr>
            <a:noFill/>
            <a:ln w="25175">
              <a:noFill/>
            </a:ln>
          </c:spPr>
        </c:title>
        <c:numFmt formatCode="General" sourceLinked="1"/>
        <c:majorTickMark val="none"/>
        <c:minorTickMark val="none"/>
        <c:tickLblPos val="nextTo"/>
        <c:spPr>
          <a:ln w="3145">
            <a:solidFill>
              <a:schemeClr val="tx1"/>
            </a:solidFill>
            <a:prstDash val="solid"/>
          </a:ln>
        </c:spPr>
        <c:txPr>
          <a:bodyPr rot="0" vert="horz"/>
          <a:lstStyle/>
          <a:p>
            <a:pPr>
              <a:defRPr sz="2393"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2066288"/>
        <c:crosses val="autoZero"/>
        <c:auto val="1"/>
        <c:lblAlgn val="ctr"/>
        <c:lblOffset val="100"/>
        <c:tickLblSkip val="2"/>
        <c:tickMarkSkip val="2"/>
        <c:noMultiLvlLbl val="0"/>
      </c:catAx>
      <c:valAx>
        <c:axId val="252066288"/>
        <c:scaling>
          <c:orientation val="minMax"/>
        </c:scaling>
        <c:delete val="0"/>
        <c:axPos val="l"/>
        <c:majorGridlines>
          <c:spPr>
            <a:ln w="3145">
              <a:noFill/>
              <a:prstDash val="solid"/>
            </a:ln>
          </c:spPr>
        </c:majorGridlines>
        <c:title>
          <c:tx>
            <c:rich>
              <a:bodyPr rot="0" vert="wordArtVertRtl"/>
              <a:lstStyle/>
              <a:p>
                <a:pPr algn="ctr">
                  <a:defRPr sz="1099"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sz="2369" b="0" i="0" u="none" strike="noStrike" baseline="0" dirty="0">
                    <a:solidFill>
                      <a:srgbClr val="000000"/>
                    </a:solidFill>
                    <a:latin typeface="HGMaruGothicMPRO" panose="020F0600000000000000" pitchFamily="34" charset="-128"/>
                    <a:ea typeface="HGMaruGothicMPRO" panose="020F0600000000000000" pitchFamily="34" charset="-128"/>
                  </a:rPr>
                  <a:t>飲酒による事故</a:t>
                </a:r>
                <a:r>
                  <a:rPr lang="ja-JP" altLang="en-US" sz="2369" b="0" i="0" u="none" strike="noStrike" baseline="0">
                    <a:solidFill>
                      <a:srgbClr val="000000"/>
                    </a:solidFill>
                    <a:latin typeface="HGMaruGothicMPRO" panose="020F0600000000000000" pitchFamily="34" charset="-128"/>
                    <a:ea typeface="HGMaruGothicMPRO" panose="020F0600000000000000" pitchFamily="34" charset="-128"/>
                  </a:rPr>
                  <a:t>件数（件</a:t>
                </a:r>
                <a:r>
                  <a:rPr lang="ja-JP" altLang="en-US" sz="2369" b="0" i="0" u="none" strike="noStrike" baseline="0" dirty="0">
                    <a:solidFill>
                      <a:srgbClr val="000000"/>
                    </a:solidFill>
                    <a:latin typeface="HGMaruGothicMPRO" panose="020F0600000000000000" pitchFamily="34" charset="-128"/>
                    <a:ea typeface="HGMaruGothicMPRO" panose="020F0600000000000000" pitchFamily="34" charset="-128"/>
                  </a:rPr>
                  <a:t>）</a:t>
                </a:r>
              </a:p>
            </c:rich>
          </c:tx>
          <c:layout>
            <c:manualLayout>
              <c:xMode val="edge"/>
              <c:yMode val="edge"/>
              <c:x val="1.7248137985103901E-2"/>
              <c:y val="0.153700603321721"/>
            </c:manualLayout>
          </c:layout>
          <c:overlay val="0"/>
          <c:spPr>
            <a:noFill/>
            <a:ln w="25175">
              <a:noFill/>
            </a:ln>
          </c:spPr>
        </c:title>
        <c:numFmt formatCode="#,##0_ " sourceLinked="0"/>
        <c:majorTickMark val="in"/>
        <c:minorTickMark val="none"/>
        <c:tickLblPos val="nextTo"/>
        <c:spPr>
          <a:ln w="3145">
            <a:solidFill>
              <a:schemeClr val="tx1"/>
            </a:solidFill>
            <a:prstDash val="solid"/>
          </a:ln>
        </c:spPr>
        <c:txPr>
          <a:bodyPr rot="0" vert="horz"/>
          <a:lstStyle/>
          <a:p>
            <a:pPr>
              <a:defRPr sz="2393"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4040496"/>
        <c:crosses val="autoZero"/>
        <c:crossBetween val="between"/>
      </c:valAx>
      <c:spPr>
        <a:noFill/>
        <a:ln w="31617">
          <a:solidFill>
            <a:srgbClr val="000000"/>
          </a:solidFill>
          <a:prstDash val="solid"/>
        </a:ln>
      </c:spPr>
    </c:plotArea>
    <c:legend>
      <c:legendPos val="t"/>
      <c:layout>
        <c:manualLayout>
          <c:xMode val="edge"/>
          <c:yMode val="edge"/>
          <c:x val="8.3220722458693053E-2"/>
          <c:y val="1.9566906150741699E-2"/>
          <c:w val="0.89709578149066138"/>
          <c:h val="0.220665499124343"/>
        </c:manualLayout>
      </c:layout>
      <c:overlay val="0"/>
      <c:spPr>
        <a:noFill/>
        <a:ln w="3145">
          <a:noFill/>
          <a:prstDash val="solid"/>
        </a:ln>
      </c:spPr>
      <c:txPr>
        <a:bodyPr/>
        <a:lstStyle/>
        <a:p>
          <a:pPr>
            <a:defRPr sz="2393"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410"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516919410945838"/>
          <c:y val="0.30327962016796101"/>
          <c:w val="0.72066856597844908"/>
          <c:h val="0.49036777583187802"/>
        </c:manualLayout>
      </c:layout>
      <c:barChart>
        <c:barDir val="col"/>
        <c:grouping val="stacked"/>
        <c:varyColors val="0"/>
        <c:ser>
          <c:idx val="0"/>
          <c:order val="0"/>
          <c:tx>
            <c:strRef>
              <c:f>Sheet1!$A$2</c:f>
              <c:strCache>
                <c:ptCount val="1"/>
                <c:pt idx="0">
                  <c:v>酒酔い</c:v>
                </c:pt>
              </c:strCache>
            </c:strRef>
          </c:tx>
          <c:spPr>
            <a:solidFill>
              <a:srgbClr val="FF0000"/>
            </a:solidFill>
            <a:ln w="12596">
              <a:solidFill>
                <a:schemeClr val="tx1"/>
              </a:solidFill>
              <a:prstDash val="solid"/>
            </a:ln>
          </c:spPr>
          <c:invertIfNegative val="0"/>
          <c:cat>
            <c:strRef>
              <c:f>Sheet1!$B$1:$AB$1</c:f>
              <c:strCache>
                <c:ptCount val="27"/>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strCache>
            </c:strRef>
          </c:cat>
          <c:val>
            <c:numRef>
              <c:f>Sheet1!$B$2:$AB$2</c:f>
              <c:numCache>
                <c:formatCode>General</c:formatCode>
                <c:ptCount val="27"/>
                <c:pt idx="0">
                  <c:v>407</c:v>
                </c:pt>
                <c:pt idx="1">
                  <c:v>335</c:v>
                </c:pt>
                <c:pt idx="2">
                  <c:v>341</c:v>
                </c:pt>
                <c:pt idx="3">
                  <c:v>337</c:v>
                </c:pt>
                <c:pt idx="4">
                  <c:v>338</c:v>
                </c:pt>
                <c:pt idx="5">
                  <c:v>359</c:v>
                </c:pt>
                <c:pt idx="6">
                  <c:v>298</c:v>
                </c:pt>
                <c:pt idx="7">
                  <c:v>239</c:v>
                </c:pt>
                <c:pt idx="8">
                  <c:v>174</c:v>
                </c:pt>
                <c:pt idx="9" formatCode="#,##0_);[Red]\(#,##0\)">
                  <c:v>155</c:v>
                </c:pt>
                <c:pt idx="10" formatCode="#,##0_);[Red]\(#,##0\)">
                  <c:v>146</c:v>
                </c:pt>
                <c:pt idx="11" formatCode="#,##0_);[Red]\(#,##0\)">
                  <c:v>129</c:v>
                </c:pt>
                <c:pt idx="12" formatCode="#,##0_);[Red]\(#,##0\)">
                  <c:v>82</c:v>
                </c:pt>
                <c:pt idx="13" formatCode="#,##0_);[Red]\(#,##0\)">
                  <c:v>54</c:v>
                </c:pt>
                <c:pt idx="14" formatCode="#,##0_);[Red]\(#,##0\)">
                  <c:v>57</c:v>
                </c:pt>
                <c:pt idx="15" formatCode="#,##0_);[Red]\(#,##0\)">
                  <c:v>35</c:v>
                </c:pt>
                <c:pt idx="16" formatCode="#,##0_);[Red]\(#,##0\)">
                  <c:v>44</c:v>
                </c:pt>
                <c:pt idx="17" formatCode="#,##0_);[Red]\(#,##0\)">
                  <c:v>36</c:v>
                </c:pt>
                <c:pt idx="18" formatCode="#,##0_);[Red]\(#,##0\)">
                  <c:v>25</c:v>
                </c:pt>
                <c:pt idx="19" formatCode="#,##0_);[Red]\(#,##0\)">
                  <c:v>31</c:v>
                </c:pt>
                <c:pt idx="20" formatCode="#,##0_);[Red]\(#,##0\)">
                  <c:v>21</c:v>
                </c:pt>
                <c:pt idx="21" formatCode="#,##0_);[Red]\(#,##0\)">
                  <c:v>25</c:v>
                </c:pt>
                <c:pt idx="22" formatCode="#,##0_);[Red]\(#,##0\)">
                  <c:v>19</c:v>
                </c:pt>
                <c:pt idx="23" formatCode="#,##0_);[Red]\(#,##0\)">
                  <c:v>13</c:v>
                </c:pt>
                <c:pt idx="24" formatCode="#,##0_);[Red]\(#,##0\)">
                  <c:v>10</c:v>
                </c:pt>
                <c:pt idx="25" formatCode="#,##0_);[Red]\(#,##0\)">
                  <c:v>20</c:v>
                </c:pt>
                <c:pt idx="26" formatCode="#,##0_);[Red]\(#,##0\)">
                  <c:v>21</c:v>
                </c:pt>
              </c:numCache>
            </c:numRef>
          </c:val>
          <c:extLst>
            <c:ext xmlns:c16="http://schemas.microsoft.com/office/drawing/2014/chart" uri="{C3380CC4-5D6E-409C-BE32-E72D297353CC}">
              <c16:uniqueId val="{00000000-7D62-3645-8625-A0FF751B982F}"/>
            </c:ext>
          </c:extLst>
        </c:ser>
        <c:ser>
          <c:idx val="1"/>
          <c:order val="1"/>
          <c:tx>
            <c:strRef>
              <c:f>Sheet1!$A$3</c:f>
              <c:strCache>
                <c:ptCount val="1"/>
                <c:pt idx="0">
                  <c:v>酒気帯び（0.25以上）</c:v>
                </c:pt>
              </c:strCache>
            </c:strRef>
          </c:tx>
          <c:spPr>
            <a:solidFill>
              <a:srgbClr val="FF9900"/>
            </a:solidFill>
            <a:ln w="12596">
              <a:solidFill>
                <a:schemeClr val="tx1"/>
              </a:solidFill>
              <a:prstDash val="solid"/>
            </a:ln>
          </c:spPr>
          <c:invertIfNegative val="0"/>
          <c:cat>
            <c:strRef>
              <c:f>Sheet1!$B$1:$AB$1</c:f>
              <c:strCache>
                <c:ptCount val="27"/>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strCache>
            </c:strRef>
          </c:cat>
          <c:val>
            <c:numRef>
              <c:f>Sheet1!$B$3:$AB$3</c:f>
              <c:numCache>
                <c:formatCode>General</c:formatCode>
                <c:ptCount val="27"/>
                <c:pt idx="0">
                  <c:v>510</c:v>
                </c:pt>
                <c:pt idx="1">
                  <c:v>527</c:v>
                </c:pt>
                <c:pt idx="2">
                  <c:v>485</c:v>
                </c:pt>
                <c:pt idx="3">
                  <c:v>538</c:v>
                </c:pt>
                <c:pt idx="4">
                  <c:v>545</c:v>
                </c:pt>
                <c:pt idx="5">
                  <c:v>513</c:v>
                </c:pt>
                <c:pt idx="6">
                  <c:v>445</c:v>
                </c:pt>
                <c:pt idx="7">
                  <c:v>383</c:v>
                </c:pt>
                <c:pt idx="8">
                  <c:v>310</c:v>
                </c:pt>
                <c:pt idx="9" formatCode="#,##0_);[Red]\(#,##0\)">
                  <c:v>308</c:v>
                </c:pt>
                <c:pt idx="10" formatCode="#,##0_);[Red]\(#,##0\)">
                  <c:v>301</c:v>
                </c:pt>
                <c:pt idx="11" formatCode="#,##0_);[Red]\(#,##0\)">
                  <c:v>275</c:v>
                </c:pt>
                <c:pt idx="12" formatCode="#,##0_);[Red]\(#,##0\)">
                  <c:v>230</c:v>
                </c:pt>
                <c:pt idx="13" formatCode="#,##0_);[Red]\(#,##0\)">
                  <c:v>167</c:v>
                </c:pt>
                <c:pt idx="14" formatCode="#,##0_);[Red]\(#,##0\)">
                  <c:v>171</c:v>
                </c:pt>
                <c:pt idx="15" formatCode="#,##0_);[Red]\(#,##0\)">
                  <c:v>170</c:v>
                </c:pt>
                <c:pt idx="16" formatCode="#,##0_);[Red]\(#,##0\)">
                  <c:v>143</c:v>
                </c:pt>
                <c:pt idx="17" formatCode="#,##0_);[Red]\(#,##0\)">
                  <c:v>146</c:v>
                </c:pt>
                <c:pt idx="18" formatCode="#,##0_);[Red]\(#,##0\)">
                  <c:v>151</c:v>
                </c:pt>
                <c:pt idx="19" formatCode="#,##0_);[Red]\(#,##0\)">
                  <c:v>120</c:v>
                </c:pt>
                <c:pt idx="20" formatCode="#,##0_);[Red]\(#,##0\)">
                  <c:v>105</c:v>
                </c:pt>
                <c:pt idx="21" formatCode="#,##0_);[Red]\(#,##0\)">
                  <c:v>130</c:v>
                </c:pt>
                <c:pt idx="22" formatCode="#,##0_);[Red]\(#,##0\)">
                  <c:v>128</c:v>
                </c:pt>
                <c:pt idx="23" formatCode="#,##0_);[Red]\(#,##0\)">
                  <c:v>121</c:v>
                </c:pt>
                <c:pt idx="24" formatCode="#,##0_);[Red]\(#,##0\)">
                  <c:v>107</c:v>
                </c:pt>
                <c:pt idx="25" formatCode="#,##0_);[Red]\(#,##0\)">
                  <c:v>101</c:v>
                </c:pt>
                <c:pt idx="26" formatCode="#,##0_);[Red]\(#,##0\)">
                  <c:v>91</c:v>
                </c:pt>
              </c:numCache>
            </c:numRef>
          </c:val>
          <c:extLst>
            <c:ext xmlns:c16="http://schemas.microsoft.com/office/drawing/2014/chart" uri="{C3380CC4-5D6E-409C-BE32-E72D297353CC}">
              <c16:uniqueId val="{00000001-7D62-3645-8625-A0FF751B982F}"/>
            </c:ext>
          </c:extLst>
        </c:ser>
        <c:ser>
          <c:idx val="2"/>
          <c:order val="2"/>
          <c:tx>
            <c:strRef>
              <c:f>Sheet1!$A$4</c:f>
              <c:strCache>
                <c:ptCount val="1"/>
                <c:pt idx="0">
                  <c:v>酒気帯び（0.25未満）</c:v>
                </c:pt>
              </c:strCache>
            </c:strRef>
          </c:tx>
          <c:spPr>
            <a:solidFill>
              <a:srgbClr val="FFFF00"/>
            </a:solidFill>
            <a:ln w="12596">
              <a:solidFill>
                <a:schemeClr val="tx1"/>
              </a:solidFill>
              <a:prstDash val="solid"/>
            </a:ln>
          </c:spPr>
          <c:invertIfNegative val="0"/>
          <c:cat>
            <c:strRef>
              <c:f>Sheet1!$B$1:$AB$1</c:f>
              <c:strCache>
                <c:ptCount val="27"/>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strCache>
            </c:strRef>
          </c:cat>
          <c:val>
            <c:numRef>
              <c:f>Sheet1!$B$4:$AB$4</c:f>
              <c:numCache>
                <c:formatCode>General</c:formatCode>
                <c:ptCount val="27"/>
                <c:pt idx="7">
                  <c:v>50</c:v>
                </c:pt>
                <c:pt idx="8">
                  <c:v>68</c:v>
                </c:pt>
                <c:pt idx="9" formatCode="#,##0_);[Red]\(#,##0\)">
                  <c:v>56</c:v>
                </c:pt>
                <c:pt idx="10" formatCode="#,##0_);[Red]\(#,##0\)">
                  <c:v>77</c:v>
                </c:pt>
                <c:pt idx="11" formatCode="#,##0_);[Red]\(#,##0\)">
                  <c:v>54</c:v>
                </c:pt>
                <c:pt idx="12" formatCode="#,##0_);[Red]\(#,##0\)">
                  <c:v>40</c:v>
                </c:pt>
                <c:pt idx="13" formatCode="#,##0_);[Red]\(#,##0\)">
                  <c:v>30</c:v>
                </c:pt>
                <c:pt idx="14" formatCode="#,##0_);[Red]\(#,##0\)">
                  <c:v>19</c:v>
                </c:pt>
                <c:pt idx="15" formatCode="#,##0_);[Red]\(#,##0\)">
                  <c:v>23</c:v>
                </c:pt>
                <c:pt idx="16" formatCode="#,##0_);[Red]\(#,##0\)">
                  <c:v>21</c:v>
                </c:pt>
                <c:pt idx="17" formatCode="#,##0_);[Red]\(#,##0\)">
                  <c:v>21</c:v>
                </c:pt>
                <c:pt idx="18" formatCode="#,##0_);[Red]\(#,##0\)">
                  <c:v>14</c:v>
                </c:pt>
                <c:pt idx="19" formatCode="#,##0_);[Red]\(#,##0\)">
                  <c:v>25</c:v>
                </c:pt>
                <c:pt idx="20" formatCode="#,##0_);[Red]\(#,##0\)">
                  <c:v>24</c:v>
                </c:pt>
                <c:pt idx="21" formatCode="#,##0_);[Red]\(#,##0\)">
                  <c:v>14</c:v>
                </c:pt>
                <c:pt idx="22" formatCode="#,##0_);[Red]\(#,##0\)">
                  <c:v>18</c:v>
                </c:pt>
                <c:pt idx="23" formatCode="#,##0_);[Red]\(#,##0\)">
                  <c:v>17</c:v>
                </c:pt>
                <c:pt idx="24" formatCode="#,##0_);[Red]\(#,##0\)">
                  <c:v>19</c:v>
                </c:pt>
                <c:pt idx="25" formatCode="#,##0_);[Red]\(#,##0\)">
                  <c:v>12</c:v>
                </c:pt>
                <c:pt idx="26" formatCode="#,##0_);[Red]\(#,##0\)">
                  <c:v>10</c:v>
                </c:pt>
              </c:numCache>
            </c:numRef>
          </c:val>
          <c:extLst>
            <c:ext xmlns:c16="http://schemas.microsoft.com/office/drawing/2014/chart" uri="{C3380CC4-5D6E-409C-BE32-E72D297353CC}">
              <c16:uniqueId val="{00000002-7D62-3645-8625-A0FF751B982F}"/>
            </c:ext>
          </c:extLst>
        </c:ser>
        <c:ser>
          <c:idx val="3"/>
          <c:order val="3"/>
          <c:tx>
            <c:strRef>
              <c:f>Sheet1!$A$5</c:f>
              <c:strCache>
                <c:ptCount val="1"/>
                <c:pt idx="0">
                  <c:v>基準以下</c:v>
                </c:pt>
              </c:strCache>
            </c:strRef>
          </c:tx>
          <c:spPr>
            <a:solidFill>
              <a:srgbClr val="00FF00"/>
            </a:solidFill>
            <a:ln w="12596">
              <a:solidFill>
                <a:schemeClr val="tx1"/>
              </a:solidFill>
              <a:prstDash val="solid"/>
            </a:ln>
          </c:spPr>
          <c:invertIfNegative val="0"/>
          <c:cat>
            <c:strRef>
              <c:f>Sheet1!$B$1:$AB$1</c:f>
              <c:strCache>
                <c:ptCount val="27"/>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strCache>
            </c:strRef>
          </c:cat>
          <c:val>
            <c:numRef>
              <c:f>Sheet1!$B$5:$AB$5</c:f>
              <c:numCache>
                <c:formatCode>General</c:formatCode>
                <c:ptCount val="27"/>
                <c:pt idx="0">
                  <c:v>251</c:v>
                </c:pt>
                <c:pt idx="1">
                  <c:v>205</c:v>
                </c:pt>
                <c:pt idx="2">
                  <c:v>218</c:v>
                </c:pt>
                <c:pt idx="3">
                  <c:v>192</c:v>
                </c:pt>
                <c:pt idx="4">
                  <c:v>217</c:v>
                </c:pt>
                <c:pt idx="5">
                  <c:v>238</c:v>
                </c:pt>
                <c:pt idx="6">
                  <c:v>249</c:v>
                </c:pt>
                <c:pt idx="7">
                  <c:v>162</c:v>
                </c:pt>
                <c:pt idx="8">
                  <c:v>85</c:v>
                </c:pt>
                <c:pt idx="9" formatCode="#,##0_);[Red]\(#,##0\)">
                  <c:v>83</c:v>
                </c:pt>
                <c:pt idx="10" formatCode="#,##0_);[Red]\(#,##0\)">
                  <c:v>78</c:v>
                </c:pt>
                <c:pt idx="11" formatCode="#,##0_);[Red]\(#,##0\)">
                  <c:v>82</c:v>
                </c:pt>
                <c:pt idx="12" formatCode="#,##0_);[Red]\(#,##0\)">
                  <c:v>38</c:v>
                </c:pt>
                <c:pt idx="13" formatCode="#,##0_);[Red]\(#,##0\)">
                  <c:v>23</c:v>
                </c:pt>
                <c:pt idx="14" formatCode="#,##0_);[Red]\(#,##0\)">
                  <c:v>23</c:v>
                </c:pt>
                <c:pt idx="15" formatCode="#,##0_);[Red]\(#,##0\)">
                  <c:v>31</c:v>
                </c:pt>
                <c:pt idx="16" formatCode="#,##0_);[Red]\(#,##0\)">
                  <c:v>36</c:v>
                </c:pt>
                <c:pt idx="17" formatCode="#,##0_);[Red]\(#,##0\)">
                  <c:v>27</c:v>
                </c:pt>
                <c:pt idx="18" formatCode="#,##0_);[Red]\(#,##0\)">
                  <c:v>20</c:v>
                </c:pt>
                <c:pt idx="19" formatCode="#,##0_);[Red]\(#,##0\)">
                  <c:v>30</c:v>
                </c:pt>
                <c:pt idx="20" formatCode="#,##0_);[Red]\(#,##0\)">
                  <c:v>32</c:v>
                </c:pt>
                <c:pt idx="21" formatCode="#,##0_);[Red]\(#,##0\)">
                  <c:v>18</c:v>
                </c:pt>
                <c:pt idx="22" formatCode="#,##0_);[Red]\(#,##0\)">
                  <c:v>18</c:v>
                </c:pt>
                <c:pt idx="23" formatCode="#,##0_);[Red]\(#,##0\)">
                  <c:v>25</c:v>
                </c:pt>
                <c:pt idx="24" formatCode="#,##0_);[Red]\(#,##0\)">
                  <c:v>24</c:v>
                </c:pt>
                <c:pt idx="25" formatCode="#,##0_);[Red]\(#,##0\)">
                  <c:v>11</c:v>
                </c:pt>
                <c:pt idx="26" formatCode="#,##0_);[Red]\(#,##0\)">
                  <c:v>14</c:v>
                </c:pt>
              </c:numCache>
            </c:numRef>
          </c:val>
          <c:extLst>
            <c:ext xmlns:c16="http://schemas.microsoft.com/office/drawing/2014/chart" uri="{C3380CC4-5D6E-409C-BE32-E72D297353CC}">
              <c16:uniqueId val="{00000003-7D62-3645-8625-A0FF751B982F}"/>
            </c:ext>
          </c:extLst>
        </c:ser>
        <c:ser>
          <c:idx val="4"/>
          <c:order val="4"/>
          <c:tx>
            <c:strRef>
              <c:f>Sheet1!$A$6</c:f>
              <c:strCache>
                <c:ptCount val="1"/>
                <c:pt idx="0">
                  <c:v>検知不能</c:v>
                </c:pt>
              </c:strCache>
            </c:strRef>
          </c:tx>
          <c:spPr>
            <a:solidFill>
              <a:schemeClr val="bg2"/>
            </a:solidFill>
            <a:ln w="12596">
              <a:solidFill>
                <a:schemeClr val="tx1"/>
              </a:solidFill>
              <a:prstDash val="solid"/>
            </a:ln>
          </c:spPr>
          <c:invertIfNegative val="0"/>
          <c:cat>
            <c:strRef>
              <c:f>Sheet1!$B$1:$AB$1</c:f>
              <c:strCache>
                <c:ptCount val="27"/>
                <c:pt idx="0">
                  <c:v>7</c:v>
                </c:pt>
                <c:pt idx="1">
                  <c:v>8</c:v>
                </c:pt>
                <c:pt idx="2">
                  <c:v>9</c:v>
                </c:pt>
                <c:pt idx="3">
                  <c:v>10</c:v>
                </c:pt>
                <c:pt idx="4">
                  <c:v>11</c:v>
                </c:pt>
                <c:pt idx="5">
                  <c:v>12</c:v>
                </c:pt>
                <c:pt idx="6">
                  <c:v>13</c:v>
                </c:pt>
                <c:pt idx="7">
                  <c:v>14</c:v>
                </c:pt>
                <c:pt idx="8">
                  <c:v>15</c:v>
                </c:pt>
                <c:pt idx="9">
                  <c:v>16</c:v>
                </c:pt>
                <c:pt idx="10">
                  <c:v>17</c:v>
                </c:pt>
                <c:pt idx="11">
                  <c:v>18</c:v>
                </c:pt>
                <c:pt idx="12">
                  <c:v>19</c:v>
                </c:pt>
                <c:pt idx="13">
                  <c:v>20</c:v>
                </c:pt>
                <c:pt idx="14">
                  <c:v>21</c:v>
                </c:pt>
                <c:pt idx="15">
                  <c:v>22</c:v>
                </c:pt>
                <c:pt idx="16">
                  <c:v>23</c:v>
                </c:pt>
                <c:pt idx="17">
                  <c:v>24</c:v>
                </c:pt>
                <c:pt idx="18">
                  <c:v>25</c:v>
                </c:pt>
                <c:pt idx="19">
                  <c:v>26</c:v>
                </c:pt>
                <c:pt idx="20">
                  <c:v>27</c:v>
                </c:pt>
                <c:pt idx="21">
                  <c:v>28</c:v>
                </c:pt>
                <c:pt idx="22">
                  <c:v>29</c:v>
                </c:pt>
                <c:pt idx="23">
                  <c:v>30</c:v>
                </c:pt>
                <c:pt idx="24">
                  <c:v>元</c:v>
                </c:pt>
                <c:pt idx="25">
                  <c:v>2</c:v>
                </c:pt>
                <c:pt idx="26">
                  <c:v>3</c:v>
                </c:pt>
              </c:strCache>
            </c:strRef>
          </c:cat>
          <c:val>
            <c:numRef>
              <c:f>Sheet1!$B$6:$AB$6</c:f>
              <c:numCache>
                <c:formatCode>General</c:formatCode>
                <c:ptCount val="27"/>
                <c:pt idx="0">
                  <c:v>223</c:v>
                </c:pt>
                <c:pt idx="1">
                  <c:v>229</c:v>
                </c:pt>
                <c:pt idx="2">
                  <c:v>196</c:v>
                </c:pt>
                <c:pt idx="3">
                  <c:v>200</c:v>
                </c:pt>
                <c:pt idx="4">
                  <c:v>157</c:v>
                </c:pt>
                <c:pt idx="5">
                  <c:v>166</c:v>
                </c:pt>
                <c:pt idx="6">
                  <c:v>199</c:v>
                </c:pt>
                <c:pt idx="7">
                  <c:v>166</c:v>
                </c:pt>
                <c:pt idx="8">
                  <c:v>144</c:v>
                </c:pt>
                <c:pt idx="9" formatCode="#,##0_);[Red]\(#,##0\)">
                  <c:v>110</c:v>
                </c:pt>
                <c:pt idx="10" formatCode="#,##0_);[Red]\(#,##0\)">
                  <c:v>107</c:v>
                </c:pt>
                <c:pt idx="11" formatCode="#,##0_);[Red]\(#,##0\)">
                  <c:v>71</c:v>
                </c:pt>
                <c:pt idx="12" formatCode="#,##0_);[Red]\(#,##0\)">
                  <c:v>43</c:v>
                </c:pt>
                <c:pt idx="13" formatCode="#,##0_);[Red]\(#,##0\)">
                  <c:v>31</c:v>
                </c:pt>
                <c:pt idx="14" formatCode="#,##0_);[Red]\(#,##0\)">
                  <c:v>22</c:v>
                </c:pt>
                <c:pt idx="15" formatCode="#,##0_);[Red]\(#,##0\)">
                  <c:v>31</c:v>
                </c:pt>
                <c:pt idx="16" formatCode="#,##0_);[Red]\(#,##0\)">
                  <c:v>26</c:v>
                </c:pt>
                <c:pt idx="17" formatCode="#,##0_);[Red]\(#,##0\)">
                  <c:v>26</c:v>
                </c:pt>
                <c:pt idx="18" formatCode="#,##0_);[Red]\(#,##0\)">
                  <c:v>28</c:v>
                </c:pt>
                <c:pt idx="19" formatCode="#,##0_);[Red]\(#,##0\)">
                  <c:v>21</c:v>
                </c:pt>
                <c:pt idx="20" formatCode="#,##0_);[Red]\(#,##0\)">
                  <c:v>19</c:v>
                </c:pt>
                <c:pt idx="21" formatCode="#,##0_);[Red]\(#,##0\)">
                  <c:v>26</c:v>
                </c:pt>
                <c:pt idx="22" formatCode="#,##0_);[Red]\(#,##0\)">
                  <c:v>21</c:v>
                </c:pt>
                <c:pt idx="23" formatCode="#,##0_);[Red]\(#,##0\)">
                  <c:v>22</c:v>
                </c:pt>
                <c:pt idx="24" formatCode="#,##0_);[Red]\(#,##0\)">
                  <c:v>16</c:v>
                </c:pt>
                <c:pt idx="25" formatCode="#,##0_);[Red]\(#,##0\)">
                  <c:v>15</c:v>
                </c:pt>
                <c:pt idx="26" formatCode="#,##0_);[Red]\(#,##0\)">
                  <c:v>16</c:v>
                </c:pt>
              </c:numCache>
            </c:numRef>
          </c:val>
          <c:extLst>
            <c:ext xmlns:c16="http://schemas.microsoft.com/office/drawing/2014/chart" uri="{C3380CC4-5D6E-409C-BE32-E72D297353CC}">
              <c16:uniqueId val="{00000004-7D62-3645-8625-A0FF751B982F}"/>
            </c:ext>
          </c:extLst>
        </c:ser>
        <c:dLbls>
          <c:showLegendKey val="0"/>
          <c:showVal val="0"/>
          <c:showCatName val="0"/>
          <c:showSerName val="0"/>
          <c:showPercent val="0"/>
          <c:showBubbleSize val="0"/>
        </c:dLbls>
        <c:gapWidth val="150"/>
        <c:overlap val="100"/>
        <c:serLines/>
        <c:axId val="256237744"/>
        <c:axId val="256241776"/>
      </c:barChart>
      <c:catAx>
        <c:axId val="256237744"/>
        <c:scaling>
          <c:orientation val="minMax"/>
        </c:scaling>
        <c:delete val="0"/>
        <c:axPos val="b"/>
        <c:title>
          <c:tx>
            <c:rich>
              <a:bodyPr/>
              <a:lstStyle/>
              <a:p>
                <a:pPr>
                  <a:defRPr sz="2379"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b="0">
                    <a:latin typeface="HGMaruGothicMPRO" panose="020F0600000000000000" pitchFamily="34" charset="-128"/>
                    <a:ea typeface="HGMaruGothicMPRO" panose="020F0600000000000000" pitchFamily="34" charset="-128"/>
                  </a:rPr>
                  <a:t>平成</a:t>
                </a:r>
              </a:p>
            </c:rich>
          </c:tx>
          <c:layout>
            <c:manualLayout>
              <c:xMode val="edge"/>
              <c:yMode val="edge"/>
              <c:x val="0.56874265569917803"/>
              <c:y val="0.89667250437828405"/>
            </c:manualLayout>
          </c:layout>
          <c:overlay val="0"/>
          <c:spPr>
            <a:noFill/>
            <a:ln w="25205">
              <a:noFill/>
            </a:ln>
          </c:spPr>
        </c:title>
        <c:numFmt formatCode="General" sourceLinked="1"/>
        <c:majorTickMark val="none"/>
        <c:minorTickMark val="none"/>
        <c:tickLblPos val="nextTo"/>
        <c:spPr>
          <a:ln w="3149">
            <a:solidFill>
              <a:schemeClr val="tx1"/>
            </a:solidFill>
            <a:prstDash val="solid"/>
          </a:ln>
        </c:spPr>
        <c:txPr>
          <a:bodyPr rot="0" vert="horz"/>
          <a:lstStyle/>
          <a:p>
            <a:pPr>
              <a:defRPr sz="2395"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6241776"/>
        <c:crosses val="autoZero"/>
        <c:auto val="1"/>
        <c:lblAlgn val="ctr"/>
        <c:lblOffset val="100"/>
        <c:tickLblSkip val="2"/>
        <c:tickMarkSkip val="2"/>
        <c:noMultiLvlLbl val="0"/>
      </c:catAx>
      <c:valAx>
        <c:axId val="256241776"/>
        <c:scaling>
          <c:orientation val="minMax"/>
          <c:max val="1400"/>
        </c:scaling>
        <c:delete val="0"/>
        <c:axPos val="l"/>
        <c:majorGridlines>
          <c:spPr>
            <a:ln w="3149">
              <a:noFill/>
              <a:prstDash val="solid"/>
            </a:ln>
          </c:spPr>
        </c:majorGridlines>
        <c:title>
          <c:tx>
            <c:rich>
              <a:bodyPr rot="0" vert="wordArtVertRtl"/>
              <a:lstStyle/>
              <a:p>
                <a:pPr algn="ctr">
                  <a:defRPr sz="1099"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sz="2379" b="0" i="0" u="none" strike="noStrike" baseline="0" dirty="0">
                    <a:solidFill>
                      <a:srgbClr val="000000"/>
                    </a:solidFill>
                    <a:latin typeface="HGMaruGothicMPRO" panose="020F0600000000000000" pitchFamily="34" charset="-128"/>
                    <a:ea typeface="HGMaruGothicMPRO" panose="020F0600000000000000" pitchFamily="34" charset="-128"/>
                  </a:rPr>
                  <a:t>飲酒による死亡事故件数（件）</a:t>
                </a:r>
              </a:p>
            </c:rich>
          </c:tx>
          <c:layout>
            <c:manualLayout>
              <c:xMode val="edge"/>
              <c:yMode val="edge"/>
              <c:x val="0"/>
              <c:y val="0.16644629240164399"/>
            </c:manualLayout>
          </c:layout>
          <c:overlay val="0"/>
          <c:spPr>
            <a:noFill/>
            <a:ln w="25205">
              <a:noFill/>
            </a:ln>
          </c:spPr>
        </c:title>
        <c:numFmt formatCode="#,##0_ " sourceLinked="0"/>
        <c:majorTickMark val="in"/>
        <c:minorTickMark val="none"/>
        <c:tickLblPos val="nextTo"/>
        <c:spPr>
          <a:ln w="3149">
            <a:solidFill>
              <a:schemeClr val="tx1"/>
            </a:solidFill>
            <a:prstDash val="solid"/>
          </a:ln>
        </c:spPr>
        <c:txPr>
          <a:bodyPr rot="0" vert="horz"/>
          <a:lstStyle/>
          <a:p>
            <a:pPr>
              <a:defRPr sz="2395"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6237744"/>
        <c:crosses val="autoZero"/>
        <c:crossBetween val="between"/>
      </c:valAx>
      <c:spPr>
        <a:noFill/>
        <a:ln w="31655">
          <a:solidFill>
            <a:srgbClr val="000000"/>
          </a:solidFill>
          <a:prstDash val="solid"/>
        </a:ln>
      </c:spPr>
    </c:plotArea>
    <c:legend>
      <c:legendPos val="t"/>
      <c:layout>
        <c:manualLayout>
          <c:xMode val="edge"/>
          <c:yMode val="edge"/>
          <c:x val="0.11933958274815806"/>
          <c:y val="1.9023217544391902E-2"/>
          <c:w val="0.86103149297635329"/>
          <c:h val="0.220665499124343"/>
        </c:manualLayout>
      </c:layout>
      <c:overlay val="0"/>
      <c:spPr>
        <a:noFill/>
        <a:ln w="3149">
          <a:noFill/>
          <a:prstDash val="solid"/>
        </a:ln>
      </c:spPr>
      <c:txPr>
        <a:bodyPr/>
        <a:lstStyle/>
        <a:p>
          <a:pPr>
            <a:defRPr sz="2395"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412"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370221041646901"/>
          <c:y val="0.22588588094072201"/>
          <c:w val="0.75057489801726596"/>
          <c:h val="0.53087818893304295"/>
        </c:manualLayout>
      </c:layout>
      <c:barChart>
        <c:barDir val="bar"/>
        <c:grouping val="percentStacked"/>
        <c:varyColors val="0"/>
        <c:ser>
          <c:idx val="8"/>
          <c:order val="0"/>
          <c:tx>
            <c:strRef>
              <c:f>Sheet1!$B$1</c:f>
              <c:strCache>
                <c:ptCount val="1"/>
                <c:pt idx="0">
                  <c:v>-14</c:v>
                </c:pt>
              </c:strCache>
            </c:strRef>
          </c:tx>
          <c:spPr>
            <a:solidFill>
              <a:srgbClr val="FF0000"/>
            </a:solidFill>
            <a:ln>
              <a:solidFill>
                <a:schemeClr val="tx1"/>
              </a:solidFill>
            </a:ln>
          </c:spPr>
          <c:invertIfNegative val="0"/>
          <c:cat>
            <c:strRef>
              <c:f>Sheet1!$A$2:$A$3</c:f>
              <c:strCache>
                <c:ptCount val="2"/>
                <c:pt idx="0">
                  <c:v>負傷者</c:v>
                </c:pt>
                <c:pt idx="1">
                  <c:v>死者</c:v>
                </c:pt>
              </c:strCache>
            </c:strRef>
          </c:cat>
          <c:val>
            <c:numRef>
              <c:f>Sheet1!$B$2:$B$3</c:f>
              <c:numCache>
                <c:formatCode>#,##0_);[Red]\(#,##0\)</c:formatCode>
                <c:ptCount val="2"/>
                <c:pt idx="0">
                  <c:v>7162</c:v>
                </c:pt>
                <c:pt idx="1">
                  <c:v>8</c:v>
                </c:pt>
              </c:numCache>
            </c:numRef>
          </c:val>
          <c:extLst>
            <c:ext xmlns:c16="http://schemas.microsoft.com/office/drawing/2014/chart" uri="{C3380CC4-5D6E-409C-BE32-E72D297353CC}">
              <c16:uniqueId val="{00000000-A12A-944D-BCBD-180673BA4FE6}"/>
            </c:ext>
          </c:extLst>
        </c:ser>
        <c:ser>
          <c:idx val="0"/>
          <c:order val="1"/>
          <c:tx>
            <c:strRef>
              <c:f>Sheet1!$C$1</c:f>
              <c:strCache>
                <c:ptCount val="1"/>
                <c:pt idx="0">
                  <c:v>15-19</c:v>
                </c:pt>
              </c:strCache>
            </c:strRef>
          </c:tx>
          <c:spPr>
            <a:ln>
              <a:solidFill>
                <a:schemeClr val="tx1"/>
              </a:solidFill>
            </a:ln>
          </c:spPr>
          <c:invertIfNegative val="0"/>
          <c:cat>
            <c:strRef>
              <c:f>Sheet1!$A$2:$A$3</c:f>
              <c:strCache>
                <c:ptCount val="2"/>
                <c:pt idx="0">
                  <c:v>負傷者</c:v>
                </c:pt>
                <c:pt idx="1">
                  <c:v>死者</c:v>
                </c:pt>
              </c:strCache>
            </c:strRef>
          </c:cat>
          <c:val>
            <c:numRef>
              <c:f>Sheet1!$C$2:$C$3</c:f>
              <c:numCache>
                <c:formatCode>#,##0_);[Red]\(#,##0\)</c:formatCode>
                <c:ptCount val="2"/>
                <c:pt idx="0">
                  <c:v>12143</c:v>
                </c:pt>
                <c:pt idx="1">
                  <c:v>12</c:v>
                </c:pt>
              </c:numCache>
            </c:numRef>
          </c:val>
          <c:extLst>
            <c:ext xmlns:c16="http://schemas.microsoft.com/office/drawing/2014/chart" uri="{C3380CC4-5D6E-409C-BE32-E72D297353CC}">
              <c16:uniqueId val="{00000001-A12A-944D-BCBD-180673BA4FE6}"/>
            </c:ext>
          </c:extLst>
        </c:ser>
        <c:ser>
          <c:idx val="1"/>
          <c:order val="2"/>
          <c:tx>
            <c:strRef>
              <c:f>Sheet1!$D$1</c:f>
              <c:strCache>
                <c:ptCount val="1"/>
                <c:pt idx="0">
                  <c:v>20代</c:v>
                </c:pt>
              </c:strCache>
            </c:strRef>
          </c:tx>
          <c:spPr>
            <a:ln>
              <a:solidFill>
                <a:schemeClr val="tx1"/>
              </a:solidFill>
            </a:ln>
          </c:spPr>
          <c:invertIfNegative val="0"/>
          <c:cat>
            <c:strRef>
              <c:f>Sheet1!$A$2:$A$3</c:f>
              <c:strCache>
                <c:ptCount val="2"/>
                <c:pt idx="0">
                  <c:v>負傷者</c:v>
                </c:pt>
                <c:pt idx="1">
                  <c:v>死者</c:v>
                </c:pt>
              </c:strCache>
            </c:strRef>
          </c:cat>
          <c:val>
            <c:numRef>
              <c:f>Sheet1!$D$2:$D$3</c:f>
              <c:numCache>
                <c:formatCode>#,##0_);[Red]\(#,##0\)</c:formatCode>
                <c:ptCount val="2"/>
                <c:pt idx="0">
                  <c:v>8916</c:v>
                </c:pt>
                <c:pt idx="1">
                  <c:v>10</c:v>
                </c:pt>
              </c:numCache>
            </c:numRef>
          </c:val>
          <c:extLst>
            <c:ext xmlns:c16="http://schemas.microsoft.com/office/drawing/2014/chart" uri="{C3380CC4-5D6E-409C-BE32-E72D297353CC}">
              <c16:uniqueId val="{00000002-A12A-944D-BCBD-180673BA4FE6}"/>
            </c:ext>
          </c:extLst>
        </c:ser>
        <c:ser>
          <c:idx val="2"/>
          <c:order val="3"/>
          <c:tx>
            <c:strRef>
              <c:f>Sheet1!$E$1</c:f>
              <c:strCache>
                <c:ptCount val="1"/>
                <c:pt idx="0">
                  <c:v>30代</c:v>
                </c:pt>
              </c:strCache>
            </c:strRef>
          </c:tx>
          <c:spPr>
            <a:solidFill>
              <a:srgbClr val="7030A0"/>
            </a:solidFill>
            <a:ln>
              <a:solidFill>
                <a:schemeClr val="tx1"/>
              </a:solidFill>
            </a:ln>
          </c:spPr>
          <c:invertIfNegative val="0"/>
          <c:cat>
            <c:strRef>
              <c:f>Sheet1!$A$2:$A$3</c:f>
              <c:strCache>
                <c:ptCount val="2"/>
                <c:pt idx="0">
                  <c:v>負傷者</c:v>
                </c:pt>
                <c:pt idx="1">
                  <c:v>死者</c:v>
                </c:pt>
              </c:strCache>
            </c:strRef>
          </c:cat>
          <c:val>
            <c:numRef>
              <c:f>Sheet1!$E$2:$E$3</c:f>
              <c:numCache>
                <c:formatCode>#,##0_);[Red]\(#,##0\)</c:formatCode>
                <c:ptCount val="2"/>
                <c:pt idx="0">
                  <c:v>7936</c:v>
                </c:pt>
                <c:pt idx="1">
                  <c:v>11</c:v>
                </c:pt>
              </c:numCache>
            </c:numRef>
          </c:val>
          <c:extLst>
            <c:ext xmlns:c16="http://schemas.microsoft.com/office/drawing/2014/chart" uri="{C3380CC4-5D6E-409C-BE32-E72D297353CC}">
              <c16:uniqueId val="{00000003-A12A-944D-BCBD-180673BA4FE6}"/>
            </c:ext>
          </c:extLst>
        </c:ser>
        <c:ser>
          <c:idx val="3"/>
          <c:order val="4"/>
          <c:tx>
            <c:strRef>
              <c:f>Sheet1!$F$1</c:f>
              <c:strCache>
                <c:ptCount val="1"/>
                <c:pt idx="0">
                  <c:v>40代</c:v>
                </c:pt>
              </c:strCache>
            </c:strRef>
          </c:tx>
          <c:spPr>
            <a:solidFill>
              <a:srgbClr val="00B050"/>
            </a:solidFill>
            <a:ln>
              <a:solidFill>
                <a:schemeClr val="tx1"/>
              </a:solidFill>
            </a:ln>
          </c:spPr>
          <c:invertIfNegative val="0"/>
          <c:cat>
            <c:strRef>
              <c:f>Sheet1!$A$2:$A$3</c:f>
              <c:strCache>
                <c:ptCount val="2"/>
                <c:pt idx="0">
                  <c:v>負傷者</c:v>
                </c:pt>
                <c:pt idx="1">
                  <c:v>死者</c:v>
                </c:pt>
              </c:strCache>
            </c:strRef>
          </c:cat>
          <c:val>
            <c:numRef>
              <c:f>Sheet1!$F$2:$F$3</c:f>
              <c:numCache>
                <c:formatCode>#,##0_);[Red]\(#,##0\)</c:formatCode>
                <c:ptCount val="2"/>
                <c:pt idx="0">
                  <c:v>8220</c:v>
                </c:pt>
                <c:pt idx="1">
                  <c:v>23</c:v>
                </c:pt>
              </c:numCache>
            </c:numRef>
          </c:val>
          <c:extLst>
            <c:ext xmlns:c16="http://schemas.microsoft.com/office/drawing/2014/chart" uri="{C3380CC4-5D6E-409C-BE32-E72D297353CC}">
              <c16:uniqueId val="{00000004-A12A-944D-BCBD-180673BA4FE6}"/>
            </c:ext>
          </c:extLst>
        </c:ser>
        <c:ser>
          <c:idx val="4"/>
          <c:order val="5"/>
          <c:tx>
            <c:strRef>
              <c:f>Sheet1!$G$1</c:f>
              <c:strCache>
                <c:ptCount val="1"/>
                <c:pt idx="0">
                  <c:v>50代</c:v>
                </c:pt>
              </c:strCache>
            </c:strRef>
          </c:tx>
          <c:spPr>
            <a:ln>
              <a:solidFill>
                <a:schemeClr val="tx1"/>
              </a:solidFill>
            </a:ln>
          </c:spPr>
          <c:invertIfNegative val="0"/>
          <c:cat>
            <c:strRef>
              <c:f>Sheet1!$A$2:$A$3</c:f>
              <c:strCache>
                <c:ptCount val="2"/>
                <c:pt idx="0">
                  <c:v>負傷者</c:v>
                </c:pt>
                <c:pt idx="1">
                  <c:v>死者</c:v>
                </c:pt>
              </c:strCache>
            </c:strRef>
          </c:cat>
          <c:val>
            <c:numRef>
              <c:f>Sheet1!$G$2:$G$3</c:f>
              <c:numCache>
                <c:formatCode>#,##0_);[Red]\(#,##0\)</c:formatCode>
                <c:ptCount val="2"/>
                <c:pt idx="0">
                  <c:v>7450</c:v>
                </c:pt>
                <c:pt idx="1">
                  <c:v>34</c:v>
                </c:pt>
              </c:numCache>
            </c:numRef>
          </c:val>
          <c:extLst>
            <c:ext xmlns:c16="http://schemas.microsoft.com/office/drawing/2014/chart" uri="{C3380CC4-5D6E-409C-BE32-E72D297353CC}">
              <c16:uniqueId val="{00000005-A12A-944D-BCBD-180673BA4FE6}"/>
            </c:ext>
          </c:extLst>
        </c:ser>
        <c:ser>
          <c:idx val="5"/>
          <c:order val="6"/>
          <c:tx>
            <c:strRef>
              <c:f>Sheet1!$H$1</c:f>
              <c:strCache>
                <c:ptCount val="1"/>
                <c:pt idx="0">
                  <c:v>60代</c:v>
                </c:pt>
              </c:strCache>
            </c:strRef>
          </c:tx>
          <c:spPr>
            <a:solidFill>
              <a:srgbClr val="C00000"/>
            </a:solidFill>
            <a:ln>
              <a:solidFill>
                <a:schemeClr val="tx1"/>
              </a:solidFill>
            </a:ln>
          </c:spPr>
          <c:invertIfNegative val="0"/>
          <c:cat>
            <c:strRef>
              <c:f>Sheet1!$A$2:$A$3</c:f>
              <c:strCache>
                <c:ptCount val="2"/>
                <c:pt idx="0">
                  <c:v>負傷者</c:v>
                </c:pt>
                <c:pt idx="1">
                  <c:v>死者</c:v>
                </c:pt>
              </c:strCache>
            </c:strRef>
          </c:cat>
          <c:val>
            <c:numRef>
              <c:f>Sheet1!$H$2:$H$3</c:f>
              <c:numCache>
                <c:formatCode>#,##0_);[Red]\(#,##0\)</c:formatCode>
                <c:ptCount val="2"/>
                <c:pt idx="0">
                  <c:v>5398</c:v>
                </c:pt>
                <c:pt idx="1">
                  <c:v>44</c:v>
                </c:pt>
              </c:numCache>
            </c:numRef>
          </c:val>
          <c:extLst>
            <c:ext xmlns:c16="http://schemas.microsoft.com/office/drawing/2014/chart" uri="{C3380CC4-5D6E-409C-BE32-E72D297353CC}">
              <c16:uniqueId val="{00000006-A12A-944D-BCBD-180673BA4FE6}"/>
            </c:ext>
          </c:extLst>
        </c:ser>
        <c:ser>
          <c:idx val="6"/>
          <c:order val="7"/>
          <c:tx>
            <c:strRef>
              <c:f>Sheet1!$I$1</c:f>
              <c:strCache>
                <c:ptCount val="1"/>
                <c:pt idx="0">
                  <c:v>70代</c:v>
                </c:pt>
              </c:strCache>
            </c:strRef>
          </c:tx>
          <c:spPr>
            <a:solidFill>
              <a:srgbClr val="99FFCC"/>
            </a:solidFill>
            <a:ln>
              <a:solidFill>
                <a:schemeClr val="tx1"/>
              </a:solidFill>
            </a:ln>
          </c:spPr>
          <c:invertIfNegative val="0"/>
          <c:cat>
            <c:strRef>
              <c:f>Sheet1!$A$2:$A$3</c:f>
              <c:strCache>
                <c:ptCount val="2"/>
                <c:pt idx="0">
                  <c:v>負傷者</c:v>
                </c:pt>
                <c:pt idx="1">
                  <c:v>死者</c:v>
                </c:pt>
              </c:strCache>
            </c:strRef>
          </c:cat>
          <c:val>
            <c:numRef>
              <c:f>Sheet1!$I$2:$I$3</c:f>
              <c:numCache>
                <c:formatCode>#,##0_);[Red]\(#,##0\)</c:formatCode>
                <c:ptCount val="2"/>
                <c:pt idx="0">
                  <c:v>6552</c:v>
                </c:pt>
                <c:pt idx="1">
                  <c:v>104</c:v>
                </c:pt>
              </c:numCache>
            </c:numRef>
          </c:val>
          <c:extLst>
            <c:ext xmlns:c16="http://schemas.microsoft.com/office/drawing/2014/chart" uri="{C3380CC4-5D6E-409C-BE32-E72D297353CC}">
              <c16:uniqueId val="{00000007-A12A-944D-BCBD-180673BA4FE6}"/>
            </c:ext>
          </c:extLst>
        </c:ser>
        <c:ser>
          <c:idx val="7"/>
          <c:order val="8"/>
          <c:tx>
            <c:strRef>
              <c:f>Sheet1!$J$1</c:f>
              <c:strCache>
                <c:ptCount val="1"/>
                <c:pt idx="0">
                  <c:v>80-</c:v>
                </c:pt>
              </c:strCache>
            </c:strRef>
          </c:tx>
          <c:spPr>
            <a:solidFill>
              <a:srgbClr val="FFC000"/>
            </a:solidFill>
            <a:ln>
              <a:solidFill>
                <a:schemeClr val="tx1"/>
              </a:solidFill>
            </a:ln>
          </c:spPr>
          <c:invertIfNegative val="0"/>
          <c:cat>
            <c:strRef>
              <c:f>Sheet1!$A$2:$A$3</c:f>
              <c:strCache>
                <c:ptCount val="2"/>
                <c:pt idx="0">
                  <c:v>負傷者</c:v>
                </c:pt>
                <c:pt idx="1">
                  <c:v>死者</c:v>
                </c:pt>
              </c:strCache>
            </c:strRef>
          </c:cat>
          <c:val>
            <c:numRef>
              <c:f>Sheet1!$J$2:$J$3</c:f>
              <c:numCache>
                <c:formatCode>#,##0_);[Red]\(#,##0\)</c:formatCode>
                <c:ptCount val="2"/>
                <c:pt idx="0">
                  <c:v>3976</c:v>
                </c:pt>
                <c:pt idx="1">
                  <c:v>115</c:v>
                </c:pt>
              </c:numCache>
            </c:numRef>
          </c:val>
          <c:extLst>
            <c:ext xmlns:c16="http://schemas.microsoft.com/office/drawing/2014/chart" uri="{C3380CC4-5D6E-409C-BE32-E72D297353CC}">
              <c16:uniqueId val="{00000008-A12A-944D-BCBD-180673BA4FE6}"/>
            </c:ext>
          </c:extLst>
        </c:ser>
        <c:dLbls>
          <c:showLegendKey val="0"/>
          <c:showVal val="0"/>
          <c:showCatName val="0"/>
          <c:showSerName val="0"/>
          <c:showPercent val="0"/>
          <c:showBubbleSize val="0"/>
        </c:dLbls>
        <c:gapWidth val="75"/>
        <c:overlap val="100"/>
        <c:serLines/>
        <c:axId val="257680800"/>
        <c:axId val="257683120"/>
      </c:barChart>
      <c:catAx>
        <c:axId val="257680800"/>
        <c:scaling>
          <c:orientation val="minMax"/>
        </c:scaling>
        <c:delete val="0"/>
        <c:axPos val="l"/>
        <c:numFmt formatCode="General" sourceLinked="1"/>
        <c:majorTickMark val="none"/>
        <c:minorTickMark val="none"/>
        <c:tickLblPos val="low"/>
        <c:spPr>
          <a:ln w="3335">
            <a:solidFill>
              <a:schemeClr val="tx1"/>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7683120"/>
        <c:crosses val="autoZero"/>
        <c:auto val="1"/>
        <c:lblAlgn val="ctr"/>
        <c:lblOffset val="100"/>
        <c:noMultiLvlLbl val="0"/>
      </c:catAx>
      <c:valAx>
        <c:axId val="257683120"/>
        <c:scaling>
          <c:orientation val="minMax"/>
        </c:scaling>
        <c:delete val="0"/>
        <c:axPos val="b"/>
        <c:majorGridlines>
          <c:spPr>
            <a:ln w="3335">
              <a:solidFill>
                <a:schemeClr val="bg1">
                  <a:lumMod val="65000"/>
                </a:schemeClr>
              </a:solidFill>
              <a:prstDash val="solid"/>
            </a:ln>
          </c:spPr>
        </c:majorGridlines>
        <c:minorGridlines>
          <c:spPr>
            <a:ln>
              <a:noFill/>
            </a:ln>
          </c:spPr>
        </c:minorGridlines>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a:solidFill>
                      <a:srgbClr val="000000"/>
                    </a:solidFill>
                    <a:latin typeface="HGMaruGothicMPRO" panose="020F0600000000000000" pitchFamily="34" charset="-128"/>
                    <a:ea typeface="HGMaruGothicMPRO" panose="020F0600000000000000" pitchFamily="34" charset="-128"/>
                  </a:rPr>
                  <a:t>割合</a:t>
                </a:r>
                <a:endParaRPr lang="ja-JP" altLang="en-US" b="0" dirty="0">
                  <a:solidFill>
                    <a:srgbClr val="000000"/>
                  </a:solidFill>
                  <a:latin typeface="HGMaruGothicMPRO" panose="020F0600000000000000" pitchFamily="34" charset="-128"/>
                  <a:ea typeface="HGMaruGothicMPRO" panose="020F0600000000000000" pitchFamily="34" charset="-128"/>
                </a:endParaRPr>
              </a:p>
            </c:rich>
          </c:tx>
          <c:overlay val="0"/>
        </c:title>
        <c:numFmt formatCode="0%" sourceLinked="0"/>
        <c:majorTickMark val="out"/>
        <c:minorTickMark val="none"/>
        <c:tickLblPos val="nextTo"/>
        <c:spPr>
          <a:ln w="3335">
            <a:solidFill>
              <a:srgbClr val="000000"/>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7680800"/>
        <c:crosses val="autoZero"/>
        <c:crossBetween val="between"/>
        <c:majorUnit val="0.25"/>
        <c:dispUnits>
          <c:builtInUnit val="tenThousands"/>
        </c:dispUnits>
      </c:valAx>
      <c:spPr>
        <a:noFill/>
        <a:ln w="38100">
          <a:solidFill>
            <a:srgbClr val="000000"/>
          </a:solidFill>
          <a:prstDash val="solid"/>
        </a:ln>
      </c:spPr>
    </c:plotArea>
    <c:legend>
      <c:legendPos val="t"/>
      <c:layout>
        <c:manualLayout>
          <c:xMode val="edge"/>
          <c:yMode val="edge"/>
          <c:x val="7.8546271700977097E-2"/>
          <c:y val="1.7611447440836502E-2"/>
          <c:w val="0.85194360117635903"/>
          <c:h val="0.14663436745695699"/>
        </c:manualLayout>
      </c:layout>
      <c:overlay val="0"/>
      <c:txPr>
        <a:bodyPr/>
        <a:lstStyle/>
        <a:p>
          <a:pPr>
            <a:defRPr sz="2400" b="0">
              <a:solidFill>
                <a:srgbClr val="000000"/>
              </a:solidFill>
              <a:latin typeface="HGMaruGothicMPRO" panose="020F0600000000000000" pitchFamily="34" charset="-128"/>
              <a:ea typeface="HGMaruGothicMPRO" panose="020F0600000000000000" pitchFamily="34" charset="-128"/>
            </a:defRPr>
          </a:pPr>
          <a:endParaRPr lang="ja-JP"/>
        </a:p>
      </c:txPr>
    </c:legend>
    <c:plotVisOnly val="1"/>
    <c:dispBlanksAs val="gap"/>
    <c:showDLblsOverMax val="0"/>
  </c:chart>
  <c:spPr>
    <a:noFill/>
    <a:ln>
      <a:noFill/>
    </a:ln>
  </c:spPr>
  <c:txPr>
    <a:bodyPr/>
    <a:lstStyle/>
    <a:p>
      <a:pPr>
        <a:defRPr sz="265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22305862793543"/>
          <c:y val="0.33034763309953502"/>
          <c:w val="0.71492218348073056"/>
          <c:h val="0.48812867318138897"/>
        </c:manualLayout>
      </c:layout>
      <c:lineChart>
        <c:grouping val="standard"/>
        <c:varyColors val="0"/>
        <c:ser>
          <c:idx val="2"/>
          <c:order val="2"/>
          <c:tx>
            <c:strRef>
              <c:f>Sheet1!$D$4</c:f>
              <c:strCache>
                <c:ptCount val="1"/>
                <c:pt idx="0">
                  <c:v>出会い頭衝突</c:v>
                </c:pt>
              </c:strCache>
            </c:strRef>
          </c:tx>
          <c:spPr>
            <a:ln w="31750">
              <a:solidFill>
                <a:srgbClr val="FF0000"/>
              </a:solidFill>
              <a:prstDash val="solid"/>
            </a:ln>
          </c:spPr>
          <c:marker>
            <c:symbol val="none"/>
          </c:marker>
          <c:cat>
            <c:strRef>
              <c:f>Sheet1!$E$1:$U$1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Sheet1!$E$4:$U$4</c:f>
              <c:numCache>
                <c:formatCode>#,##0_);[Red]\(#,##0\)</c:formatCode>
                <c:ptCount val="17"/>
                <c:pt idx="0">
                  <c:v>97857</c:v>
                </c:pt>
                <c:pt idx="1">
                  <c:v>92107</c:v>
                </c:pt>
                <c:pt idx="2">
                  <c:v>91067</c:v>
                </c:pt>
                <c:pt idx="3">
                  <c:v>87457</c:v>
                </c:pt>
                <c:pt idx="4">
                  <c:v>84532</c:v>
                </c:pt>
                <c:pt idx="5">
                  <c:v>81415</c:v>
                </c:pt>
                <c:pt idx="6">
                  <c:v>77214</c:v>
                </c:pt>
                <c:pt idx="7">
                  <c:v>70156</c:v>
                </c:pt>
                <c:pt idx="8">
                  <c:v>64137</c:v>
                </c:pt>
                <c:pt idx="9">
                  <c:v>57009</c:v>
                </c:pt>
                <c:pt idx="10">
                  <c:v>51394</c:v>
                </c:pt>
                <c:pt idx="11">
                  <c:v>47008</c:v>
                </c:pt>
                <c:pt idx="12">
                  <c:v>46266</c:v>
                </c:pt>
                <c:pt idx="13">
                  <c:v>43232</c:v>
                </c:pt>
                <c:pt idx="14">
                  <c:v>40003</c:v>
                </c:pt>
                <c:pt idx="15">
                  <c:v>32695</c:v>
                </c:pt>
                <c:pt idx="16">
                  <c:v>33399</c:v>
                </c:pt>
              </c:numCache>
            </c:numRef>
          </c:val>
          <c:smooth val="0"/>
          <c:extLst>
            <c:ext xmlns:c16="http://schemas.microsoft.com/office/drawing/2014/chart" uri="{C3380CC4-5D6E-409C-BE32-E72D297353CC}">
              <c16:uniqueId val="{00000002-0F7D-AD48-A5F9-83BE1E186C93}"/>
            </c:ext>
          </c:extLst>
        </c:ser>
        <c:dLbls>
          <c:showLegendKey val="0"/>
          <c:showVal val="0"/>
          <c:showCatName val="0"/>
          <c:showSerName val="0"/>
          <c:showPercent val="0"/>
          <c:showBubbleSize val="0"/>
        </c:dLbls>
        <c:marker val="1"/>
        <c:smooth val="0"/>
        <c:axId val="-2041150016"/>
        <c:axId val="-2041145984"/>
      </c:lineChart>
      <c:lineChart>
        <c:grouping val="standard"/>
        <c:varyColors val="0"/>
        <c:ser>
          <c:idx val="0"/>
          <c:order val="0"/>
          <c:tx>
            <c:strRef>
              <c:f>Sheet1!$D$2</c:f>
              <c:strCache>
                <c:ptCount val="1"/>
                <c:pt idx="0">
                  <c:v>人対車両</c:v>
                </c:pt>
              </c:strCache>
            </c:strRef>
          </c:tx>
          <c:spPr>
            <a:ln w="31750">
              <a:solidFill>
                <a:srgbClr val="7030A0"/>
              </a:solidFill>
              <a:prstDash val="solid"/>
            </a:ln>
          </c:spPr>
          <c:marker>
            <c:symbol val="none"/>
          </c:marker>
          <c:cat>
            <c:strRef>
              <c:f>Sheet1!$E$1:$U$1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Sheet1!$E$2:$U$2</c:f>
              <c:numCache>
                <c:formatCode>#,##0_);[Red]\(#,##0\)</c:formatCode>
                <c:ptCount val="17"/>
                <c:pt idx="0">
                  <c:v>2617</c:v>
                </c:pt>
                <c:pt idx="1">
                  <c:v>2783</c:v>
                </c:pt>
                <c:pt idx="2">
                  <c:v>2869</c:v>
                </c:pt>
                <c:pt idx="3">
                  <c:v>2959</c:v>
                </c:pt>
                <c:pt idx="4">
                  <c:v>2946</c:v>
                </c:pt>
                <c:pt idx="5">
                  <c:v>2770</c:v>
                </c:pt>
                <c:pt idx="6">
                  <c:v>2806</c:v>
                </c:pt>
                <c:pt idx="7">
                  <c:v>2625</c:v>
                </c:pt>
                <c:pt idx="8">
                  <c:v>2605</c:v>
                </c:pt>
                <c:pt idx="9">
                  <c:v>2551</c:v>
                </c:pt>
                <c:pt idx="10">
                  <c:v>2506</c:v>
                </c:pt>
                <c:pt idx="11">
                  <c:v>2281</c:v>
                </c:pt>
                <c:pt idx="12">
                  <c:v>2550</c:v>
                </c:pt>
                <c:pt idx="13">
                  <c:v>2756</c:v>
                </c:pt>
                <c:pt idx="14">
                  <c:v>2831</c:v>
                </c:pt>
                <c:pt idx="15">
                  <c:v>2634</c:v>
                </c:pt>
                <c:pt idx="16">
                  <c:v>2733</c:v>
                </c:pt>
              </c:numCache>
            </c:numRef>
          </c:val>
          <c:smooth val="0"/>
          <c:extLst>
            <c:ext xmlns:c16="http://schemas.microsoft.com/office/drawing/2014/chart" uri="{C3380CC4-5D6E-409C-BE32-E72D297353CC}">
              <c16:uniqueId val="{00000000-0F7D-AD48-A5F9-83BE1E186C93}"/>
            </c:ext>
          </c:extLst>
        </c:ser>
        <c:ser>
          <c:idx val="1"/>
          <c:order val="1"/>
          <c:tx>
            <c:strRef>
              <c:f>Sheet1!$D$3</c:f>
              <c:strCache>
                <c:ptCount val="1"/>
                <c:pt idx="0">
                  <c:v>正面衝突</c:v>
                </c:pt>
              </c:strCache>
            </c:strRef>
          </c:tx>
          <c:spPr>
            <a:ln w="31750"/>
          </c:spPr>
          <c:marker>
            <c:symbol val="none"/>
          </c:marker>
          <c:cat>
            <c:strRef>
              <c:f>Sheet1!$E$1:$U$1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Sheet1!$E$3:$U$3</c:f>
              <c:numCache>
                <c:formatCode>#,##0_);[Red]\(#,##0\)</c:formatCode>
                <c:ptCount val="17"/>
                <c:pt idx="0">
                  <c:v>4441</c:v>
                </c:pt>
                <c:pt idx="1">
                  <c:v>3969</c:v>
                </c:pt>
                <c:pt idx="2">
                  <c:v>3902</c:v>
                </c:pt>
                <c:pt idx="3">
                  <c:v>3668</c:v>
                </c:pt>
                <c:pt idx="4">
                  <c:v>3275</c:v>
                </c:pt>
                <c:pt idx="5">
                  <c:v>3098</c:v>
                </c:pt>
                <c:pt idx="6">
                  <c:v>2904</c:v>
                </c:pt>
                <c:pt idx="7">
                  <c:v>2437</c:v>
                </c:pt>
                <c:pt idx="8">
                  <c:v>2112</c:v>
                </c:pt>
                <c:pt idx="9">
                  <c:v>1786</c:v>
                </c:pt>
                <c:pt idx="10">
                  <c:v>1585</c:v>
                </c:pt>
                <c:pt idx="11">
                  <c:v>1412</c:v>
                </c:pt>
                <c:pt idx="12">
                  <c:v>1387</c:v>
                </c:pt>
                <c:pt idx="13">
                  <c:v>1291</c:v>
                </c:pt>
                <c:pt idx="14">
                  <c:v>1148</c:v>
                </c:pt>
                <c:pt idx="15">
                  <c:v>1015</c:v>
                </c:pt>
                <c:pt idx="16">
                  <c:v>997</c:v>
                </c:pt>
              </c:numCache>
            </c:numRef>
          </c:val>
          <c:smooth val="0"/>
          <c:extLst>
            <c:ext xmlns:c16="http://schemas.microsoft.com/office/drawing/2014/chart" uri="{C3380CC4-5D6E-409C-BE32-E72D297353CC}">
              <c16:uniqueId val="{00000001-0F7D-AD48-A5F9-83BE1E186C93}"/>
            </c:ext>
          </c:extLst>
        </c:ser>
        <c:ser>
          <c:idx val="3"/>
          <c:order val="3"/>
          <c:tx>
            <c:strRef>
              <c:f>Sheet1!$D$5</c:f>
              <c:strCache>
                <c:ptCount val="1"/>
                <c:pt idx="0">
                  <c:v>追越・追抜時衝突</c:v>
                </c:pt>
              </c:strCache>
            </c:strRef>
          </c:tx>
          <c:spPr>
            <a:ln w="31750">
              <a:solidFill>
                <a:srgbClr val="00FFFF"/>
              </a:solidFill>
              <a:prstDash val="solid"/>
            </a:ln>
          </c:spPr>
          <c:marker>
            <c:symbol val="none"/>
          </c:marker>
          <c:cat>
            <c:strRef>
              <c:f>Sheet1!$E$1:$U$1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Sheet1!$E$5:$U$5</c:f>
              <c:numCache>
                <c:formatCode>#,##0_);[Red]\(#,##0\)</c:formatCode>
                <c:ptCount val="17"/>
                <c:pt idx="0">
                  <c:v>4322</c:v>
                </c:pt>
                <c:pt idx="1">
                  <c:v>3811</c:v>
                </c:pt>
                <c:pt idx="2">
                  <c:v>4120</c:v>
                </c:pt>
                <c:pt idx="3">
                  <c:v>4024</c:v>
                </c:pt>
                <c:pt idx="4">
                  <c:v>4149</c:v>
                </c:pt>
                <c:pt idx="5">
                  <c:v>4073</c:v>
                </c:pt>
                <c:pt idx="6">
                  <c:v>3702</c:v>
                </c:pt>
                <c:pt idx="7">
                  <c:v>3473</c:v>
                </c:pt>
                <c:pt idx="8">
                  <c:v>3329</c:v>
                </c:pt>
                <c:pt idx="9">
                  <c:v>3121</c:v>
                </c:pt>
                <c:pt idx="10">
                  <c:v>2871</c:v>
                </c:pt>
                <c:pt idx="11">
                  <c:v>2739</c:v>
                </c:pt>
                <c:pt idx="12">
                  <c:v>2699</c:v>
                </c:pt>
                <c:pt idx="13">
                  <c:v>2585</c:v>
                </c:pt>
                <c:pt idx="14">
                  <c:v>2634</c:v>
                </c:pt>
                <c:pt idx="15">
                  <c:v>2291</c:v>
                </c:pt>
                <c:pt idx="16">
                  <c:v>2372</c:v>
                </c:pt>
              </c:numCache>
            </c:numRef>
          </c:val>
          <c:smooth val="0"/>
          <c:extLst>
            <c:ext xmlns:c16="http://schemas.microsoft.com/office/drawing/2014/chart" uri="{C3380CC4-5D6E-409C-BE32-E72D297353CC}">
              <c16:uniqueId val="{00000003-0F7D-AD48-A5F9-83BE1E186C93}"/>
            </c:ext>
          </c:extLst>
        </c:ser>
        <c:ser>
          <c:idx val="4"/>
          <c:order val="4"/>
          <c:tx>
            <c:strRef>
              <c:f>Sheet1!$D$6</c:f>
              <c:strCache>
                <c:ptCount val="1"/>
                <c:pt idx="0">
                  <c:v>左折時衝突</c:v>
                </c:pt>
              </c:strCache>
            </c:strRef>
          </c:tx>
          <c:spPr>
            <a:ln w="31750">
              <a:solidFill>
                <a:srgbClr val="0066FF"/>
              </a:solidFill>
              <a:prstDash val="solid"/>
            </a:ln>
          </c:spPr>
          <c:marker>
            <c:symbol val="none"/>
          </c:marker>
          <c:cat>
            <c:strRef>
              <c:f>Sheet1!$E$1:$U$1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Sheet1!$E$6:$U$6</c:f>
              <c:numCache>
                <c:formatCode>#,##0_);[Red]\(#,##0\)</c:formatCode>
                <c:ptCount val="17"/>
                <c:pt idx="0">
                  <c:v>18649</c:v>
                </c:pt>
                <c:pt idx="1">
                  <c:v>18036</c:v>
                </c:pt>
                <c:pt idx="2">
                  <c:v>18182</c:v>
                </c:pt>
                <c:pt idx="3">
                  <c:v>17483</c:v>
                </c:pt>
                <c:pt idx="4">
                  <c:v>17598</c:v>
                </c:pt>
                <c:pt idx="5">
                  <c:v>17566</c:v>
                </c:pt>
                <c:pt idx="6">
                  <c:v>17071</c:v>
                </c:pt>
                <c:pt idx="7">
                  <c:v>16195</c:v>
                </c:pt>
                <c:pt idx="8">
                  <c:v>15317</c:v>
                </c:pt>
                <c:pt idx="9">
                  <c:v>14236</c:v>
                </c:pt>
                <c:pt idx="10">
                  <c:v>13166</c:v>
                </c:pt>
                <c:pt idx="11">
                  <c:v>12502</c:v>
                </c:pt>
                <c:pt idx="12">
                  <c:v>12587</c:v>
                </c:pt>
                <c:pt idx="13">
                  <c:v>12025</c:v>
                </c:pt>
                <c:pt idx="14">
                  <c:v>11353</c:v>
                </c:pt>
                <c:pt idx="15">
                  <c:v>9506</c:v>
                </c:pt>
                <c:pt idx="16">
                  <c:v>9981</c:v>
                </c:pt>
              </c:numCache>
            </c:numRef>
          </c:val>
          <c:smooth val="0"/>
          <c:extLst>
            <c:ext xmlns:c16="http://schemas.microsoft.com/office/drawing/2014/chart" uri="{C3380CC4-5D6E-409C-BE32-E72D297353CC}">
              <c16:uniqueId val="{00000004-0F7D-AD48-A5F9-83BE1E186C93}"/>
            </c:ext>
          </c:extLst>
        </c:ser>
        <c:ser>
          <c:idx val="5"/>
          <c:order val="5"/>
          <c:tx>
            <c:strRef>
              <c:f>Sheet1!$D$7</c:f>
              <c:strCache>
                <c:ptCount val="1"/>
                <c:pt idx="0">
                  <c:v>右折時衝突</c:v>
                </c:pt>
              </c:strCache>
            </c:strRef>
          </c:tx>
          <c:spPr>
            <a:ln w="31750">
              <a:solidFill>
                <a:srgbClr val="FF40FF"/>
              </a:solidFill>
            </a:ln>
          </c:spPr>
          <c:marker>
            <c:symbol val="none"/>
          </c:marker>
          <c:cat>
            <c:strRef>
              <c:f>Sheet1!$E$1:$U$1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Sheet1!$E$7:$U$7</c:f>
              <c:numCache>
                <c:formatCode>#,##0_);[Red]\(#,##0\)</c:formatCode>
                <c:ptCount val="17"/>
                <c:pt idx="0">
                  <c:v>20414</c:v>
                </c:pt>
                <c:pt idx="1">
                  <c:v>19944</c:v>
                </c:pt>
                <c:pt idx="2">
                  <c:v>19898</c:v>
                </c:pt>
                <c:pt idx="3">
                  <c:v>19027</c:v>
                </c:pt>
                <c:pt idx="4">
                  <c:v>18424</c:v>
                </c:pt>
                <c:pt idx="5">
                  <c:v>18446</c:v>
                </c:pt>
                <c:pt idx="6">
                  <c:v>17418</c:v>
                </c:pt>
                <c:pt idx="7">
                  <c:v>16208</c:v>
                </c:pt>
                <c:pt idx="8">
                  <c:v>15006</c:v>
                </c:pt>
                <c:pt idx="9">
                  <c:v>14251</c:v>
                </c:pt>
                <c:pt idx="10">
                  <c:v>13247</c:v>
                </c:pt>
                <c:pt idx="11">
                  <c:v>12152</c:v>
                </c:pt>
                <c:pt idx="12">
                  <c:v>12082</c:v>
                </c:pt>
                <c:pt idx="13">
                  <c:v>11358</c:v>
                </c:pt>
                <c:pt idx="14">
                  <c:v>10384</c:v>
                </c:pt>
                <c:pt idx="15">
                  <c:v>8771</c:v>
                </c:pt>
                <c:pt idx="16">
                  <c:v>8587</c:v>
                </c:pt>
              </c:numCache>
            </c:numRef>
          </c:val>
          <c:smooth val="0"/>
          <c:extLst>
            <c:ext xmlns:c16="http://schemas.microsoft.com/office/drawing/2014/chart" uri="{C3380CC4-5D6E-409C-BE32-E72D297353CC}">
              <c16:uniqueId val="{00000005-0F7D-AD48-A5F9-83BE1E186C93}"/>
            </c:ext>
          </c:extLst>
        </c:ser>
        <c:ser>
          <c:idx val="6"/>
          <c:order val="6"/>
          <c:tx>
            <c:strRef>
              <c:f>Sheet1!$D$8</c:f>
              <c:strCache>
                <c:ptCount val="1"/>
                <c:pt idx="0">
                  <c:v>車両その他</c:v>
                </c:pt>
              </c:strCache>
            </c:strRef>
          </c:tx>
          <c:spPr>
            <a:ln w="31750">
              <a:solidFill>
                <a:srgbClr val="FF9900"/>
              </a:solidFill>
              <a:prstDash val="solid"/>
            </a:ln>
          </c:spPr>
          <c:marker>
            <c:symbol val="none"/>
          </c:marker>
          <c:cat>
            <c:strRef>
              <c:f>Sheet1!$E$1:$U$1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Sheet1!$E$8:$U$8</c:f>
              <c:numCache>
                <c:formatCode>#,##0_);[Red]\(#,##0\)</c:formatCode>
                <c:ptCount val="17"/>
                <c:pt idx="0">
                  <c:v>29753</c:v>
                </c:pt>
                <c:pt idx="1">
                  <c:v>28042</c:v>
                </c:pt>
                <c:pt idx="2">
                  <c:v>25635</c:v>
                </c:pt>
                <c:pt idx="3">
                  <c:v>23018</c:v>
                </c:pt>
                <c:pt idx="4">
                  <c:v>21184</c:v>
                </c:pt>
                <c:pt idx="5">
                  <c:v>20560</c:v>
                </c:pt>
                <c:pt idx="6">
                  <c:v>19762</c:v>
                </c:pt>
                <c:pt idx="7">
                  <c:v>18132</c:v>
                </c:pt>
                <c:pt idx="8">
                  <c:v>16031</c:v>
                </c:pt>
                <c:pt idx="9">
                  <c:v>14099</c:v>
                </c:pt>
                <c:pt idx="10">
                  <c:v>12047</c:v>
                </c:pt>
                <c:pt idx="11">
                  <c:v>11174</c:v>
                </c:pt>
                <c:pt idx="12">
                  <c:v>11204</c:v>
                </c:pt>
                <c:pt idx="13">
                  <c:v>10612</c:v>
                </c:pt>
                <c:pt idx="14">
                  <c:v>9425</c:v>
                </c:pt>
                <c:pt idx="15">
                  <c:v>7801</c:v>
                </c:pt>
                <c:pt idx="16">
                  <c:v>7778</c:v>
                </c:pt>
              </c:numCache>
            </c:numRef>
          </c:val>
          <c:smooth val="0"/>
          <c:extLst>
            <c:ext xmlns:c16="http://schemas.microsoft.com/office/drawing/2014/chart" uri="{C3380CC4-5D6E-409C-BE32-E72D297353CC}">
              <c16:uniqueId val="{00000006-0F7D-AD48-A5F9-83BE1E186C93}"/>
            </c:ext>
          </c:extLst>
        </c:ser>
        <c:ser>
          <c:idx val="7"/>
          <c:order val="7"/>
          <c:tx>
            <c:strRef>
              <c:f>Sheet1!$D$9</c:f>
              <c:strCache>
                <c:ptCount val="1"/>
                <c:pt idx="0">
                  <c:v>車両単独</c:v>
                </c:pt>
              </c:strCache>
            </c:strRef>
          </c:tx>
          <c:spPr>
            <a:ln w="31750">
              <a:solidFill>
                <a:srgbClr val="00B050"/>
              </a:solidFill>
            </a:ln>
          </c:spPr>
          <c:marker>
            <c:symbol val="none"/>
          </c:marker>
          <c:cat>
            <c:strRef>
              <c:f>Sheet1!$E$1:$U$1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Sheet1!$E$9:$U$9</c:f>
              <c:numCache>
                <c:formatCode>#,##0_);[Red]\(#,##0\)</c:formatCode>
                <c:ptCount val="17"/>
                <c:pt idx="0">
                  <c:v>5926</c:v>
                </c:pt>
                <c:pt idx="1">
                  <c:v>5772</c:v>
                </c:pt>
                <c:pt idx="2">
                  <c:v>5485</c:v>
                </c:pt>
                <c:pt idx="3">
                  <c:v>5016</c:v>
                </c:pt>
                <c:pt idx="4">
                  <c:v>4372</c:v>
                </c:pt>
                <c:pt idx="5">
                  <c:v>3747</c:v>
                </c:pt>
                <c:pt idx="6">
                  <c:v>3182</c:v>
                </c:pt>
                <c:pt idx="7">
                  <c:v>2819</c:v>
                </c:pt>
                <c:pt idx="8">
                  <c:v>2498</c:v>
                </c:pt>
                <c:pt idx="9">
                  <c:v>2212</c:v>
                </c:pt>
                <c:pt idx="10">
                  <c:v>1881</c:v>
                </c:pt>
                <c:pt idx="11">
                  <c:v>1559</c:v>
                </c:pt>
                <c:pt idx="12">
                  <c:v>1626</c:v>
                </c:pt>
                <c:pt idx="13">
                  <c:v>1774</c:v>
                </c:pt>
                <c:pt idx="14">
                  <c:v>2691</c:v>
                </c:pt>
                <c:pt idx="15">
                  <c:v>2958</c:v>
                </c:pt>
                <c:pt idx="16">
                  <c:v>3844</c:v>
                </c:pt>
              </c:numCache>
            </c:numRef>
          </c:val>
          <c:smooth val="0"/>
          <c:extLst>
            <c:ext xmlns:c16="http://schemas.microsoft.com/office/drawing/2014/chart" uri="{C3380CC4-5D6E-409C-BE32-E72D297353CC}">
              <c16:uniqueId val="{00000007-0F7D-AD48-A5F9-83BE1E186C93}"/>
            </c:ext>
          </c:extLst>
        </c:ser>
        <c:dLbls>
          <c:showLegendKey val="0"/>
          <c:showVal val="0"/>
          <c:showCatName val="0"/>
          <c:showSerName val="0"/>
          <c:showPercent val="0"/>
          <c:showBubbleSize val="0"/>
        </c:dLbls>
        <c:marker val="1"/>
        <c:smooth val="0"/>
        <c:axId val="1208160608"/>
        <c:axId val="1212213232"/>
      </c:lineChart>
      <c:catAx>
        <c:axId val="-2041150016"/>
        <c:scaling>
          <c:orientation val="minMax"/>
        </c:scaling>
        <c:delete val="0"/>
        <c:axPos val="b"/>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dirty="0">
                    <a:solidFill>
                      <a:srgbClr val="000000"/>
                    </a:solidFill>
                    <a:latin typeface="HGMaruGothicMPRO" panose="020F0600000000000000" pitchFamily="34" charset="-128"/>
                    <a:ea typeface="HGMaruGothicMPRO" panose="020F0600000000000000" pitchFamily="34" charset="-128"/>
                  </a:rPr>
                  <a:t>平成</a:t>
                </a:r>
              </a:p>
            </c:rich>
          </c:tx>
          <c:overlay val="0"/>
        </c:title>
        <c:numFmt formatCode="General" sourceLinked="1"/>
        <c:majorTickMark val="in"/>
        <c:minorTickMark val="none"/>
        <c:tickLblPos val="nextTo"/>
        <c:spPr>
          <a:ln w="3169">
            <a:solidFill>
              <a:schemeClr val="tx1"/>
            </a:solidFill>
            <a:prstDash val="solid"/>
          </a:ln>
        </c:spPr>
        <c:txPr>
          <a:bodyPr rot="0" vert="horz"/>
          <a:lstStyle/>
          <a:p>
            <a:pPr>
              <a:defRPr sz="20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041145984"/>
        <c:crosses val="autoZero"/>
        <c:auto val="1"/>
        <c:lblAlgn val="ctr"/>
        <c:lblOffset val="100"/>
        <c:tickLblSkip val="1"/>
        <c:tickMarkSkip val="1"/>
        <c:noMultiLvlLbl val="0"/>
      </c:catAx>
      <c:valAx>
        <c:axId val="-2041145984"/>
        <c:scaling>
          <c:orientation val="minMax"/>
          <c:max val="100000"/>
        </c:scaling>
        <c:delete val="0"/>
        <c:axPos val="l"/>
        <c:majorGridlines>
          <c:spPr>
            <a:ln w="3169">
              <a:noFill/>
              <a:prstDash val="solid"/>
            </a:ln>
          </c:spPr>
        </c:majorGridlines>
        <c:title>
          <c:tx>
            <c:rich>
              <a:bodyPr rot="0" vert="wordArtVertRtl"/>
              <a:lstStyle/>
              <a:p>
                <a:pPr algn="ctr">
                  <a:defRPr sz="2000" b="0" i="0" u="none" strike="noStrike" baseline="0">
                    <a:solidFill>
                      <a:srgbClr val="FF0000"/>
                    </a:solidFill>
                    <a:latin typeface="HGMaruGothicMPRO" panose="020F0600000000000000" pitchFamily="34" charset="-128"/>
                    <a:ea typeface="HGMaruGothicMPRO" panose="020F0600000000000000" pitchFamily="34" charset="-128"/>
                    <a:cs typeface="ＭＳ Ｐゴシック"/>
                  </a:defRPr>
                </a:pPr>
                <a:r>
                  <a:rPr lang="zh-CN" altLang="en-US" sz="2000" b="0" dirty="0">
                    <a:solidFill>
                      <a:srgbClr val="FF0000"/>
                    </a:solidFill>
                    <a:latin typeface="HGMaruGothicMPRO" panose="020F0600000000000000" pitchFamily="34" charset="-128"/>
                    <a:ea typeface="HGMaruGothicMPRO" panose="020F0600000000000000" pitchFamily="34" charset="-128"/>
                  </a:rPr>
                  <a:t>出会い頭衝突件数（万件）</a:t>
                </a:r>
              </a:p>
            </c:rich>
          </c:tx>
          <c:layout>
            <c:manualLayout>
              <c:xMode val="edge"/>
              <c:yMode val="edge"/>
              <c:x val="2.7847692059020496E-3"/>
              <c:y val="0.27510637821310951"/>
            </c:manualLayout>
          </c:layout>
          <c:overlay val="0"/>
          <c:spPr>
            <a:noFill/>
            <a:ln w="25352">
              <a:noFill/>
            </a:ln>
          </c:spPr>
        </c:title>
        <c:numFmt formatCode="#,##0_ " sourceLinked="0"/>
        <c:majorTickMark val="in"/>
        <c:minorTickMark val="none"/>
        <c:tickLblPos val="nextTo"/>
        <c:spPr>
          <a:ln w="3169">
            <a:solidFill>
              <a:schemeClr val="tx1"/>
            </a:solidFill>
            <a:prstDash val="solid"/>
          </a:ln>
        </c:spPr>
        <c:txPr>
          <a:bodyPr rot="0" vert="horz"/>
          <a:lstStyle/>
          <a:p>
            <a:pPr>
              <a:defRPr sz="2000" b="0" i="0" u="none" strike="noStrike" baseline="0">
                <a:solidFill>
                  <a:srgbClr val="FF0000"/>
                </a:solidFill>
                <a:latin typeface="HGMaruGothicMPRO" panose="020F0600000000000000" pitchFamily="34" charset="-128"/>
                <a:ea typeface="HGMaruGothicMPRO" panose="020F0600000000000000" pitchFamily="34" charset="-128"/>
                <a:cs typeface="ＭＳ Ｐゴシック"/>
              </a:defRPr>
            </a:pPr>
            <a:endParaRPr lang="ja-JP"/>
          </a:p>
        </c:txPr>
        <c:crossAx val="-2041150016"/>
        <c:crosses val="autoZero"/>
        <c:crossBetween val="midCat"/>
        <c:majorUnit val="10000"/>
        <c:dispUnits>
          <c:builtInUnit val="tenThousands"/>
        </c:dispUnits>
      </c:valAx>
      <c:valAx>
        <c:axId val="1212213232"/>
        <c:scaling>
          <c:orientation val="minMax"/>
        </c:scaling>
        <c:delete val="0"/>
        <c:axPos val="r"/>
        <c:title>
          <c:tx>
            <c:rich>
              <a:bodyPr rot="0" vert="eaVert"/>
              <a:lstStyle/>
              <a:p>
                <a:pPr>
                  <a:defRPr sz="2000" b="0">
                    <a:latin typeface="HGMaruGothicMPRO" panose="020F0600000000000000" pitchFamily="34" charset="-128"/>
                    <a:ea typeface="HGMaruGothicMPRO" panose="020F0600000000000000" pitchFamily="34" charset="-128"/>
                  </a:defRPr>
                </a:pPr>
                <a:r>
                  <a:rPr lang="ja-JP" altLang="en-US" sz="2000" b="0">
                    <a:latin typeface="HGMaruGothicMPRO" panose="020F0600000000000000" pitchFamily="34" charset="-128"/>
                    <a:ea typeface="HGMaruGothicMPRO" panose="020F0600000000000000" pitchFamily="34" charset="-128"/>
                  </a:rPr>
                  <a:t>出会い頭以外の件数（千件）</a:t>
                </a:r>
              </a:p>
            </c:rich>
          </c:tx>
          <c:layout>
            <c:manualLayout>
              <c:xMode val="edge"/>
              <c:yMode val="edge"/>
              <c:x val="0.9292008220380078"/>
              <c:y val="0.27536800641007902"/>
            </c:manualLayout>
          </c:layout>
          <c:overlay val="0"/>
        </c:title>
        <c:numFmt formatCode="#,##0_);[Red]\(#,##0\)" sourceLinked="1"/>
        <c:majorTickMark val="out"/>
        <c:minorTickMark val="none"/>
        <c:tickLblPos val="nextTo"/>
        <c:txPr>
          <a:bodyPr/>
          <a:lstStyle/>
          <a:p>
            <a:pPr>
              <a:defRPr sz="2000" b="0">
                <a:latin typeface="HGMaruGothicMPRO" panose="020F0600000000000000" pitchFamily="34" charset="-128"/>
                <a:ea typeface="HGMaruGothicMPRO" panose="020F0600000000000000" pitchFamily="34" charset="-128"/>
              </a:defRPr>
            </a:pPr>
            <a:endParaRPr lang="ja-JP"/>
          </a:p>
        </c:txPr>
        <c:crossAx val="1208160608"/>
        <c:crosses val="max"/>
        <c:crossBetween val="between"/>
        <c:dispUnits>
          <c:builtInUnit val="thousands"/>
        </c:dispUnits>
      </c:valAx>
      <c:catAx>
        <c:axId val="1208160608"/>
        <c:scaling>
          <c:orientation val="minMax"/>
        </c:scaling>
        <c:delete val="1"/>
        <c:axPos val="b"/>
        <c:numFmt formatCode="General" sourceLinked="1"/>
        <c:majorTickMark val="out"/>
        <c:minorTickMark val="none"/>
        <c:tickLblPos val="nextTo"/>
        <c:crossAx val="1212213232"/>
        <c:crosses val="autoZero"/>
        <c:auto val="1"/>
        <c:lblAlgn val="ctr"/>
        <c:lblOffset val="100"/>
        <c:noMultiLvlLbl val="0"/>
      </c:catAx>
      <c:spPr>
        <a:noFill/>
        <a:ln w="38027">
          <a:solidFill>
            <a:schemeClr val="tx1"/>
          </a:solidFill>
          <a:prstDash val="solid"/>
        </a:ln>
      </c:spPr>
    </c:plotArea>
    <c:legend>
      <c:legendPos val="t"/>
      <c:layout>
        <c:manualLayout>
          <c:xMode val="edge"/>
          <c:yMode val="edge"/>
          <c:x val="4.3938853797121501E-2"/>
          <c:y val="5.6284411816943901E-3"/>
          <c:w val="0.90571847507331404"/>
          <c:h val="0.26849170215116702"/>
        </c:manualLayout>
      </c:layout>
      <c:overlay val="0"/>
      <c:spPr>
        <a:noFill/>
        <a:ln w="3169">
          <a:noFill/>
          <a:prstDash val="solid"/>
        </a:ln>
      </c:spPr>
      <c:txPr>
        <a:bodyPr/>
        <a:lstStyle/>
        <a:p>
          <a:pPr>
            <a:defRPr sz="2132"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321"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22305862793543"/>
          <c:y val="0.33034763309953502"/>
          <c:w val="0.71492218348073056"/>
          <c:h val="0.48812867318138897"/>
        </c:manualLayout>
      </c:layout>
      <c:lineChart>
        <c:grouping val="standard"/>
        <c:varyColors val="0"/>
        <c:ser>
          <c:idx val="2"/>
          <c:order val="2"/>
          <c:tx>
            <c:strRef>
              <c:f>Sheet1!$D$4</c:f>
              <c:strCache>
                <c:ptCount val="1"/>
                <c:pt idx="0">
                  <c:v>出会い頭衝突</c:v>
                </c:pt>
              </c:strCache>
            </c:strRef>
          </c:tx>
          <c:spPr>
            <a:ln w="31750">
              <a:solidFill>
                <a:srgbClr val="FF0000"/>
              </a:solidFill>
              <a:prstDash val="solid"/>
            </a:ln>
          </c:spPr>
          <c:marker>
            <c:symbol val="none"/>
          </c:marker>
          <c:cat>
            <c:strRef>
              <c:f>Sheet1!$E$1:$U$1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Sheet1!$E$4:$U$4</c:f>
              <c:numCache>
                <c:formatCode>#,##0_);[Red]\(#,##0\)</c:formatCode>
                <c:ptCount val="17"/>
                <c:pt idx="0">
                  <c:v>425</c:v>
                </c:pt>
                <c:pt idx="1">
                  <c:v>438</c:v>
                </c:pt>
                <c:pt idx="2">
                  <c:v>395</c:v>
                </c:pt>
                <c:pt idx="3">
                  <c:v>382</c:v>
                </c:pt>
                <c:pt idx="4">
                  <c:v>350</c:v>
                </c:pt>
                <c:pt idx="5">
                  <c:v>322</c:v>
                </c:pt>
                <c:pt idx="6">
                  <c:v>300</c:v>
                </c:pt>
                <c:pt idx="7">
                  <c:v>282</c:v>
                </c:pt>
                <c:pt idx="8">
                  <c:v>260</c:v>
                </c:pt>
                <c:pt idx="9">
                  <c:v>232</c:v>
                </c:pt>
                <c:pt idx="10">
                  <c:v>251</c:v>
                </c:pt>
                <c:pt idx="11">
                  <c:v>213</c:v>
                </c:pt>
                <c:pt idx="12">
                  <c:v>207</c:v>
                </c:pt>
                <c:pt idx="13">
                  <c:v>163</c:v>
                </c:pt>
                <c:pt idx="14">
                  <c:v>174</c:v>
                </c:pt>
                <c:pt idx="15">
                  <c:v>163</c:v>
                </c:pt>
                <c:pt idx="16">
                  <c:v>144</c:v>
                </c:pt>
              </c:numCache>
            </c:numRef>
          </c:val>
          <c:smooth val="0"/>
          <c:extLst>
            <c:ext xmlns:c16="http://schemas.microsoft.com/office/drawing/2014/chart" uri="{C3380CC4-5D6E-409C-BE32-E72D297353CC}">
              <c16:uniqueId val="{00000002-0F7D-AD48-A5F9-83BE1E186C93}"/>
            </c:ext>
          </c:extLst>
        </c:ser>
        <c:dLbls>
          <c:showLegendKey val="0"/>
          <c:showVal val="0"/>
          <c:showCatName val="0"/>
          <c:showSerName val="0"/>
          <c:showPercent val="0"/>
          <c:showBubbleSize val="0"/>
        </c:dLbls>
        <c:marker val="1"/>
        <c:smooth val="0"/>
        <c:axId val="-2041150016"/>
        <c:axId val="-2041145984"/>
      </c:lineChart>
      <c:lineChart>
        <c:grouping val="standard"/>
        <c:varyColors val="0"/>
        <c:ser>
          <c:idx val="0"/>
          <c:order val="0"/>
          <c:tx>
            <c:strRef>
              <c:f>Sheet1!$D$2</c:f>
              <c:strCache>
                <c:ptCount val="1"/>
                <c:pt idx="0">
                  <c:v>人対車両</c:v>
                </c:pt>
              </c:strCache>
            </c:strRef>
          </c:tx>
          <c:spPr>
            <a:ln w="31750">
              <a:solidFill>
                <a:srgbClr val="7030A0"/>
              </a:solidFill>
              <a:prstDash val="solid"/>
            </a:ln>
          </c:spPr>
          <c:marker>
            <c:symbol val="none"/>
          </c:marker>
          <c:cat>
            <c:strRef>
              <c:f>Sheet1!$E$1:$U$1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Sheet1!$E$2:$U$2</c:f>
              <c:numCache>
                <c:formatCode>#,##0_);[Red]\(#,##0\)</c:formatCode>
                <c:ptCount val="17"/>
                <c:pt idx="0">
                  <c:v>6</c:v>
                </c:pt>
                <c:pt idx="1">
                  <c:v>6</c:v>
                </c:pt>
                <c:pt idx="2">
                  <c:v>8</c:v>
                </c:pt>
                <c:pt idx="3">
                  <c:v>4</c:v>
                </c:pt>
                <c:pt idx="4">
                  <c:v>4</c:v>
                </c:pt>
                <c:pt idx="5">
                  <c:v>5</c:v>
                </c:pt>
                <c:pt idx="6">
                  <c:v>6</c:v>
                </c:pt>
                <c:pt idx="7">
                  <c:v>5</c:v>
                </c:pt>
                <c:pt idx="8">
                  <c:v>3</c:v>
                </c:pt>
                <c:pt idx="9">
                  <c:v>2</c:v>
                </c:pt>
                <c:pt idx="10">
                  <c:v>8</c:v>
                </c:pt>
                <c:pt idx="11">
                  <c:v>3</c:v>
                </c:pt>
                <c:pt idx="12">
                  <c:v>3</c:v>
                </c:pt>
                <c:pt idx="13">
                  <c:v>2</c:v>
                </c:pt>
                <c:pt idx="14">
                  <c:v>5</c:v>
                </c:pt>
                <c:pt idx="15">
                  <c:v>2</c:v>
                </c:pt>
                <c:pt idx="16">
                  <c:v>6</c:v>
                </c:pt>
              </c:numCache>
            </c:numRef>
          </c:val>
          <c:smooth val="0"/>
          <c:extLst>
            <c:ext xmlns:c16="http://schemas.microsoft.com/office/drawing/2014/chart" uri="{C3380CC4-5D6E-409C-BE32-E72D297353CC}">
              <c16:uniqueId val="{00000000-0F7D-AD48-A5F9-83BE1E186C93}"/>
            </c:ext>
          </c:extLst>
        </c:ser>
        <c:ser>
          <c:idx val="1"/>
          <c:order val="1"/>
          <c:tx>
            <c:strRef>
              <c:f>Sheet1!$D$3</c:f>
              <c:strCache>
                <c:ptCount val="1"/>
                <c:pt idx="0">
                  <c:v>正面衝突</c:v>
                </c:pt>
              </c:strCache>
            </c:strRef>
          </c:tx>
          <c:spPr>
            <a:ln w="31750"/>
          </c:spPr>
          <c:marker>
            <c:symbol val="none"/>
          </c:marker>
          <c:cat>
            <c:strRef>
              <c:f>Sheet1!$E$1:$U$1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Sheet1!$E$3:$U$3</c:f>
              <c:numCache>
                <c:formatCode>#,##0_);[Red]\(#,##0\)</c:formatCode>
                <c:ptCount val="17"/>
                <c:pt idx="0">
                  <c:v>34</c:v>
                </c:pt>
                <c:pt idx="1">
                  <c:v>28</c:v>
                </c:pt>
                <c:pt idx="2">
                  <c:v>20</c:v>
                </c:pt>
                <c:pt idx="3">
                  <c:v>22</c:v>
                </c:pt>
                <c:pt idx="4">
                  <c:v>29</c:v>
                </c:pt>
                <c:pt idx="5">
                  <c:v>33</c:v>
                </c:pt>
                <c:pt idx="6">
                  <c:v>18</c:v>
                </c:pt>
                <c:pt idx="7">
                  <c:v>15</c:v>
                </c:pt>
                <c:pt idx="8">
                  <c:v>15</c:v>
                </c:pt>
                <c:pt idx="9">
                  <c:v>10</c:v>
                </c:pt>
                <c:pt idx="10">
                  <c:v>12</c:v>
                </c:pt>
                <c:pt idx="11">
                  <c:v>6</c:v>
                </c:pt>
                <c:pt idx="12">
                  <c:v>10</c:v>
                </c:pt>
                <c:pt idx="13">
                  <c:v>10</c:v>
                </c:pt>
                <c:pt idx="14">
                  <c:v>11</c:v>
                </c:pt>
                <c:pt idx="15">
                  <c:v>4</c:v>
                </c:pt>
                <c:pt idx="16">
                  <c:v>5</c:v>
                </c:pt>
              </c:numCache>
            </c:numRef>
          </c:val>
          <c:smooth val="0"/>
          <c:extLst>
            <c:ext xmlns:c16="http://schemas.microsoft.com/office/drawing/2014/chart" uri="{C3380CC4-5D6E-409C-BE32-E72D297353CC}">
              <c16:uniqueId val="{00000001-0F7D-AD48-A5F9-83BE1E186C93}"/>
            </c:ext>
          </c:extLst>
        </c:ser>
        <c:ser>
          <c:idx val="3"/>
          <c:order val="3"/>
          <c:tx>
            <c:strRef>
              <c:f>Sheet1!$D$5</c:f>
              <c:strCache>
                <c:ptCount val="1"/>
                <c:pt idx="0">
                  <c:v>追越・追抜時衝突</c:v>
                </c:pt>
              </c:strCache>
            </c:strRef>
          </c:tx>
          <c:spPr>
            <a:ln w="31750">
              <a:solidFill>
                <a:srgbClr val="00FFFF"/>
              </a:solidFill>
              <a:prstDash val="solid"/>
            </a:ln>
          </c:spPr>
          <c:marker>
            <c:symbol val="none"/>
          </c:marker>
          <c:cat>
            <c:strRef>
              <c:f>Sheet1!$E$1:$U$1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Sheet1!$E$5:$U$5</c:f>
              <c:numCache>
                <c:formatCode>#,##0_);[Red]\(#,##0\)</c:formatCode>
                <c:ptCount val="17"/>
                <c:pt idx="0">
                  <c:v>38</c:v>
                </c:pt>
                <c:pt idx="1">
                  <c:v>21</c:v>
                </c:pt>
                <c:pt idx="2">
                  <c:v>24</c:v>
                </c:pt>
                <c:pt idx="3">
                  <c:v>20</c:v>
                </c:pt>
                <c:pt idx="4">
                  <c:v>19</c:v>
                </c:pt>
                <c:pt idx="5">
                  <c:v>15</c:v>
                </c:pt>
                <c:pt idx="6">
                  <c:v>17</c:v>
                </c:pt>
                <c:pt idx="7">
                  <c:v>20</c:v>
                </c:pt>
                <c:pt idx="8">
                  <c:v>21</c:v>
                </c:pt>
                <c:pt idx="9">
                  <c:v>19</c:v>
                </c:pt>
                <c:pt idx="10">
                  <c:v>12</c:v>
                </c:pt>
                <c:pt idx="11">
                  <c:v>8</c:v>
                </c:pt>
                <c:pt idx="12">
                  <c:v>15</c:v>
                </c:pt>
                <c:pt idx="13">
                  <c:v>21</c:v>
                </c:pt>
                <c:pt idx="14">
                  <c:v>8</c:v>
                </c:pt>
                <c:pt idx="15">
                  <c:v>10</c:v>
                </c:pt>
                <c:pt idx="16">
                  <c:v>11</c:v>
                </c:pt>
              </c:numCache>
            </c:numRef>
          </c:val>
          <c:smooth val="0"/>
          <c:extLst>
            <c:ext xmlns:c16="http://schemas.microsoft.com/office/drawing/2014/chart" uri="{C3380CC4-5D6E-409C-BE32-E72D297353CC}">
              <c16:uniqueId val="{00000003-0F7D-AD48-A5F9-83BE1E186C93}"/>
            </c:ext>
          </c:extLst>
        </c:ser>
        <c:ser>
          <c:idx val="4"/>
          <c:order val="4"/>
          <c:tx>
            <c:strRef>
              <c:f>Sheet1!$D$6</c:f>
              <c:strCache>
                <c:ptCount val="1"/>
                <c:pt idx="0">
                  <c:v>左折時衝突</c:v>
                </c:pt>
              </c:strCache>
            </c:strRef>
          </c:tx>
          <c:spPr>
            <a:ln w="31750">
              <a:solidFill>
                <a:srgbClr val="0066FF"/>
              </a:solidFill>
              <a:prstDash val="solid"/>
            </a:ln>
          </c:spPr>
          <c:marker>
            <c:symbol val="none"/>
          </c:marker>
          <c:cat>
            <c:strRef>
              <c:f>Sheet1!$E$1:$U$1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Sheet1!$E$6:$U$6</c:f>
              <c:numCache>
                <c:formatCode>#,##0_);[Red]\(#,##0\)</c:formatCode>
                <c:ptCount val="17"/>
                <c:pt idx="0">
                  <c:v>58</c:v>
                </c:pt>
                <c:pt idx="1">
                  <c:v>55</c:v>
                </c:pt>
                <c:pt idx="2">
                  <c:v>54</c:v>
                </c:pt>
                <c:pt idx="3">
                  <c:v>38</c:v>
                </c:pt>
                <c:pt idx="4">
                  <c:v>44</c:v>
                </c:pt>
                <c:pt idx="5">
                  <c:v>50</c:v>
                </c:pt>
                <c:pt idx="6">
                  <c:v>43</c:v>
                </c:pt>
                <c:pt idx="7">
                  <c:v>41</c:v>
                </c:pt>
                <c:pt idx="8">
                  <c:v>38</c:v>
                </c:pt>
                <c:pt idx="9">
                  <c:v>45</c:v>
                </c:pt>
                <c:pt idx="10">
                  <c:v>36</c:v>
                </c:pt>
                <c:pt idx="11">
                  <c:v>45</c:v>
                </c:pt>
                <c:pt idx="12">
                  <c:v>36</c:v>
                </c:pt>
                <c:pt idx="13">
                  <c:v>47</c:v>
                </c:pt>
                <c:pt idx="14">
                  <c:v>31</c:v>
                </c:pt>
                <c:pt idx="15">
                  <c:v>29</c:v>
                </c:pt>
                <c:pt idx="16">
                  <c:v>28</c:v>
                </c:pt>
              </c:numCache>
            </c:numRef>
          </c:val>
          <c:smooth val="0"/>
          <c:extLst>
            <c:ext xmlns:c16="http://schemas.microsoft.com/office/drawing/2014/chart" uri="{C3380CC4-5D6E-409C-BE32-E72D297353CC}">
              <c16:uniqueId val="{00000004-0F7D-AD48-A5F9-83BE1E186C93}"/>
            </c:ext>
          </c:extLst>
        </c:ser>
        <c:ser>
          <c:idx val="5"/>
          <c:order val="5"/>
          <c:tx>
            <c:strRef>
              <c:f>Sheet1!$D$7</c:f>
              <c:strCache>
                <c:ptCount val="1"/>
                <c:pt idx="0">
                  <c:v>右折時衝突</c:v>
                </c:pt>
              </c:strCache>
            </c:strRef>
          </c:tx>
          <c:spPr>
            <a:ln w="31750">
              <a:solidFill>
                <a:srgbClr val="FF40FF"/>
              </a:solidFill>
            </a:ln>
          </c:spPr>
          <c:marker>
            <c:symbol val="none"/>
          </c:marker>
          <c:cat>
            <c:strRef>
              <c:f>Sheet1!$E$1:$U$1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Sheet1!$E$7:$U$7</c:f>
              <c:numCache>
                <c:formatCode>#,##0_);[Red]\(#,##0\)</c:formatCode>
                <c:ptCount val="17"/>
                <c:pt idx="0">
                  <c:v>60</c:v>
                </c:pt>
                <c:pt idx="1">
                  <c:v>48</c:v>
                </c:pt>
                <c:pt idx="2">
                  <c:v>51</c:v>
                </c:pt>
                <c:pt idx="3">
                  <c:v>50</c:v>
                </c:pt>
                <c:pt idx="4">
                  <c:v>55</c:v>
                </c:pt>
                <c:pt idx="5">
                  <c:v>49</c:v>
                </c:pt>
                <c:pt idx="6">
                  <c:v>39</c:v>
                </c:pt>
                <c:pt idx="7">
                  <c:v>50</c:v>
                </c:pt>
                <c:pt idx="8">
                  <c:v>40</c:v>
                </c:pt>
                <c:pt idx="9">
                  <c:v>33</c:v>
                </c:pt>
                <c:pt idx="10">
                  <c:v>50</c:v>
                </c:pt>
                <c:pt idx="11">
                  <c:v>15</c:v>
                </c:pt>
                <c:pt idx="12">
                  <c:v>24</c:v>
                </c:pt>
                <c:pt idx="13">
                  <c:v>37</c:v>
                </c:pt>
                <c:pt idx="14">
                  <c:v>17</c:v>
                </c:pt>
                <c:pt idx="15">
                  <c:v>23</c:v>
                </c:pt>
                <c:pt idx="16">
                  <c:v>17</c:v>
                </c:pt>
              </c:numCache>
            </c:numRef>
          </c:val>
          <c:smooth val="0"/>
          <c:extLst>
            <c:ext xmlns:c16="http://schemas.microsoft.com/office/drawing/2014/chart" uri="{C3380CC4-5D6E-409C-BE32-E72D297353CC}">
              <c16:uniqueId val="{00000005-0F7D-AD48-A5F9-83BE1E186C93}"/>
            </c:ext>
          </c:extLst>
        </c:ser>
        <c:ser>
          <c:idx val="6"/>
          <c:order val="6"/>
          <c:tx>
            <c:strRef>
              <c:f>Sheet1!$D$8</c:f>
              <c:strCache>
                <c:ptCount val="1"/>
                <c:pt idx="0">
                  <c:v>車両その他</c:v>
                </c:pt>
              </c:strCache>
            </c:strRef>
          </c:tx>
          <c:spPr>
            <a:ln w="31750">
              <a:solidFill>
                <a:srgbClr val="FF9900"/>
              </a:solidFill>
              <a:prstDash val="solid"/>
            </a:ln>
          </c:spPr>
          <c:marker>
            <c:symbol val="none"/>
          </c:marker>
          <c:cat>
            <c:strRef>
              <c:f>Sheet1!$E$1:$U$1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Sheet1!$E$8:$U$8</c:f>
              <c:numCache>
                <c:formatCode>#,##0_);[Red]\(#,##0\)</c:formatCode>
                <c:ptCount val="17"/>
                <c:pt idx="0">
                  <c:v>187</c:v>
                </c:pt>
                <c:pt idx="1">
                  <c:v>173</c:v>
                </c:pt>
                <c:pt idx="2">
                  <c:v>150</c:v>
                </c:pt>
                <c:pt idx="3">
                  <c:v>152</c:v>
                </c:pt>
                <c:pt idx="4">
                  <c:v>136</c:v>
                </c:pt>
                <c:pt idx="5">
                  <c:v>137</c:v>
                </c:pt>
                <c:pt idx="6">
                  <c:v>167</c:v>
                </c:pt>
                <c:pt idx="7">
                  <c:v>98</c:v>
                </c:pt>
                <c:pt idx="8">
                  <c:v>136</c:v>
                </c:pt>
                <c:pt idx="9">
                  <c:v>120</c:v>
                </c:pt>
                <c:pt idx="10">
                  <c:v>95</c:v>
                </c:pt>
                <c:pt idx="11">
                  <c:v>90</c:v>
                </c:pt>
                <c:pt idx="12">
                  <c:v>69</c:v>
                </c:pt>
                <c:pt idx="13">
                  <c:v>83</c:v>
                </c:pt>
                <c:pt idx="14">
                  <c:v>81</c:v>
                </c:pt>
                <c:pt idx="15">
                  <c:v>58</c:v>
                </c:pt>
                <c:pt idx="16">
                  <c:v>71</c:v>
                </c:pt>
              </c:numCache>
            </c:numRef>
          </c:val>
          <c:smooth val="0"/>
          <c:extLst>
            <c:ext xmlns:c16="http://schemas.microsoft.com/office/drawing/2014/chart" uri="{C3380CC4-5D6E-409C-BE32-E72D297353CC}">
              <c16:uniqueId val="{00000006-0F7D-AD48-A5F9-83BE1E186C93}"/>
            </c:ext>
          </c:extLst>
        </c:ser>
        <c:ser>
          <c:idx val="7"/>
          <c:order val="7"/>
          <c:tx>
            <c:strRef>
              <c:f>Sheet1!$D$9</c:f>
              <c:strCache>
                <c:ptCount val="1"/>
                <c:pt idx="0">
                  <c:v>車両単独</c:v>
                </c:pt>
              </c:strCache>
            </c:strRef>
          </c:tx>
          <c:spPr>
            <a:ln w="31750">
              <a:solidFill>
                <a:srgbClr val="00B050"/>
              </a:solidFill>
            </a:ln>
          </c:spPr>
          <c:marker>
            <c:symbol val="none"/>
          </c:marker>
          <c:cat>
            <c:strRef>
              <c:f>Sheet1!$E$1:$U$1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Sheet1!$E$9:$U$9</c:f>
              <c:numCache>
                <c:formatCode>#,##0_);[Red]\(#,##0\)</c:formatCode>
                <c:ptCount val="17"/>
                <c:pt idx="0">
                  <c:v>43</c:v>
                </c:pt>
                <c:pt idx="1">
                  <c:v>51</c:v>
                </c:pt>
                <c:pt idx="2">
                  <c:v>46</c:v>
                </c:pt>
                <c:pt idx="3">
                  <c:v>53</c:v>
                </c:pt>
                <c:pt idx="4">
                  <c:v>65</c:v>
                </c:pt>
                <c:pt idx="5">
                  <c:v>50</c:v>
                </c:pt>
                <c:pt idx="6">
                  <c:v>53</c:v>
                </c:pt>
                <c:pt idx="7">
                  <c:v>50</c:v>
                </c:pt>
                <c:pt idx="8">
                  <c:v>86</c:v>
                </c:pt>
                <c:pt idx="9">
                  <c:v>78</c:v>
                </c:pt>
                <c:pt idx="10">
                  <c:v>113</c:v>
                </c:pt>
                <c:pt idx="11">
                  <c:v>122</c:v>
                </c:pt>
                <c:pt idx="12">
                  <c:v>109</c:v>
                </c:pt>
                <c:pt idx="13">
                  <c:v>87</c:v>
                </c:pt>
                <c:pt idx="14">
                  <c:v>107</c:v>
                </c:pt>
                <c:pt idx="15">
                  <c:v>129</c:v>
                </c:pt>
                <c:pt idx="16">
                  <c:v>83</c:v>
                </c:pt>
              </c:numCache>
            </c:numRef>
          </c:val>
          <c:smooth val="0"/>
          <c:extLst>
            <c:ext xmlns:c16="http://schemas.microsoft.com/office/drawing/2014/chart" uri="{C3380CC4-5D6E-409C-BE32-E72D297353CC}">
              <c16:uniqueId val="{00000007-0F7D-AD48-A5F9-83BE1E186C93}"/>
            </c:ext>
          </c:extLst>
        </c:ser>
        <c:dLbls>
          <c:showLegendKey val="0"/>
          <c:showVal val="0"/>
          <c:showCatName val="0"/>
          <c:showSerName val="0"/>
          <c:showPercent val="0"/>
          <c:showBubbleSize val="0"/>
        </c:dLbls>
        <c:marker val="1"/>
        <c:smooth val="0"/>
        <c:axId val="1208160608"/>
        <c:axId val="1212213232"/>
      </c:lineChart>
      <c:catAx>
        <c:axId val="-2041150016"/>
        <c:scaling>
          <c:orientation val="minMax"/>
        </c:scaling>
        <c:delete val="0"/>
        <c:axPos val="b"/>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dirty="0">
                    <a:solidFill>
                      <a:srgbClr val="000000"/>
                    </a:solidFill>
                    <a:latin typeface="HGMaruGothicMPRO" panose="020F0600000000000000" pitchFamily="34" charset="-128"/>
                    <a:ea typeface="HGMaruGothicMPRO" panose="020F0600000000000000" pitchFamily="34" charset="-128"/>
                  </a:rPr>
                  <a:t>平成</a:t>
                </a:r>
              </a:p>
            </c:rich>
          </c:tx>
          <c:overlay val="0"/>
        </c:title>
        <c:numFmt formatCode="General" sourceLinked="1"/>
        <c:majorTickMark val="in"/>
        <c:minorTickMark val="none"/>
        <c:tickLblPos val="nextTo"/>
        <c:spPr>
          <a:ln w="3169">
            <a:solidFill>
              <a:schemeClr val="tx1"/>
            </a:solidFill>
            <a:prstDash val="solid"/>
          </a:ln>
        </c:spPr>
        <c:txPr>
          <a:bodyPr rot="0" vert="horz"/>
          <a:lstStyle/>
          <a:p>
            <a:pPr>
              <a:defRPr sz="20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041145984"/>
        <c:crosses val="autoZero"/>
        <c:auto val="1"/>
        <c:lblAlgn val="ctr"/>
        <c:lblOffset val="100"/>
        <c:tickLblSkip val="1"/>
        <c:tickMarkSkip val="1"/>
        <c:noMultiLvlLbl val="0"/>
      </c:catAx>
      <c:valAx>
        <c:axId val="-2041145984"/>
        <c:scaling>
          <c:orientation val="minMax"/>
        </c:scaling>
        <c:delete val="0"/>
        <c:axPos val="l"/>
        <c:majorGridlines>
          <c:spPr>
            <a:ln w="3169">
              <a:noFill/>
              <a:prstDash val="solid"/>
            </a:ln>
          </c:spPr>
        </c:majorGridlines>
        <c:title>
          <c:tx>
            <c:rich>
              <a:bodyPr rot="0" vert="wordArtVertRtl"/>
              <a:lstStyle/>
              <a:p>
                <a:pPr algn="ctr">
                  <a:defRPr sz="2000" b="0" i="0" u="none" strike="noStrike" baseline="0">
                    <a:solidFill>
                      <a:srgbClr val="FF0000"/>
                    </a:solidFill>
                    <a:latin typeface="HGMaruGothicMPRO" panose="020F0600000000000000" pitchFamily="34" charset="-128"/>
                    <a:ea typeface="HGMaruGothicMPRO" panose="020F0600000000000000" pitchFamily="34" charset="-128"/>
                    <a:cs typeface="ＭＳ Ｐゴシック"/>
                  </a:defRPr>
                </a:pPr>
                <a:r>
                  <a:rPr lang="zh-CN" altLang="en-US" sz="2000" b="0" dirty="0">
                    <a:solidFill>
                      <a:srgbClr val="FF0000"/>
                    </a:solidFill>
                    <a:latin typeface="HGMaruGothicMPRO" panose="020F0600000000000000" pitchFamily="34" charset="-128"/>
                    <a:ea typeface="HGMaruGothicMPRO" panose="020F0600000000000000" pitchFamily="34" charset="-128"/>
                  </a:rPr>
                  <a:t>出会い頭衝突件数（百件）</a:t>
                </a:r>
              </a:p>
            </c:rich>
          </c:tx>
          <c:layout>
            <c:manualLayout>
              <c:xMode val="edge"/>
              <c:yMode val="edge"/>
              <c:x val="2.7847692059020496E-3"/>
              <c:y val="0.27510637821310951"/>
            </c:manualLayout>
          </c:layout>
          <c:overlay val="0"/>
          <c:spPr>
            <a:noFill/>
            <a:ln w="25352">
              <a:noFill/>
            </a:ln>
          </c:spPr>
        </c:title>
        <c:numFmt formatCode="#,##0_ " sourceLinked="0"/>
        <c:majorTickMark val="in"/>
        <c:minorTickMark val="none"/>
        <c:tickLblPos val="nextTo"/>
        <c:spPr>
          <a:ln w="3169">
            <a:solidFill>
              <a:schemeClr val="tx1"/>
            </a:solidFill>
            <a:prstDash val="solid"/>
          </a:ln>
        </c:spPr>
        <c:txPr>
          <a:bodyPr rot="0" vert="horz"/>
          <a:lstStyle/>
          <a:p>
            <a:pPr>
              <a:defRPr sz="2000" b="0" i="0" u="none" strike="noStrike" baseline="0">
                <a:solidFill>
                  <a:srgbClr val="FF0000"/>
                </a:solidFill>
                <a:latin typeface="HGMaruGothicMPRO" panose="020F0600000000000000" pitchFamily="34" charset="-128"/>
                <a:ea typeface="HGMaruGothicMPRO" panose="020F0600000000000000" pitchFamily="34" charset="-128"/>
                <a:cs typeface="ＭＳ Ｐゴシック"/>
              </a:defRPr>
            </a:pPr>
            <a:endParaRPr lang="ja-JP"/>
          </a:p>
        </c:txPr>
        <c:crossAx val="-2041150016"/>
        <c:crosses val="autoZero"/>
        <c:crossBetween val="midCat"/>
        <c:dispUnits>
          <c:builtInUnit val="hundreds"/>
        </c:dispUnits>
      </c:valAx>
      <c:valAx>
        <c:axId val="1212213232"/>
        <c:scaling>
          <c:orientation val="minMax"/>
        </c:scaling>
        <c:delete val="0"/>
        <c:axPos val="r"/>
        <c:title>
          <c:tx>
            <c:rich>
              <a:bodyPr rot="0" vert="eaVert"/>
              <a:lstStyle/>
              <a:p>
                <a:pPr>
                  <a:defRPr sz="2000" b="0">
                    <a:latin typeface="HGMaruGothicMPRO" panose="020F0600000000000000" pitchFamily="34" charset="-128"/>
                    <a:ea typeface="HGMaruGothicMPRO" panose="020F0600000000000000" pitchFamily="34" charset="-128"/>
                  </a:defRPr>
                </a:pPr>
                <a:r>
                  <a:rPr lang="ja-JP" altLang="en-US" sz="2000" b="0">
                    <a:latin typeface="HGMaruGothicMPRO" panose="020F0600000000000000" pitchFamily="34" charset="-128"/>
                    <a:ea typeface="HGMaruGothicMPRO" panose="020F0600000000000000" pitchFamily="34" charset="-128"/>
                  </a:rPr>
                  <a:t>出会い頭以外の件数（件）</a:t>
                </a:r>
              </a:p>
            </c:rich>
          </c:tx>
          <c:layout>
            <c:manualLayout>
              <c:xMode val="edge"/>
              <c:yMode val="edge"/>
              <c:x val="0.94972868127554422"/>
              <c:y val="0.30166258131413776"/>
            </c:manualLayout>
          </c:layout>
          <c:overlay val="0"/>
        </c:title>
        <c:numFmt formatCode="#,##0_);[Red]\(#,##0\)" sourceLinked="1"/>
        <c:majorTickMark val="out"/>
        <c:minorTickMark val="none"/>
        <c:tickLblPos val="nextTo"/>
        <c:txPr>
          <a:bodyPr/>
          <a:lstStyle/>
          <a:p>
            <a:pPr>
              <a:defRPr sz="2000" b="0">
                <a:latin typeface="HGMaruGothicMPRO" panose="020F0600000000000000" pitchFamily="34" charset="-128"/>
                <a:ea typeface="HGMaruGothicMPRO" panose="020F0600000000000000" pitchFamily="34" charset="-128"/>
              </a:defRPr>
            </a:pPr>
            <a:endParaRPr lang="ja-JP"/>
          </a:p>
        </c:txPr>
        <c:crossAx val="1208160608"/>
        <c:crosses val="max"/>
        <c:crossBetween val="between"/>
        <c:majorUnit val="100"/>
      </c:valAx>
      <c:catAx>
        <c:axId val="1208160608"/>
        <c:scaling>
          <c:orientation val="minMax"/>
        </c:scaling>
        <c:delete val="1"/>
        <c:axPos val="b"/>
        <c:numFmt formatCode="General" sourceLinked="1"/>
        <c:majorTickMark val="out"/>
        <c:minorTickMark val="none"/>
        <c:tickLblPos val="nextTo"/>
        <c:crossAx val="1212213232"/>
        <c:crosses val="autoZero"/>
        <c:auto val="1"/>
        <c:lblAlgn val="ctr"/>
        <c:lblOffset val="100"/>
        <c:noMultiLvlLbl val="0"/>
      </c:catAx>
      <c:spPr>
        <a:noFill/>
        <a:ln w="38027">
          <a:solidFill>
            <a:schemeClr val="tx1"/>
          </a:solidFill>
          <a:prstDash val="solid"/>
        </a:ln>
      </c:spPr>
    </c:plotArea>
    <c:legend>
      <c:legendPos val="t"/>
      <c:layout>
        <c:manualLayout>
          <c:xMode val="edge"/>
          <c:yMode val="edge"/>
          <c:x val="4.3938853797121501E-2"/>
          <c:y val="5.6284411816943901E-3"/>
          <c:w val="0.90571847507331404"/>
          <c:h val="0.26849170215116702"/>
        </c:manualLayout>
      </c:layout>
      <c:overlay val="0"/>
      <c:spPr>
        <a:noFill/>
        <a:ln w="3169">
          <a:noFill/>
          <a:prstDash val="solid"/>
        </a:ln>
      </c:spPr>
      <c:txPr>
        <a:bodyPr/>
        <a:lstStyle/>
        <a:p>
          <a:pPr>
            <a:defRPr sz="2132"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321"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50303646061837"/>
          <c:y val="0.33034763309953502"/>
          <c:w val="0.8351567875863023"/>
          <c:h val="0.48812867318138897"/>
        </c:manualLayout>
      </c:layout>
      <c:lineChart>
        <c:grouping val="standard"/>
        <c:varyColors val="0"/>
        <c:ser>
          <c:idx val="0"/>
          <c:order val="0"/>
          <c:tx>
            <c:strRef>
              <c:f>Sheet1!$C$2</c:f>
              <c:strCache>
                <c:ptCount val="1"/>
                <c:pt idx="0">
                  <c:v>信号無視</c:v>
                </c:pt>
              </c:strCache>
            </c:strRef>
          </c:tx>
          <c:spPr>
            <a:ln w="31750">
              <a:solidFill>
                <a:srgbClr val="FF0000"/>
              </a:solidFill>
              <a:prstDash val="solid"/>
            </a:ln>
          </c:spPr>
          <c:marker>
            <c:symbol val="none"/>
          </c:marker>
          <c:cat>
            <c:strRef>
              <c:f>Sheet1!$D$1:$T$1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Sheet1!$D$2:$T$2</c:f>
              <c:numCache>
                <c:formatCode>#,##0_);[Red]\(#,##0\)</c:formatCode>
                <c:ptCount val="17"/>
                <c:pt idx="0">
                  <c:v>5654</c:v>
                </c:pt>
                <c:pt idx="1">
                  <c:v>4917</c:v>
                </c:pt>
                <c:pt idx="2">
                  <c:v>4760</c:v>
                </c:pt>
                <c:pt idx="3">
                  <c:v>4576</c:v>
                </c:pt>
                <c:pt idx="4">
                  <c:v>4415</c:v>
                </c:pt>
                <c:pt idx="5">
                  <c:v>4144</c:v>
                </c:pt>
                <c:pt idx="6">
                  <c:v>3952</c:v>
                </c:pt>
                <c:pt idx="7">
                  <c:v>3273</c:v>
                </c:pt>
                <c:pt idx="8">
                  <c:v>2764</c:v>
                </c:pt>
                <c:pt idx="9">
                  <c:v>2432</c:v>
                </c:pt>
                <c:pt idx="10">
                  <c:v>2010</c:v>
                </c:pt>
                <c:pt idx="11">
                  <c:v>1719</c:v>
                </c:pt>
                <c:pt idx="12">
                  <c:v>1680</c:v>
                </c:pt>
                <c:pt idx="13">
                  <c:v>1531</c:v>
                </c:pt>
                <c:pt idx="14">
                  <c:v>1461</c:v>
                </c:pt>
                <c:pt idx="15">
                  <c:v>1217</c:v>
                </c:pt>
                <c:pt idx="16">
                  <c:v>1221</c:v>
                </c:pt>
              </c:numCache>
            </c:numRef>
          </c:val>
          <c:smooth val="0"/>
          <c:extLst>
            <c:ext xmlns:c16="http://schemas.microsoft.com/office/drawing/2014/chart" uri="{C3380CC4-5D6E-409C-BE32-E72D297353CC}">
              <c16:uniqueId val="{00000000-EDAA-2F46-B95E-6316AA623DA5}"/>
            </c:ext>
          </c:extLst>
        </c:ser>
        <c:ser>
          <c:idx val="1"/>
          <c:order val="1"/>
          <c:tx>
            <c:strRef>
              <c:f>Sheet1!$C$3</c:f>
              <c:strCache>
                <c:ptCount val="1"/>
                <c:pt idx="0">
                  <c:v>通行区分</c:v>
                </c:pt>
              </c:strCache>
            </c:strRef>
          </c:tx>
          <c:spPr>
            <a:ln w="31750"/>
          </c:spPr>
          <c:marker>
            <c:symbol val="none"/>
          </c:marker>
          <c:cat>
            <c:strRef>
              <c:f>Sheet1!$D$1:$T$1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Sheet1!$D$3:$T$3</c:f>
              <c:numCache>
                <c:formatCode>#,##0_);[Red]\(#,##0\)</c:formatCode>
                <c:ptCount val="17"/>
                <c:pt idx="0">
                  <c:v>3882</c:v>
                </c:pt>
                <c:pt idx="1">
                  <c:v>3743</c:v>
                </c:pt>
                <c:pt idx="2">
                  <c:v>4109</c:v>
                </c:pt>
                <c:pt idx="3">
                  <c:v>3345</c:v>
                </c:pt>
                <c:pt idx="4">
                  <c:v>3009</c:v>
                </c:pt>
                <c:pt idx="5">
                  <c:v>3024</c:v>
                </c:pt>
                <c:pt idx="6">
                  <c:v>3039</c:v>
                </c:pt>
                <c:pt idx="7">
                  <c:v>2587</c:v>
                </c:pt>
                <c:pt idx="8">
                  <c:v>2373</c:v>
                </c:pt>
                <c:pt idx="9">
                  <c:v>2198</c:v>
                </c:pt>
                <c:pt idx="10">
                  <c:v>1997</c:v>
                </c:pt>
                <c:pt idx="11">
                  <c:v>1699</c:v>
                </c:pt>
                <c:pt idx="12">
                  <c:v>1600</c:v>
                </c:pt>
                <c:pt idx="13">
                  <c:v>1449</c:v>
                </c:pt>
                <c:pt idx="14">
                  <c:v>1267</c:v>
                </c:pt>
                <c:pt idx="15">
                  <c:v>1088</c:v>
                </c:pt>
                <c:pt idx="16">
                  <c:v>1080</c:v>
                </c:pt>
              </c:numCache>
            </c:numRef>
          </c:val>
          <c:smooth val="0"/>
          <c:extLst>
            <c:ext xmlns:c16="http://schemas.microsoft.com/office/drawing/2014/chart" uri="{C3380CC4-5D6E-409C-BE32-E72D297353CC}">
              <c16:uniqueId val="{00000001-EDAA-2F46-B95E-6316AA623DA5}"/>
            </c:ext>
          </c:extLst>
        </c:ser>
        <c:ser>
          <c:idx val="2"/>
          <c:order val="2"/>
          <c:tx>
            <c:strRef>
              <c:f>Sheet1!$C$4</c:f>
              <c:strCache>
                <c:ptCount val="1"/>
                <c:pt idx="0">
                  <c:v>交差点安全進行</c:v>
                </c:pt>
              </c:strCache>
            </c:strRef>
          </c:tx>
          <c:spPr>
            <a:ln w="31750">
              <a:solidFill>
                <a:srgbClr val="FF00FF"/>
              </a:solidFill>
              <a:prstDash val="solid"/>
            </a:ln>
          </c:spPr>
          <c:marker>
            <c:symbol val="none"/>
          </c:marker>
          <c:cat>
            <c:strRef>
              <c:f>Sheet1!$D$1:$T$1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Sheet1!$D$4:$T$4</c:f>
              <c:numCache>
                <c:formatCode>#,##0_);[Red]\(#,##0\)</c:formatCode>
                <c:ptCount val="17"/>
                <c:pt idx="0">
                  <c:v>14888</c:v>
                </c:pt>
                <c:pt idx="1">
                  <c:v>13882</c:v>
                </c:pt>
                <c:pt idx="2">
                  <c:v>14079</c:v>
                </c:pt>
                <c:pt idx="3">
                  <c:v>13542</c:v>
                </c:pt>
                <c:pt idx="4">
                  <c:v>13303</c:v>
                </c:pt>
                <c:pt idx="5">
                  <c:v>13355</c:v>
                </c:pt>
                <c:pt idx="6">
                  <c:v>13830</c:v>
                </c:pt>
                <c:pt idx="7">
                  <c:v>13369</c:v>
                </c:pt>
                <c:pt idx="8">
                  <c:v>12295</c:v>
                </c:pt>
                <c:pt idx="9">
                  <c:v>11454</c:v>
                </c:pt>
                <c:pt idx="10">
                  <c:v>10955</c:v>
                </c:pt>
                <c:pt idx="11">
                  <c:v>10409</c:v>
                </c:pt>
                <c:pt idx="12">
                  <c:v>10470</c:v>
                </c:pt>
                <c:pt idx="13">
                  <c:v>10339</c:v>
                </c:pt>
                <c:pt idx="14">
                  <c:v>9416</c:v>
                </c:pt>
                <c:pt idx="15">
                  <c:v>7961</c:v>
                </c:pt>
                <c:pt idx="16">
                  <c:v>8755</c:v>
                </c:pt>
              </c:numCache>
            </c:numRef>
          </c:val>
          <c:smooth val="0"/>
          <c:extLst>
            <c:ext xmlns:c16="http://schemas.microsoft.com/office/drawing/2014/chart" uri="{C3380CC4-5D6E-409C-BE32-E72D297353CC}">
              <c16:uniqueId val="{00000002-EDAA-2F46-B95E-6316AA623DA5}"/>
            </c:ext>
          </c:extLst>
        </c:ser>
        <c:ser>
          <c:idx val="3"/>
          <c:order val="3"/>
          <c:tx>
            <c:strRef>
              <c:f>Sheet1!$C$5</c:f>
              <c:strCache>
                <c:ptCount val="1"/>
                <c:pt idx="0">
                  <c:v>一時不停止</c:v>
                </c:pt>
              </c:strCache>
            </c:strRef>
          </c:tx>
          <c:spPr>
            <a:ln w="31750">
              <a:solidFill>
                <a:srgbClr val="00FFFF"/>
              </a:solidFill>
              <a:prstDash val="solid"/>
            </a:ln>
          </c:spPr>
          <c:marker>
            <c:symbol val="none"/>
          </c:marker>
          <c:cat>
            <c:strRef>
              <c:f>Sheet1!$D$1:$T$1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Sheet1!$D$5:$T$5</c:f>
              <c:numCache>
                <c:formatCode>#,##0_);[Red]\(#,##0\)</c:formatCode>
                <c:ptCount val="17"/>
                <c:pt idx="0">
                  <c:v>10995</c:v>
                </c:pt>
                <c:pt idx="1">
                  <c:v>10263</c:v>
                </c:pt>
                <c:pt idx="2">
                  <c:v>9681</c:v>
                </c:pt>
                <c:pt idx="3">
                  <c:v>9279</c:v>
                </c:pt>
                <c:pt idx="4">
                  <c:v>9171</c:v>
                </c:pt>
                <c:pt idx="5">
                  <c:v>8714</c:v>
                </c:pt>
                <c:pt idx="6">
                  <c:v>7988</c:v>
                </c:pt>
                <c:pt idx="7">
                  <c:v>7240</c:v>
                </c:pt>
                <c:pt idx="8">
                  <c:v>6511</c:v>
                </c:pt>
                <c:pt idx="9">
                  <c:v>5678</c:v>
                </c:pt>
                <c:pt idx="10">
                  <c:v>5044</c:v>
                </c:pt>
                <c:pt idx="11">
                  <c:v>4457</c:v>
                </c:pt>
                <c:pt idx="12">
                  <c:v>4703</c:v>
                </c:pt>
                <c:pt idx="13">
                  <c:v>4490</c:v>
                </c:pt>
                <c:pt idx="14">
                  <c:v>4184</c:v>
                </c:pt>
                <c:pt idx="15">
                  <c:v>3514</c:v>
                </c:pt>
                <c:pt idx="16">
                  <c:v>3726</c:v>
                </c:pt>
              </c:numCache>
            </c:numRef>
          </c:val>
          <c:smooth val="0"/>
          <c:extLst>
            <c:ext xmlns:c16="http://schemas.microsoft.com/office/drawing/2014/chart" uri="{C3380CC4-5D6E-409C-BE32-E72D297353CC}">
              <c16:uniqueId val="{00000003-EDAA-2F46-B95E-6316AA623DA5}"/>
            </c:ext>
          </c:extLst>
        </c:ser>
        <c:ser>
          <c:idx val="4"/>
          <c:order val="4"/>
          <c:tx>
            <c:strRef>
              <c:f>Sheet1!$C$6</c:f>
              <c:strCache>
                <c:ptCount val="1"/>
                <c:pt idx="0">
                  <c:v>運転操作不適</c:v>
                </c:pt>
              </c:strCache>
            </c:strRef>
          </c:tx>
          <c:spPr>
            <a:ln w="38027">
              <a:solidFill>
                <a:srgbClr val="0066FF"/>
              </a:solidFill>
              <a:prstDash val="solid"/>
            </a:ln>
          </c:spPr>
          <c:marker>
            <c:symbol val="none"/>
          </c:marker>
          <c:cat>
            <c:strRef>
              <c:f>Sheet1!$D$1:$T$1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Sheet1!$D$6:$T$6</c:f>
              <c:numCache>
                <c:formatCode>#,##0_);[Red]\(#,##0\)</c:formatCode>
                <c:ptCount val="17"/>
                <c:pt idx="0">
                  <c:v>4837</c:v>
                </c:pt>
                <c:pt idx="1">
                  <c:v>4755</c:v>
                </c:pt>
                <c:pt idx="2">
                  <c:v>4518</c:v>
                </c:pt>
                <c:pt idx="3">
                  <c:v>4045</c:v>
                </c:pt>
                <c:pt idx="4">
                  <c:v>3508</c:v>
                </c:pt>
                <c:pt idx="5">
                  <c:v>3033</c:v>
                </c:pt>
                <c:pt idx="6">
                  <c:v>2608</c:v>
                </c:pt>
                <c:pt idx="7">
                  <c:v>2267</c:v>
                </c:pt>
                <c:pt idx="8">
                  <c:v>1991</c:v>
                </c:pt>
                <c:pt idx="9">
                  <c:v>1780</c:v>
                </c:pt>
                <c:pt idx="10">
                  <c:v>1523</c:v>
                </c:pt>
                <c:pt idx="11">
                  <c:v>1340</c:v>
                </c:pt>
                <c:pt idx="12">
                  <c:v>1344</c:v>
                </c:pt>
                <c:pt idx="13">
                  <c:v>1414</c:v>
                </c:pt>
                <c:pt idx="14">
                  <c:v>1953</c:v>
                </c:pt>
                <c:pt idx="15">
                  <c:v>2091</c:v>
                </c:pt>
                <c:pt idx="16">
                  <c:v>2641</c:v>
                </c:pt>
              </c:numCache>
            </c:numRef>
          </c:val>
          <c:smooth val="0"/>
          <c:extLst>
            <c:ext xmlns:c16="http://schemas.microsoft.com/office/drawing/2014/chart" uri="{C3380CC4-5D6E-409C-BE32-E72D297353CC}">
              <c16:uniqueId val="{00000004-EDAA-2F46-B95E-6316AA623DA5}"/>
            </c:ext>
          </c:extLst>
        </c:ser>
        <c:ser>
          <c:idx val="5"/>
          <c:order val="5"/>
          <c:tx>
            <c:strRef>
              <c:f>Sheet1!$C$7</c:f>
              <c:strCache>
                <c:ptCount val="1"/>
                <c:pt idx="0">
                  <c:v>前方不注意</c:v>
                </c:pt>
              </c:strCache>
            </c:strRef>
          </c:tx>
          <c:spPr>
            <a:ln w="31750"/>
          </c:spPr>
          <c:marker>
            <c:symbol val="none"/>
          </c:marker>
          <c:cat>
            <c:strRef>
              <c:f>Sheet1!$D$1:$T$1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Sheet1!$D$7:$T$7</c:f>
              <c:numCache>
                <c:formatCode>#,##0_);[Red]\(#,##0\)</c:formatCode>
                <c:ptCount val="17"/>
                <c:pt idx="0">
                  <c:v>3574</c:v>
                </c:pt>
                <c:pt idx="1">
                  <c:v>3828</c:v>
                </c:pt>
                <c:pt idx="2">
                  <c:v>3517</c:v>
                </c:pt>
                <c:pt idx="3">
                  <c:v>3238</c:v>
                </c:pt>
                <c:pt idx="4">
                  <c:v>3055</c:v>
                </c:pt>
                <c:pt idx="5">
                  <c:v>2837</c:v>
                </c:pt>
                <c:pt idx="6">
                  <c:v>2547</c:v>
                </c:pt>
                <c:pt idx="7">
                  <c:v>2132</c:v>
                </c:pt>
                <c:pt idx="8">
                  <c:v>2052</c:v>
                </c:pt>
                <c:pt idx="9">
                  <c:v>1950</c:v>
                </c:pt>
                <c:pt idx="10">
                  <c:v>1787</c:v>
                </c:pt>
                <c:pt idx="11">
                  <c:v>1445</c:v>
                </c:pt>
                <c:pt idx="12">
                  <c:v>1597</c:v>
                </c:pt>
                <c:pt idx="13">
                  <c:v>1598</c:v>
                </c:pt>
                <c:pt idx="14">
                  <c:v>1637</c:v>
                </c:pt>
                <c:pt idx="15">
                  <c:v>1445</c:v>
                </c:pt>
                <c:pt idx="16">
                  <c:v>1525</c:v>
                </c:pt>
              </c:numCache>
            </c:numRef>
          </c:val>
          <c:smooth val="0"/>
          <c:extLst>
            <c:ext xmlns:c16="http://schemas.microsoft.com/office/drawing/2014/chart" uri="{C3380CC4-5D6E-409C-BE32-E72D297353CC}">
              <c16:uniqueId val="{00000005-EDAA-2F46-B95E-6316AA623DA5}"/>
            </c:ext>
          </c:extLst>
        </c:ser>
        <c:ser>
          <c:idx val="6"/>
          <c:order val="6"/>
          <c:tx>
            <c:strRef>
              <c:f>Sheet1!$C$8</c:f>
              <c:strCache>
                <c:ptCount val="1"/>
                <c:pt idx="0">
                  <c:v>動静不注視</c:v>
                </c:pt>
              </c:strCache>
            </c:strRef>
          </c:tx>
          <c:spPr>
            <a:ln w="31750">
              <a:solidFill>
                <a:srgbClr val="FF9900"/>
              </a:solidFill>
              <a:prstDash val="solid"/>
            </a:ln>
          </c:spPr>
          <c:marker>
            <c:symbol val="none"/>
          </c:marker>
          <c:cat>
            <c:strRef>
              <c:f>Sheet1!$D$1:$T$1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Sheet1!$D$8:$T$8</c:f>
              <c:numCache>
                <c:formatCode>#,##0_);[Red]\(#,##0\)</c:formatCode>
                <c:ptCount val="17"/>
                <c:pt idx="0">
                  <c:v>19250</c:v>
                </c:pt>
                <c:pt idx="1">
                  <c:v>18709</c:v>
                </c:pt>
                <c:pt idx="2">
                  <c:v>18790</c:v>
                </c:pt>
                <c:pt idx="3">
                  <c:v>18173</c:v>
                </c:pt>
                <c:pt idx="4">
                  <c:v>17541</c:v>
                </c:pt>
                <c:pt idx="5">
                  <c:v>17122</c:v>
                </c:pt>
                <c:pt idx="6">
                  <c:v>16541</c:v>
                </c:pt>
                <c:pt idx="7">
                  <c:v>14894</c:v>
                </c:pt>
                <c:pt idx="8">
                  <c:v>14259</c:v>
                </c:pt>
                <c:pt idx="9">
                  <c:v>12989</c:v>
                </c:pt>
                <c:pt idx="10">
                  <c:v>12110</c:v>
                </c:pt>
                <c:pt idx="11">
                  <c:v>11107</c:v>
                </c:pt>
                <c:pt idx="12">
                  <c:v>11272</c:v>
                </c:pt>
                <c:pt idx="13">
                  <c:v>10974</c:v>
                </c:pt>
                <c:pt idx="14">
                  <c:v>10031</c:v>
                </c:pt>
                <c:pt idx="15">
                  <c:v>8028</c:v>
                </c:pt>
                <c:pt idx="16">
                  <c:v>8093</c:v>
                </c:pt>
              </c:numCache>
            </c:numRef>
          </c:val>
          <c:smooth val="0"/>
          <c:extLst>
            <c:ext xmlns:c16="http://schemas.microsoft.com/office/drawing/2014/chart" uri="{C3380CC4-5D6E-409C-BE32-E72D297353CC}">
              <c16:uniqueId val="{00000006-EDAA-2F46-B95E-6316AA623DA5}"/>
            </c:ext>
          </c:extLst>
        </c:ser>
        <c:ser>
          <c:idx val="7"/>
          <c:order val="7"/>
          <c:tx>
            <c:strRef>
              <c:f>Sheet1!$C$9</c:f>
              <c:strCache>
                <c:ptCount val="1"/>
                <c:pt idx="0">
                  <c:v>安全不確認</c:v>
                </c:pt>
              </c:strCache>
            </c:strRef>
          </c:tx>
          <c:spPr>
            <a:ln w="31750">
              <a:solidFill>
                <a:srgbClr val="00B050"/>
              </a:solidFill>
            </a:ln>
          </c:spPr>
          <c:marker>
            <c:symbol val="none"/>
          </c:marker>
          <c:cat>
            <c:strRef>
              <c:f>Sheet1!$D$1:$T$1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Sheet1!$D$9:$T$9</c:f>
              <c:numCache>
                <c:formatCode>#,##0_);[Red]\(#,##0\)</c:formatCode>
                <c:ptCount val="17"/>
                <c:pt idx="0">
                  <c:v>49781</c:v>
                </c:pt>
                <c:pt idx="1">
                  <c:v>46430</c:v>
                </c:pt>
                <c:pt idx="2">
                  <c:v>45026</c:v>
                </c:pt>
                <c:pt idx="3">
                  <c:v>42303</c:v>
                </c:pt>
                <c:pt idx="4">
                  <c:v>39348</c:v>
                </c:pt>
                <c:pt idx="5">
                  <c:v>38008</c:v>
                </c:pt>
                <c:pt idx="6">
                  <c:v>35234</c:v>
                </c:pt>
                <c:pt idx="7">
                  <c:v>31302</c:v>
                </c:pt>
                <c:pt idx="8">
                  <c:v>28958</c:v>
                </c:pt>
                <c:pt idx="9">
                  <c:v>25780</c:v>
                </c:pt>
                <c:pt idx="10">
                  <c:v>22575</c:v>
                </c:pt>
                <c:pt idx="11">
                  <c:v>20804</c:v>
                </c:pt>
                <c:pt idx="12">
                  <c:v>19959</c:v>
                </c:pt>
                <c:pt idx="13">
                  <c:v>18593</c:v>
                </c:pt>
                <c:pt idx="14">
                  <c:v>17109</c:v>
                </c:pt>
                <c:pt idx="15">
                  <c:v>13857</c:v>
                </c:pt>
                <c:pt idx="16">
                  <c:v>13507</c:v>
                </c:pt>
              </c:numCache>
            </c:numRef>
          </c:val>
          <c:smooth val="0"/>
          <c:extLst>
            <c:ext xmlns:c16="http://schemas.microsoft.com/office/drawing/2014/chart" uri="{C3380CC4-5D6E-409C-BE32-E72D297353CC}">
              <c16:uniqueId val="{00000007-EDAA-2F46-B95E-6316AA623DA5}"/>
            </c:ext>
          </c:extLst>
        </c:ser>
        <c:dLbls>
          <c:showLegendKey val="0"/>
          <c:showVal val="0"/>
          <c:showCatName val="0"/>
          <c:showSerName val="0"/>
          <c:showPercent val="0"/>
          <c:showBubbleSize val="0"/>
        </c:dLbls>
        <c:smooth val="0"/>
        <c:axId val="-2043316240"/>
        <c:axId val="-2043313520"/>
      </c:lineChart>
      <c:catAx>
        <c:axId val="-2043316240"/>
        <c:scaling>
          <c:orientation val="minMax"/>
        </c:scaling>
        <c:delete val="0"/>
        <c:axPos val="b"/>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dirty="0">
                    <a:solidFill>
                      <a:srgbClr val="000000"/>
                    </a:solidFill>
                    <a:latin typeface="HGMaruGothicMPRO" panose="020F0600000000000000" pitchFamily="34" charset="-128"/>
                    <a:ea typeface="HGMaruGothicMPRO" panose="020F0600000000000000" pitchFamily="34" charset="-128"/>
                  </a:rPr>
                  <a:t>平成</a:t>
                </a:r>
              </a:p>
            </c:rich>
          </c:tx>
          <c:overlay val="0"/>
        </c:title>
        <c:numFmt formatCode="General" sourceLinked="1"/>
        <c:majorTickMark val="in"/>
        <c:minorTickMark val="none"/>
        <c:tickLblPos val="nextTo"/>
        <c:spPr>
          <a:ln w="3169">
            <a:solidFill>
              <a:schemeClr val="tx1"/>
            </a:solidFill>
            <a:prstDash val="solid"/>
          </a:ln>
        </c:spPr>
        <c:txPr>
          <a:bodyPr rot="0" vert="horz"/>
          <a:lstStyle/>
          <a:p>
            <a:pPr>
              <a:defRPr sz="20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043313520"/>
        <c:crosses val="autoZero"/>
        <c:auto val="1"/>
        <c:lblAlgn val="ctr"/>
        <c:lblOffset val="100"/>
        <c:tickLblSkip val="1"/>
        <c:tickMarkSkip val="1"/>
        <c:noMultiLvlLbl val="0"/>
      </c:catAx>
      <c:valAx>
        <c:axId val="-2043313520"/>
        <c:scaling>
          <c:orientation val="minMax"/>
          <c:max val="40000"/>
        </c:scaling>
        <c:delete val="0"/>
        <c:axPos val="l"/>
        <c:majorGridlines>
          <c:spPr>
            <a:ln w="3169">
              <a:noFill/>
              <a:prstDash val="solid"/>
            </a:ln>
          </c:spPr>
        </c:majorGridlines>
        <c:title>
          <c:tx>
            <c:rich>
              <a:bodyPr rot="0" vert="wordArtVertRtl"/>
              <a:lstStyle/>
              <a:p>
                <a:pPr algn="ct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zh-CN" altLang="en-US" sz="2400" b="0" dirty="0">
                    <a:latin typeface="HGMaruGothicMPRO" panose="020F0600000000000000" pitchFamily="34" charset="-128"/>
                    <a:ea typeface="HGMaruGothicMPRO" panose="020F0600000000000000" pitchFamily="34" charset="-128"/>
                  </a:rPr>
                  <a:t>事故件数（</a:t>
                </a:r>
                <a:r>
                  <a:rPr lang="ja-JP" altLang="en-US" sz="2400" b="0" dirty="0">
                    <a:latin typeface="HGMaruGothicMPRO" panose="020F0600000000000000" pitchFamily="34" charset="-128"/>
                    <a:ea typeface="HGMaruGothicMPRO" panose="020F0600000000000000" pitchFamily="34" charset="-128"/>
                  </a:rPr>
                  <a:t>万</a:t>
                </a:r>
                <a:r>
                  <a:rPr lang="zh-CN" altLang="en-US" sz="2400" b="0" dirty="0">
                    <a:latin typeface="HGMaruGothicMPRO" panose="020F0600000000000000" pitchFamily="34" charset="-128"/>
                    <a:ea typeface="HGMaruGothicMPRO" panose="020F0600000000000000" pitchFamily="34" charset="-128"/>
                  </a:rPr>
                  <a:t>件）</a:t>
                </a:r>
              </a:p>
            </c:rich>
          </c:tx>
          <c:layout>
            <c:manualLayout>
              <c:xMode val="edge"/>
              <c:yMode val="edge"/>
              <c:x val="1.1582423164846327E-2"/>
              <c:y val="0.329081592799992"/>
            </c:manualLayout>
          </c:layout>
          <c:overlay val="0"/>
          <c:spPr>
            <a:noFill/>
            <a:ln w="25352">
              <a:noFill/>
            </a:ln>
          </c:spPr>
        </c:title>
        <c:numFmt formatCode="#,##0_ " sourceLinked="0"/>
        <c:majorTickMark val="in"/>
        <c:minorTickMark val="none"/>
        <c:tickLblPos val="nextTo"/>
        <c:spPr>
          <a:ln w="3169">
            <a:solidFill>
              <a:schemeClr val="tx1"/>
            </a:solidFill>
            <a:prstDash val="solid"/>
          </a:ln>
        </c:spPr>
        <c:txPr>
          <a:bodyPr rot="0" vert="horz"/>
          <a:lstStyle/>
          <a:p>
            <a:pPr>
              <a:defRPr sz="20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043316240"/>
        <c:crosses val="autoZero"/>
        <c:crossBetween val="midCat"/>
        <c:majorUnit val="10000"/>
        <c:dispUnits>
          <c:builtInUnit val="tenThousands"/>
        </c:dispUnits>
      </c:valAx>
      <c:spPr>
        <a:noFill/>
        <a:ln w="38027">
          <a:solidFill>
            <a:schemeClr val="tx1"/>
          </a:solidFill>
          <a:prstDash val="solid"/>
        </a:ln>
      </c:spPr>
    </c:plotArea>
    <c:legend>
      <c:legendPos val="t"/>
      <c:layout>
        <c:manualLayout>
          <c:xMode val="edge"/>
          <c:yMode val="edge"/>
          <c:x val="4.3938853797121501E-2"/>
          <c:y val="5.6284411816943901E-3"/>
          <c:w val="0.92774193548387096"/>
          <c:h val="0.27352757438851899"/>
        </c:manualLayout>
      </c:layout>
      <c:overlay val="0"/>
      <c:spPr>
        <a:noFill/>
        <a:ln w="3169">
          <a:noFill/>
          <a:prstDash val="solid"/>
        </a:ln>
      </c:spPr>
      <c:txPr>
        <a:bodyPr/>
        <a:lstStyle/>
        <a:p>
          <a:pPr>
            <a:defRPr sz="2132"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321"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65587549356917"/>
          <c:y val="0.33034763309953502"/>
          <c:w val="0.79410106911122913"/>
          <c:h val="0.48812867318138897"/>
        </c:manualLayout>
      </c:layout>
      <c:lineChart>
        <c:grouping val="standard"/>
        <c:varyColors val="0"/>
        <c:ser>
          <c:idx val="0"/>
          <c:order val="0"/>
          <c:tx>
            <c:strRef>
              <c:f>Sheet1!$C$2</c:f>
              <c:strCache>
                <c:ptCount val="1"/>
                <c:pt idx="0">
                  <c:v>信号無視</c:v>
                </c:pt>
              </c:strCache>
            </c:strRef>
          </c:tx>
          <c:spPr>
            <a:ln w="31750">
              <a:solidFill>
                <a:srgbClr val="FF0000"/>
              </a:solidFill>
              <a:prstDash val="solid"/>
            </a:ln>
          </c:spPr>
          <c:marker>
            <c:symbol val="none"/>
          </c:marker>
          <c:cat>
            <c:strRef>
              <c:f>Sheet1!$D$1:$T$1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Sheet1!$D$2:$T$2</c:f>
              <c:numCache>
                <c:formatCode>#,##0_);[Red]\(#,##0\)</c:formatCode>
                <c:ptCount val="17"/>
                <c:pt idx="0">
                  <c:v>77</c:v>
                </c:pt>
                <c:pt idx="1">
                  <c:v>95</c:v>
                </c:pt>
                <c:pt idx="2">
                  <c:v>73</c:v>
                </c:pt>
                <c:pt idx="3">
                  <c:v>73</c:v>
                </c:pt>
                <c:pt idx="4">
                  <c:v>73</c:v>
                </c:pt>
                <c:pt idx="5">
                  <c:v>59</c:v>
                </c:pt>
                <c:pt idx="6">
                  <c:v>53</c:v>
                </c:pt>
                <c:pt idx="7">
                  <c:v>50</c:v>
                </c:pt>
                <c:pt idx="8">
                  <c:v>58</c:v>
                </c:pt>
                <c:pt idx="9">
                  <c:v>32</c:v>
                </c:pt>
                <c:pt idx="10">
                  <c:v>48</c:v>
                </c:pt>
                <c:pt idx="11">
                  <c:v>45</c:v>
                </c:pt>
                <c:pt idx="12">
                  <c:v>39</c:v>
                </c:pt>
                <c:pt idx="13">
                  <c:v>31</c:v>
                </c:pt>
                <c:pt idx="14">
                  <c:v>30</c:v>
                </c:pt>
                <c:pt idx="15">
                  <c:v>28</c:v>
                </c:pt>
                <c:pt idx="16">
                  <c:v>27</c:v>
                </c:pt>
              </c:numCache>
            </c:numRef>
          </c:val>
          <c:smooth val="0"/>
          <c:extLst>
            <c:ext xmlns:c16="http://schemas.microsoft.com/office/drawing/2014/chart" uri="{C3380CC4-5D6E-409C-BE32-E72D297353CC}">
              <c16:uniqueId val="{00000000-EDAA-2F46-B95E-6316AA623DA5}"/>
            </c:ext>
          </c:extLst>
        </c:ser>
        <c:ser>
          <c:idx val="1"/>
          <c:order val="1"/>
          <c:tx>
            <c:strRef>
              <c:f>Sheet1!$C$3</c:f>
              <c:strCache>
                <c:ptCount val="1"/>
                <c:pt idx="0">
                  <c:v>通行区分</c:v>
                </c:pt>
              </c:strCache>
            </c:strRef>
          </c:tx>
          <c:spPr>
            <a:ln w="31750"/>
          </c:spPr>
          <c:marker>
            <c:symbol val="none"/>
          </c:marker>
          <c:cat>
            <c:strRef>
              <c:f>Sheet1!$D$1:$T$1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Sheet1!$D$3:$T$3</c:f>
              <c:numCache>
                <c:formatCode>#,##0_);[Red]\(#,##0\)</c:formatCode>
                <c:ptCount val="17"/>
                <c:pt idx="0">
                  <c:v>36</c:v>
                </c:pt>
                <c:pt idx="1">
                  <c:v>27</c:v>
                </c:pt>
                <c:pt idx="2">
                  <c:v>23</c:v>
                </c:pt>
                <c:pt idx="3">
                  <c:v>26</c:v>
                </c:pt>
                <c:pt idx="4">
                  <c:v>31</c:v>
                </c:pt>
                <c:pt idx="5">
                  <c:v>21</c:v>
                </c:pt>
                <c:pt idx="6">
                  <c:v>31</c:v>
                </c:pt>
                <c:pt idx="7">
                  <c:v>17</c:v>
                </c:pt>
                <c:pt idx="8">
                  <c:v>13</c:v>
                </c:pt>
                <c:pt idx="9">
                  <c:v>14</c:v>
                </c:pt>
                <c:pt idx="10">
                  <c:v>14</c:v>
                </c:pt>
                <c:pt idx="11">
                  <c:v>20</c:v>
                </c:pt>
                <c:pt idx="12">
                  <c:v>8</c:v>
                </c:pt>
                <c:pt idx="13">
                  <c:v>12</c:v>
                </c:pt>
                <c:pt idx="14">
                  <c:v>10</c:v>
                </c:pt>
                <c:pt idx="15">
                  <c:v>7</c:v>
                </c:pt>
                <c:pt idx="16">
                  <c:v>4</c:v>
                </c:pt>
              </c:numCache>
            </c:numRef>
          </c:val>
          <c:smooth val="0"/>
          <c:extLst>
            <c:ext xmlns:c16="http://schemas.microsoft.com/office/drawing/2014/chart" uri="{C3380CC4-5D6E-409C-BE32-E72D297353CC}">
              <c16:uniqueId val="{00000001-EDAA-2F46-B95E-6316AA623DA5}"/>
            </c:ext>
          </c:extLst>
        </c:ser>
        <c:ser>
          <c:idx val="2"/>
          <c:order val="2"/>
          <c:tx>
            <c:strRef>
              <c:f>Sheet1!$C$4</c:f>
              <c:strCache>
                <c:ptCount val="1"/>
                <c:pt idx="0">
                  <c:v>交差点安全進行</c:v>
                </c:pt>
              </c:strCache>
            </c:strRef>
          </c:tx>
          <c:spPr>
            <a:ln w="31750">
              <a:solidFill>
                <a:srgbClr val="FF00FF"/>
              </a:solidFill>
              <a:prstDash val="solid"/>
            </a:ln>
          </c:spPr>
          <c:marker>
            <c:symbol val="none"/>
          </c:marker>
          <c:cat>
            <c:strRef>
              <c:f>Sheet1!$D$1:$T$1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Sheet1!$D$4:$T$4</c:f>
              <c:numCache>
                <c:formatCode>#,##0_);[Red]\(#,##0\)</c:formatCode>
                <c:ptCount val="17"/>
                <c:pt idx="0">
                  <c:v>49</c:v>
                </c:pt>
                <c:pt idx="1">
                  <c:v>74</c:v>
                </c:pt>
                <c:pt idx="2">
                  <c:v>69</c:v>
                </c:pt>
                <c:pt idx="3">
                  <c:v>50</c:v>
                </c:pt>
                <c:pt idx="4">
                  <c:v>41</c:v>
                </c:pt>
                <c:pt idx="5">
                  <c:v>66</c:v>
                </c:pt>
                <c:pt idx="6">
                  <c:v>56</c:v>
                </c:pt>
                <c:pt idx="7">
                  <c:v>64</c:v>
                </c:pt>
                <c:pt idx="8">
                  <c:v>43</c:v>
                </c:pt>
                <c:pt idx="9">
                  <c:v>53</c:v>
                </c:pt>
                <c:pt idx="10">
                  <c:v>37</c:v>
                </c:pt>
                <c:pt idx="11">
                  <c:v>28</c:v>
                </c:pt>
                <c:pt idx="12">
                  <c:v>39</c:v>
                </c:pt>
                <c:pt idx="13">
                  <c:v>34</c:v>
                </c:pt>
                <c:pt idx="14">
                  <c:v>26</c:v>
                </c:pt>
                <c:pt idx="15">
                  <c:v>36</c:v>
                </c:pt>
                <c:pt idx="16">
                  <c:v>32</c:v>
                </c:pt>
              </c:numCache>
            </c:numRef>
          </c:val>
          <c:smooth val="0"/>
          <c:extLst>
            <c:ext xmlns:c16="http://schemas.microsoft.com/office/drawing/2014/chart" uri="{C3380CC4-5D6E-409C-BE32-E72D297353CC}">
              <c16:uniqueId val="{00000002-EDAA-2F46-B95E-6316AA623DA5}"/>
            </c:ext>
          </c:extLst>
        </c:ser>
        <c:ser>
          <c:idx val="3"/>
          <c:order val="3"/>
          <c:tx>
            <c:strRef>
              <c:f>Sheet1!$C$5</c:f>
              <c:strCache>
                <c:ptCount val="1"/>
                <c:pt idx="0">
                  <c:v>一時不停止</c:v>
                </c:pt>
              </c:strCache>
            </c:strRef>
          </c:tx>
          <c:spPr>
            <a:ln w="31750">
              <a:solidFill>
                <a:srgbClr val="00FFFF"/>
              </a:solidFill>
              <a:prstDash val="solid"/>
            </a:ln>
          </c:spPr>
          <c:marker>
            <c:symbol val="none"/>
          </c:marker>
          <c:cat>
            <c:strRef>
              <c:f>Sheet1!$D$1:$T$1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Sheet1!$D$5:$T$5</c:f>
              <c:numCache>
                <c:formatCode>#,##0_);[Red]\(#,##0\)</c:formatCode>
                <c:ptCount val="17"/>
                <c:pt idx="0">
                  <c:v>89</c:v>
                </c:pt>
                <c:pt idx="1">
                  <c:v>72</c:v>
                </c:pt>
                <c:pt idx="2">
                  <c:v>57</c:v>
                </c:pt>
                <c:pt idx="3">
                  <c:v>71</c:v>
                </c:pt>
                <c:pt idx="4">
                  <c:v>62</c:v>
                </c:pt>
                <c:pt idx="5">
                  <c:v>43</c:v>
                </c:pt>
                <c:pt idx="6">
                  <c:v>49</c:v>
                </c:pt>
                <c:pt idx="7">
                  <c:v>55</c:v>
                </c:pt>
                <c:pt idx="8">
                  <c:v>46</c:v>
                </c:pt>
                <c:pt idx="9">
                  <c:v>49</c:v>
                </c:pt>
                <c:pt idx="10">
                  <c:v>42</c:v>
                </c:pt>
                <c:pt idx="11">
                  <c:v>24</c:v>
                </c:pt>
                <c:pt idx="12">
                  <c:v>35</c:v>
                </c:pt>
                <c:pt idx="13">
                  <c:v>24</c:v>
                </c:pt>
                <c:pt idx="14">
                  <c:v>22</c:v>
                </c:pt>
                <c:pt idx="15">
                  <c:v>25</c:v>
                </c:pt>
                <c:pt idx="16">
                  <c:v>26</c:v>
                </c:pt>
              </c:numCache>
            </c:numRef>
          </c:val>
          <c:smooth val="0"/>
          <c:extLst>
            <c:ext xmlns:c16="http://schemas.microsoft.com/office/drawing/2014/chart" uri="{C3380CC4-5D6E-409C-BE32-E72D297353CC}">
              <c16:uniqueId val="{00000003-EDAA-2F46-B95E-6316AA623DA5}"/>
            </c:ext>
          </c:extLst>
        </c:ser>
        <c:ser>
          <c:idx val="4"/>
          <c:order val="4"/>
          <c:tx>
            <c:strRef>
              <c:f>Sheet1!$C$6</c:f>
              <c:strCache>
                <c:ptCount val="1"/>
                <c:pt idx="0">
                  <c:v>運転操作不適</c:v>
                </c:pt>
              </c:strCache>
            </c:strRef>
          </c:tx>
          <c:spPr>
            <a:ln w="38027">
              <a:solidFill>
                <a:srgbClr val="0066FF"/>
              </a:solidFill>
              <a:prstDash val="solid"/>
            </a:ln>
          </c:spPr>
          <c:marker>
            <c:symbol val="none"/>
          </c:marker>
          <c:cat>
            <c:strRef>
              <c:f>Sheet1!$D$1:$T$1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Sheet1!$D$6:$T$6</c:f>
              <c:numCache>
                <c:formatCode>#,##0_);[Red]\(#,##0\)</c:formatCode>
                <c:ptCount val="17"/>
                <c:pt idx="0">
                  <c:v>42</c:v>
                </c:pt>
                <c:pt idx="1">
                  <c:v>43</c:v>
                </c:pt>
                <c:pt idx="2">
                  <c:v>38</c:v>
                </c:pt>
                <c:pt idx="3">
                  <c:v>38</c:v>
                </c:pt>
                <c:pt idx="4">
                  <c:v>52</c:v>
                </c:pt>
                <c:pt idx="5">
                  <c:v>42</c:v>
                </c:pt>
                <c:pt idx="6">
                  <c:v>35</c:v>
                </c:pt>
                <c:pt idx="7">
                  <c:v>32</c:v>
                </c:pt>
                <c:pt idx="8">
                  <c:v>56</c:v>
                </c:pt>
                <c:pt idx="9">
                  <c:v>57</c:v>
                </c:pt>
                <c:pt idx="10">
                  <c:v>83</c:v>
                </c:pt>
                <c:pt idx="11">
                  <c:v>72</c:v>
                </c:pt>
                <c:pt idx="12">
                  <c:v>79</c:v>
                </c:pt>
                <c:pt idx="13">
                  <c:v>60</c:v>
                </c:pt>
                <c:pt idx="14">
                  <c:v>62</c:v>
                </c:pt>
                <c:pt idx="15">
                  <c:v>75</c:v>
                </c:pt>
                <c:pt idx="16">
                  <c:v>54</c:v>
                </c:pt>
              </c:numCache>
            </c:numRef>
          </c:val>
          <c:smooth val="0"/>
          <c:extLst>
            <c:ext xmlns:c16="http://schemas.microsoft.com/office/drawing/2014/chart" uri="{C3380CC4-5D6E-409C-BE32-E72D297353CC}">
              <c16:uniqueId val="{00000004-EDAA-2F46-B95E-6316AA623DA5}"/>
            </c:ext>
          </c:extLst>
        </c:ser>
        <c:ser>
          <c:idx val="5"/>
          <c:order val="5"/>
          <c:tx>
            <c:strRef>
              <c:f>Sheet1!$C$7</c:f>
              <c:strCache>
                <c:ptCount val="1"/>
                <c:pt idx="0">
                  <c:v>前方不注意</c:v>
                </c:pt>
              </c:strCache>
            </c:strRef>
          </c:tx>
          <c:spPr>
            <a:ln w="31750"/>
          </c:spPr>
          <c:marker>
            <c:symbol val="none"/>
          </c:marker>
          <c:cat>
            <c:strRef>
              <c:f>Sheet1!$D$1:$T$1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Sheet1!$D$7:$T$7</c:f>
              <c:numCache>
                <c:formatCode>#,##0_);[Red]\(#,##0\)</c:formatCode>
                <c:ptCount val="17"/>
                <c:pt idx="0">
                  <c:v>10</c:v>
                </c:pt>
                <c:pt idx="1">
                  <c:v>14</c:v>
                </c:pt>
                <c:pt idx="2">
                  <c:v>16</c:v>
                </c:pt>
                <c:pt idx="3">
                  <c:v>13</c:v>
                </c:pt>
                <c:pt idx="4">
                  <c:v>9</c:v>
                </c:pt>
                <c:pt idx="5">
                  <c:v>9</c:v>
                </c:pt>
                <c:pt idx="6">
                  <c:v>13</c:v>
                </c:pt>
                <c:pt idx="7">
                  <c:v>10</c:v>
                </c:pt>
                <c:pt idx="8">
                  <c:v>12</c:v>
                </c:pt>
                <c:pt idx="9">
                  <c:v>20</c:v>
                </c:pt>
                <c:pt idx="10">
                  <c:v>16</c:v>
                </c:pt>
                <c:pt idx="11">
                  <c:v>17</c:v>
                </c:pt>
                <c:pt idx="12">
                  <c:v>15</c:v>
                </c:pt>
                <c:pt idx="13">
                  <c:v>14</c:v>
                </c:pt>
                <c:pt idx="14">
                  <c:v>13</c:v>
                </c:pt>
                <c:pt idx="15">
                  <c:v>20</c:v>
                </c:pt>
                <c:pt idx="16">
                  <c:v>13</c:v>
                </c:pt>
              </c:numCache>
            </c:numRef>
          </c:val>
          <c:smooth val="0"/>
          <c:extLst>
            <c:ext xmlns:c16="http://schemas.microsoft.com/office/drawing/2014/chart" uri="{C3380CC4-5D6E-409C-BE32-E72D297353CC}">
              <c16:uniqueId val="{00000005-EDAA-2F46-B95E-6316AA623DA5}"/>
            </c:ext>
          </c:extLst>
        </c:ser>
        <c:ser>
          <c:idx val="6"/>
          <c:order val="6"/>
          <c:tx>
            <c:strRef>
              <c:f>Sheet1!$C$8</c:f>
              <c:strCache>
                <c:ptCount val="1"/>
                <c:pt idx="0">
                  <c:v>動静不注視</c:v>
                </c:pt>
              </c:strCache>
            </c:strRef>
          </c:tx>
          <c:spPr>
            <a:ln w="31750">
              <a:solidFill>
                <a:srgbClr val="FF9900"/>
              </a:solidFill>
              <a:prstDash val="solid"/>
            </a:ln>
          </c:spPr>
          <c:marker>
            <c:symbol val="none"/>
          </c:marker>
          <c:cat>
            <c:strRef>
              <c:f>Sheet1!$D$1:$T$1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Sheet1!$D$8:$T$8</c:f>
              <c:numCache>
                <c:formatCode>#,##0_);[Red]\(#,##0\)</c:formatCode>
                <c:ptCount val="17"/>
                <c:pt idx="0">
                  <c:v>15</c:v>
                </c:pt>
                <c:pt idx="1">
                  <c:v>11</c:v>
                </c:pt>
                <c:pt idx="2">
                  <c:v>9</c:v>
                </c:pt>
                <c:pt idx="3">
                  <c:v>12</c:v>
                </c:pt>
                <c:pt idx="4">
                  <c:v>8</c:v>
                </c:pt>
                <c:pt idx="5">
                  <c:v>3</c:v>
                </c:pt>
                <c:pt idx="6">
                  <c:v>9</c:v>
                </c:pt>
                <c:pt idx="7">
                  <c:v>6</c:v>
                </c:pt>
                <c:pt idx="8">
                  <c:v>10</c:v>
                </c:pt>
                <c:pt idx="9">
                  <c:v>8</c:v>
                </c:pt>
                <c:pt idx="10">
                  <c:v>9</c:v>
                </c:pt>
                <c:pt idx="11">
                  <c:v>4</c:v>
                </c:pt>
                <c:pt idx="12">
                  <c:v>9</c:v>
                </c:pt>
                <c:pt idx="13">
                  <c:v>11</c:v>
                </c:pt>
                <c:pt idx="14">
                  <c:v>4</c:v>
                </c:pt>
                <c:pt idx="15">
                  <c:v>6</c:v>
                </c:pt>
                <c:pt idx="16">
                  <c:v>7</c:v>
                </c:pt>
              </c:numCache>
            </c:numRef>
          </c:val>
          <c:smooth val="0"/>
          <c:extLst>
            <c:ext xmlns:c16="http://schemas.microsoft.com/office/drawing/2014/chart" uri="{C3380CC4-5D6E-409C-BE32-E72D297353CC}">
              <c16:uniqueId val="{00000006-EDAA-2F46-B95E-6316AA623DA5}"/>
            </c:ext>
          </c:extLst>
        </c:ser>
        <c:ser>
          <c:idx val="7"/>
          <c:order val="7"/>
          <c:tx>
            <c:strRef>
              <c:f>Sheet1!$C$9</c:f>
              <c:strCache>
                <c:ptCount val="1"/>
                <c:pt idx="0">
                  <c:v>安全不確認</c:v>
                </c:pt>
              </c:strCache>
            </c:strRef>
          </c:tx>
          <c:spPr>
            <a:ln w="31750">
              <a:solidFill>
                <a:srgbClr val="00B050"/>
              </a:solidFill>
            </a:ln>
          </c:spPr>
          <c:marker>
            <c:symbol val="none"/>
          </c:marker>
          <c:cat>
            <c:strRef>
              <c:f>Sheet1!$D$1:$T$1</c:f>
              <c:strCache>
                <c:ptCount val="17"/>
                <c:pt idx="0">
                  <c:v>17</c:v>
                </c:pt>
                <c:pt idx="1">
                  <c:v>18</c:v>
                </c:pt>
                <c:pt idx="2">
                  <c:v>19</c:v>
                </c:pt>
                <c:pt idx="3">
                  <c:v>20</c:v>
                </c:pt>
                <c:pt idx="4">
                  <c:v>21</c:v>
                </c:pt>
                <c:pt idx="5">
                  <c:v>22</c:v>
                </c:pt>
                <c:pt idx="6">
                  <c:v>23</c:v>
                </c:pt>
                <c:pt idx="7">
                  <c:v>24</c:v>
                </c:pt>
                <c:pt idx="8">
                  <c:v>25</c:v>
                </c:pt>
                <c:pt idx="9">
                  <c:v>26</c:v>
                </c:pt>
                <c:pt idx="10">
                  <c:v>27</c:v>
                </c:pt>
                <c:pt idx="11">
                  <c:v>28</c:v>
                </c:pt>
                <c:pt idx="12">
                  <c:v>29</c:v>
                </c:pt>
                <c:pt idx="13">
                  <c:v>30</c:v>
                </c:pt>
                <c:pt idx="14">
                  <c:v>元</c:v>
                </c:pt>
                <c:pt idx="15">
                  <c:v>2</c:v>
                </c:pt>
                <c:pt idx="16">
                  <c:v>3</c:v>
                </c:pt>
              </c:strCache>
            </c:strRef>
          </c:cat>
          <c:val>
            <c:numRef>
              <c:f>Sheet1!$D$9:$T$9</c:f>
              <c:numCache>
                <c:formatCode>#,##0_);[Red]\(#,##0\)</c:formatCode>
                <c:ptCount val="17"/>
                <c:pt idx="0">
                  <c:v>208</c:v>
                </c:pt>
                <c:pt idx="1">
                  <c:v>185</c:v>
                </c:pt>
                <c:pt idx="2">
                  <c:v>199</c:v>
                </c:pt>
                <c:pt idx="3">
                  <c:v>184</c:v>
                </c:pt>
                <c:pt idx="4">
                  <c:v>159</c:v>
                </c:pt>
                <c:pt idx="5">
                  <c:v>132</c:v>
                </c:pt>
                <c:pt idx="6">
                  <c:v>146</c:v>
                </c:pt>
                <c:pt idx="7">
                  <c:v>105</c:v>
                </c:pt>
                <c:pt idx="8">
                  <c:v>108</c:v>
                </c:pt>
                <c:pt idx="9">
                  <c:v>104</c:v>
                </c:pt>
                <c:pt idx="10">
                  <c:v>103</c:v>
                </c:pt>
                <c:pt idx="11">
                  <c:v>95</c:v>
                </c:pt>
                <c:pt idx="12">
                  <c:v>72</c:v>
                </c:pt>
                <c:pt idx="13">
                  <c:v>75</c:v>
                </c:pt>
                <c:pt idx="14">
                  <c:v>75</c:v>
                </c:pt>
                <c:pt idx="15">
                  <c:v>66</c:v>
                </c:pt>
                <c:pt idx="16">
                  <c:v>54</c:v>
                </c:pt>
              </c:numCache>
            </c:numRef>
          </c:val>
          <c:smooth val="0"/>
          <c:extLst>
            <c:ext xmlns:c16="http://schemas.microsoft.com/office/drawing/2014/chart" uri="{C3380CC4-5D6E-409C-BE32-E72D297353CC}">
              <c16:uniqueId val="{00000007-EDAA-2F46-B95E-6316AA623DA5}"/>
            </c:ext>
          </c:extLst>
        </c:ser>
        <c:dLbls>
          <c:showLegendKey val="0"/>
          <c:showVal val="0"/>
          <c:showCatName val="0"/>
          <c:showSerName val="0"/>
          <c:showPercent val="0"/>
          <c:showBubbleSize val="0"/>
        </c:dLbls>
        <c:smooth val="0"/>
        <c:axId val="-2043316240"/>
        <c:axId val="-2043313520"/>
      </c:lineChart>
      <c:catAx>
        <c:axId val="-2043316240"/>
        <c:scaling>
          <c:orientation val="minMax"/>
        </c:scaling>
        <c:delete val="0"/>
        <c:axPos val="b"/>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dirty="0">
                    <a:solidFill>
                      <a:srgbClr val="000000"/>
                    </a:solidFill>
                    <a:latin typeface="HGMaruGothicMPRO" panose="020F0600000000000000" pitchFamily="34" charset="-128"/>
                    <a:ea typeface="HGMaruGothicMPRO" panose="020F0600000000000000" pitchFamily="34" charset="-128"/>
                  </a:rPr>
                  <a:t>平成</a:t>
                </a:r>
              </a:p>
            </c:rich>
          </c:tx>
          <c:overlay val="0"/>
        </c:title>
        <c:numFmt formatCode="General" sourceLinked="1"/>
        <c:majorTickMark val="in"/>
        <c:minorTickMark val="none"/>
        <c:tickLblPos val="nextTo"/>
        <c:spPr>
          <a:ln w="3169">
            <a:solidFill>
              <a:schemeClr val="tx1"/>
            </a:solidFill>
            <a:prstDash val="solid"/>
          </a:ln>
        </c:spPr>
        <c:txPr>
          <a:bodyPr rot="0" vert="horz"/>
          <a:lstStyle/>
          <a:p>
            <a:pPr>
              <a:defRPr sz="20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043313520"/>
        <c:crosses val="autoZero"/>
        <c:auto val="1"/>
        <c:lblAlgn val="ctr"/>
        <c:lblOffset val="100"/>
        <c:tickLblSkip val="1"/>
        <c:tickMarkSkip val="1"/>
        <c:noMultiLvlLbl val="0"/>
      </c:catAx>
      <c:valAx>
        <c:axId val="-2043313520"/>
        <c:scaling>
          <c:orientation val="minMax"/>
          <c:max val="200"/>
        </c:scaling>
        <c:delete val="0"/>
        <c:axPos val="l"/>
        <c:majorGridlines>
          <c:spPr>
            <a:ln w="3169">
              <a:noFill/>
              <a:prstDash val="solid"/>
            </a:ln>
          </c:spPr>
        </c:majorGridlines>
        <c:title>
          <c:tx>
            <c:rich>
              <a:bodyPr rot="0" vert="wordArtVertRtl"/>
              <a:lstStyle/>
              <a:p>
                <a:pPr algn="ct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zh-CN" altLang="en-US" sz="2400" b="0" dirty="0">
                    <a:latin typeface="HGMaruGothicMPRO" panose="020F0600000000000000" pitchFamily="34" charset="-128"/>
                    <a:ea typeface="HGMaruGothicMPRO" panose="020F0600000000000000" pitchFamily="34" charset="-128"/>
                  </a:rPr>
                  <a:t>事故件数（件）</a:t>
                </a:r>
              </a:p>
            </c:rich>
          </c:tx>
          <c:layout>
            <c:manualLayout>
              <c:xMode val="edge"/>
              <c:yMode val="edge"/>
              <c:x val="1.1582423164846327E-2"/>
              <c:y val="0.329081592799992"/>
            </c:manualLayout>
          </c:layout>
          <c:overlay val="0"/>
          <c:spPr>
            <a:noFill/>
            <a:ln w="25352">
              <a:noFill/>
            </a:ln>
          </c:spPr>
        </c:title>
        <c:numFmt formatCode="#,##0_ " sourceLinked="0"/>
        <c:majorTickMark val="in"/>
        <c:minorTickMark val="none"/>
        <c:tickLblPos val="nextTo"/>
        <c:spPr>
          <a:ln w="3169">
            <a:solidFill>
              <a:schemeClr val="tx1"/>
            </a:solidFill>
            <a:prstDash val="solid"/>
          </a:ln>
        </c:spPr>
        <c:txPr>
          <a:bodyPr rot="0" vert="horz"/>
          <a:lstStyle/>
          <a:p>
            <a:pPr>
              <a:defRPr sz="20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043316240"/>
        <c:crosses val="autoZero"/>
        <c:crossBetween val="midCat"/>
      </c:valAx>
      <c:spPr>
        <a:noFill/>
        <a:ln w="38027">
          <a:solidFill>
            <a:schemeClr val="tx1"/>
          </a:solidFill>
          <a:prstDash val="solid"/>
        </a:ln>
      </c:spPr>
    </c:plotArea>
    <c:legend>
      <c:legendPos val="t"/>
      <c:layout>
        <c:manualLayout>
          <c:xMode val="edge"/>
          <c:yMode val="edge"/>
          <c:x val="4.3938853797121501E-2"/>
          <c:y val="5.6284411816943901E-3"/>
          <c:w val="0.92774193548387096"/>
          <c:h val="0.27352757438851899"/>
        </c:manualLayout>
      </c:layout>
      <c:overlay val="0"/>
      <c:spPr>
        <a:noFill/>
        <a:ln w="3169">
          <a:noFill/>
          <a:prstDash val="solid"/>
        </a:ln>
      </c:spPr>
      <c:txPr>
        <a:bodyPr/>
        <a:lstStyle/>
        <a:p>
          <a:pPr>
            <a:defRPr sz="2132"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legend>
    <c:plotVisOnly val="1"/>
    <c:dispBlanksAs val="gap"/>
    <c:showDLblsOverMax val="0"/>
  </c:chart>
  <c:spPr>
    <a:noFill/>
    <a:ln>
      <a:noFill/>
    </a:ln>
  </c:spPr>
  <c:txPr>
    <a:bodyPr/>
    <a:lstStyle/>
    <a:p>
      <a:pPr>
        <a:defRPr sz="2321"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370221041646901"/>
          <c:y val="0.22588588094072201"/>
          <c:w val="0.75057489801726596"/>
          <c:h val="0.53087818893304295"/>
        </c:manualLayout>
      </c:layout>
      <c:barChart>
        <c:barDir val="bar"/>
        <c:grouping val="percentStacked"/>
        <c:varyColors val="0"/>
        <c:ser>
          <c:idx val="8"/>
          <c:order val="0"/>
          <c:tx>
            <c:strRef>
              <c:f>Sheet1!$B$1</c:f>
              <c:strCache>
                <c:ptCount val="1"/>
                <c:pt idx="0">
                  <c:v>-14</c:v>
                </c:pt>
              </c:strCache>
            </c:strRef>
          </c:tx>
          <c:spPr>
            <a:solidFill>
              <a:srgbClr val="FF0000"/>
            </a:solidFill>
            <a:ln>
              <a:solidFill>
                <a:schemeClr val="tx1"/>
              </a:solidFill>
            </a:ln>
          </c:spPr>
          <c:invertIfNegative val="0"/>
          <c:cat>
            <c:strRef>
              <c:f>Sheet1!$A$2:$A$3</c:f>
              <c:strCache>
                <c:ptCount val="2"/>
                <c:pt idx="0">
                  <c:v>負傷者</c:v>
                </c:pt>
                <c:pt idx="1">
                  <c:v>死者</c:v>
                </c:pt>
              </c:strCache>
            </c:strRef>
          </c:cat>
          <c:val>
            <c:numRef>
              <c:f>Sheet1!$B$2:$B$3</c:f>
              <c:numCache>
                <c:formatCode>#,##0_);[Red]\(#,##0\)</c:formatCode>
                <c:ptCount val="2"/>
                <c:pt idx="0">
                  <c:v>4471</c:v>
                </c:pt>
                <c:pt idx="1">
                  <c:v>22</c:v>
                </c:pt>
              </c:numCache>
            </c:numRef>
          </c:val>
          <c:extLst>
            <c:ext xmlns:c16="http://schemas.microsoft.com/office/drawing/2014/chart" uri="{C3380CC4-5D6E-409C-BE32-E72D297353CC}">
              <c16:uniqueId val="{00000000-F325-004C-B87D-E4D3F9A3C9E1}"/>
            </c:ext>
          </c:extLst>
        </c:ser>
        <c:ser>
          <c:idx val="0"/>
          <c:order val="1"/>
          <c:tx>
            <c:strRef>
              <c:f>Sheet1!$C$1</c:f>
              <c:strCache>
                <c:ptCount val="1"/>
                <c:pt idx="0">
                  <c:v>15-19</c:v>
                </c:pt>
              </c:strCache>
            </c:strRef>
          </c:tx>
          <c:spPr>
            <a:ln>
              <a:solidFill>
                <a:schemeClr val="tx1"/>
              </a:solidFill>
            </a:ln>
          </c:spPr>
          <c:invertIfNegative val="0"/>
          <c:cat>
            <c:strRef>
              <c:f>Sheet1!$A$2:$A$3</c:f>
              <c:strCache>
                <c:ptCount val="2"/>
                <c:pt idx="0">
                  <c:v>負傷者</c:v>
                </c:pt>
                <c:pt idx="1">
                  <c:v>死者</c:v>
                </c:pt>
              </c:strCache>
            </c:strRef>
          </c:cat>
          <c:val>
            <c:numRef>
              <c:f>Sheet1!$C$2:$C$3</c:f>
              <c:numCache>
                <c:formatCode>#,##0_);[Red]\(#,##0\)</c:formatCode>
                <c:ptCount val="2"/>
                <c:pt idx="0">
                  <c:v>1097</c:v>
                </c:pt>
                <c:pt idx="1">
                  <c:v>3</c:v>
                </c:pt>
              </c:numCache>
            </c:numRef>
          </c:val>
          <c:extLst>
            <c:ext xmlns:c16="http://schemas.microsoft.com/office/drawing/2014/chart" uri="{C3380CC4-5D6E-409C-BE32-E72D297353CC}">
              <c16:uniqueId val="{00000001-F325-004C-B87D-E4D3F9A3C9E1}"/>
            </c:ext>
          </c:extLst>
        </c:ser>
        <c:ser>
          <c:idx val="1"/>
          <c:order val="2"/>
          <c:tx>
            <c:strRef>
              <c:f>Sheet1!$D$1</c:f>
              <c:strCache>
                <c:ptCount val="1"/>
                <c:pt idx="0">
                  <c:v>20代</c:v>
                </c:pt>
              </c:strCache>
            </c:strRef>
          </c:tx>
          <c:spPr>
            <a:ln>
              <a:solidFill>
                <a:schemeClr val="tx1"/>
              </a:solidFill>
            </a:ln>
          </c:spPr>
          <c:invertIfNegative val="0"/>
          <c:cat>
            <c:strRef>
              <c:f>Sheet1!$A$2:$A$3</c:f>
              <c:strCache>
                <c:ptCount val="2"/>
                <c:pt idx="0">
                  <c:v>負傷者</c:v>
                </c:pt>
                <c:pt idx="1">
                  <c:v>死者</c:v>
                </c:pt>
              </c:strCache>
            </c:strRef>
          </c:cat>
          <c:val>
            <c:numRef>
              <c:f>Sheet1!$D$2:$D$3</c:f>
              <c:numCache>
                <c:formatCode>#,##0_);[Red]\(#,##0\)</c:formatCode>
                <c:ptCount val="2"/>
                <c:pt idx="0">
                  <c:v>3678</c:v>
                </c:pt>
                <c:pt idx="1">
                  <c:v>25</c:v>
                </c:pt>
              </c:numCache>
            </c:numRef>
          </c:val>
          <c:extLst>
            <c:ext xmlns:c16="http://schemas.microsoft.com/office/drawing/2014/chart" uri="{C3380CC4-5D6E-409C-BE32-E72D297353CC}">
              <c16:uniqueId val="{00000002-F325-004C-B87D-E4D3F9A3C9E1}"/>
            </c:ext>
          </c:extLst>
        </c:ser>
        <c:ser>
          <c:idx val="2"/>
          <c:order val="3"/>
          <c:tx>
            <c:strRef>
              <c:f>Sheet1!$E$1</c:f>
              <c:strCache>
                <c:ptCount val="1"/>
                <c:pt idx="0">
                  <c:v>30代</c:v>
                </c:pt>
              </c:strCache>
            </c:strRef>
          </c:tx>
          <c:spPr>
            <a:solidFill>
              <a:srgbClr val="7030A0"/>
            </a:solidFill>
            <a:ln>
              <a:solidFill>
                <a:schemeClr val="tx1"/>
              </a:solidFill>
            </a:ln>
          </c:spPr>
          <c:invertIfNegative val="0"/>
          <c:cat>
            <c:strRef>
              <c:f>Sheet1!$A$2:$A$3</c:f>
              <c:strCache>
                <c:ptCount val="2"/>
                <c:pt idx="0">
                  <c:v>負傷者</c:v>
                </c:pt>
                <c:pt idx="1">
                  <c:v>死者</c:v>
                </c:pt>
              </c:strCache>
            </c:strRef>
          </c:cat>
          <c:val>
            <c:numRef>
              <c:f>Sheet1!$E$2:$E$3</c:f>
              <c:numCache>
                <c:formatCode>#,##0_);[Red]\(#,##0\)</c:formatCode>
                <c:ptCount val="2"/>
                <c:pt idx="0">
                  <c:v>3781</c:v>
                </c:pt>
                <c:pt idx="1">
                  <c:v>28</c:v>
                </c:pt>
              </c:numCache>
            </c:numRef>
          </c:val>
          <c:extLst>
            <c:ext xmlns:c16="http://schemas.microsoft.com/office/drawing/2014/chart" uri="{C3380CC4-5D6E-409C-BE32-E72D297353CC}">
              <c16:uniqueId val="{00000003-F325-004C-B87D-E4D3F9A3C9E1}"/>
            </c:ext>
          </c:extLst>
        </c:ser>
        <c:ser>
          <c:idx val="3"/>
          <c:order val="4"/>
          <c:tx>
            <c:strRef>
              <c:f>Sheet1!$F$1</c:f>
              <c:strCache>
                <c:ptCount val="1"/>
                <c:pt idx="0">
                  <c:v>40代</c:v>
                </c:pt>
              </c:strCache>
            </c:strRef>
          </c:tx>
          <c:spPr>
            <a:solidFill>
              <a:srgbClr val="00B050"/>
            </a:solidFill>
            <a:ln>
              <a:solidFill>
                <a:schemeClr val="tx1"/>
              </a:solidFill>
            </a:ln>
          </c:spPr>
          <c:invertIfNegative val="0"/>
          <c:cat>
            <c:strRef>
              <c:f>Sheet1!$A$2:$A$3</c:f>
              <c:strCache>
                <c:ptCount val="2"/>
                <c:pt idx="0">
                  <c:v>負傷者</c:v>
                </c:pt>
                <c:pt idx="1">
                  <c:v>死者</c:v>
                </c:pt>
              </c:strCache>
            </c:strRef>
          </c:cat>
          <c:val>
            <c:numRef>
              <c:f>Sheet1!$F$2:$F$3</c:f>
              <c:numCache>
                <c:formatCode>#,##0_);[Red]\(#,##0\)</c:formatCode>
                <c:ptCount val="2"/>
                <c:pt idx="0">
                  <c:v>4609</c:v>
                </c:pt>
                <c:pt idx="1">
                  <c:v>44</c:v>
                </c:pt>
              </c:numCache>
            </c:numRef>
          </c:val>
          <c:extLst>
            <c:ext xmlns:c16="http://schemas.microsoft.com/office/drawing/2014/chart" uri="{C3380CC4-5D6E-409C-BE32-E72D297353CC}">
              <c16:uniqueId val="{00000004-F325-004C-B87D-E4D3F9A3C9E1}"/>
            </c:ext>
          </c:extLst>
        </c:ser>
        <c:ser>
          <c:idx val="4"/>
          <c:order val="5"/>
          <c:tx>
            <c:strRef>
              <c:f>Sheet1!$G$1</c:f>
              <c:strCache>
                <c:ptCount val="1"/>
                <c:pt idx="0">
                  <c:v>50代</c:v>
                </c:pt>
              </c:strCache>
            </c:strRef>
          </c:tx>
          <c:spPr>
            <a:ln>
              <a:solidFill>
                <a:schemeClr val="tx1"/>
              </a:solidFill>
            </a:ln>
          </c:spPr>
          <c:invertIfNegative val="0"/>
          <c:cat>
            <c:strRef>
              <c:f>Sheet1!$A$2:$A$3</c:f>
              <c:strCache>
                <c:ptCount val="2"/>
                <c:pt idx="0">
                  <c:v>負傷者</c:v>
                </c:pt>
                <c:pt idx="1">
                  <c:v>死者</c:v>
                </c:pt>
              </c:strCache>
            </c:strRef>
          </c:cat>
          <c:val>
            <c:numRef>
              <c:f>Sheet1!$G$2:$G$3</c:f>
              <c:numCache>
                <c:formatCode>#,##0_);[Red]\(#,##0\)</c:formatCode>
                <c:ptCount val="2"/>
                <c:pt idx="0">
                  <c:v>4996</c:v>
                </c:pt>
                <c:pt idx="1">
                  <c:v>56</c:v>
                </c:pt>
              </c:numCache>
            </c:numRef>
          </c:val>
          <c:extLst>
            <c:ext xmlns:c16="http://schemas.microsoft.com/office/drawing/2014/chart" uri="{C3380CC4-5D6E-409C-BE32-E72D297353CC}">
              <c16:uniqueId val="{00000005-F325-004C-B87D-E4D3F9A3C9E1}"/>
            </c:ext>
          </c:extLst>
        </c:ser>
        <c:ser>
          <c:idx val="5"/>
          <c:order val="6"/>
          <c:tx>
            <c:strRef>
              <c:f>Sheet1!$H$1</c:f>
              <c:strCache>
                <c:ptCount val="1"/>
                <c:pt idx="0">
                  <c:v>60代</c:v>
                </c:pt>
              </c:strCache>
            </c:strRef>
          </c:tx>
          <c:spPr>
            <a:solidFill>
              <a:srgbClr val="C00000"/>
            </a:solidFill>
            <a:ln>
              <a:solidFill>
                <a:schemeClr val="tx1"/>
              </a:solidFill>
            </a:ln>
          </c:spPr>
          <c:invertIfNegative val="0"/>
          <c:cat>
            <c:strRef>
              <c:f>Sheet1!$A$2:$A$3</c:f>
              <c:strCache>
                <c:ptCount val="2"/>
                <c:pt idx="0">
                  <c:v>負傷者</c:v>
                </c:pt>
                <c:pt idx="1">
                  <c:v>死者</c:v>
                </c:pt>
              </c:strCache>
            </c:strRef>
          </c:cat>
          <c:val>
            <c:numRef>
              <c:f>Sheet1!$H$2:$H$3</c:f>
              <c:numCache>
                <c:formatCode>#,##0_);[Red]\(#,##0\)</c:formatCode>
                <c:ptCount val="2"/>
                <c:pt idx="0">
                  <c:v>4251</c:v>
                </c:pt>
                <c:pt idx="1">
                  <c:v>105</c:v>
                </c:pt>
              </c:numCache>
            </c:numRef>
          </c:val>
          <c:extLst>
            <c:ext xmlns:c16="http://schemas.microsoft.com/office/drawing/2014/chart" uri="{C3380CC4-5D6E-409C-BE32-E72D297353CC}">
              <c16:uniqueId val="{00000006-F325-004C-B87D-E4D3F9A3C9E1}"/>
            </c:ext>
          </c:extLst>
        </c:ser>
        <c:ser>
          <c:idx val="6"/>
          <c:order val="7"/>
          <c:tx>
            <c:strRef>
              <c:f>Sheet1!$I$1</c:f>
              <c:strCache>
                <c:ptCount val="1"/>
                <c:pt idx="0">
                  <c:v>70代</c:v>
                </c:pt>
              </c:strCache>
            </c:strRef>
          </c:tx>
          <c:spPr>
            <a:solidFill>
              <a:srgbClr val="99FFCC"/>
            </a:solidFill>
            <a:ln>
              <a:solidFill>
                <a:schemeClr val="tx1"/>
              </a:solidFill>
            </a:ln>
          </c:spPr>
          <c:invertIfNegative val="0"/>
          <c:cat>
            <c:strRef>
              <c:f>Sheet1!$A$2:$A$3</c:f>
              <c:strCache>
                <c:ptCount val="2"/>
                <c:pt idx="0">
                  <c:v>負傷者</c:v>
                </c:pt>
                <c:pt idx="1">
                  <c:v>死者</c:v>
                </c:pt>
              </c:strCache>
            </c:strRef>
          </c:cat>
          <c:val>
            <c:numRef>
              <c:f>Sheet1!$I$2:$I$3</c:f>
              <c:numCache>
                <c:formatCode>#,##0_);[Red]\(#,##0\)</c:formatCode>
                <c:ptCount val="2"/>
                <c:pt idx="0">
                  <c:v>5556</c:v>
                </c:pt>
                <c:pt idx="1">
                  <c:v>264</c:v>
                </c:pt>
              </c:numCache>
            </c:numRef>
          </c:val>
          <c:extLst>
            <c:ext xmlns:c16="http://schemas.microsoft.com/office/drawing/2014/chart" uri="{C3380CC4-5D6E-409C-BE32-E72D297353CC}">
              <c16:uniqueId val="{00000007-F325-004C-B87D-E4D3F9A3C9E1}"/>
            </c:ext>
          </c:extLst>
        </c:ser>
        <c:ser>
          <c:idx val="7"/>
          <c:order val="8"/>
          <c:tx>
            <c:strRef>
              <c:f>Sheet1!$J$1</c:f>
              <c:strCache>
                <c:ptCount val="1"/>
                <c:pt idx="0">
                  <c:v>80-</c:v>
                </c:pt>
              </c:strCache>
            </c:strRef>
          </c:tx>
          <c:spPr>
            <a:solidFill>
              <a:srgbClr val="FFC000"/>
            </a:solidFill>
            <a:ln>
              <a:solidFill>
                <a:schemeClr val="tx1"/>
              </a:solidFill>
            </a:ln>
          </c:spPr>
          <c:invertIfNegative val="0"/>
          <c:cat>
            <c:strRef>
              <c:f>Sheet1!$A$2:$A$3</c:f>
              <c:strCache>
                <c:ptCount val="2"/>
                <c:pt idx="0">
                  <c:v>負傷者</c:v>
                </c:pt>
                <c:pt idx="1">
                  <c:v>死者</c:v>
                </c:pt>
              </c:strCache>
            </c:strRef>
          </c:cat>
          <c:val>
            <c:numRef>
              <c:f>Sheet1!$J$2:$J$3</c:f>
              <c:numCache>
                <c:formatCode>#,##0_);[Red]\(#,##0\)</c:formatCode>
                <c:ptCount val="2"/>
                <c:pt idx="0">
                  <c:v>4536</c:v>
                </c:pt>
                <c:pt idx="1">
                  <c:v>394</c:v>
                </c:pt>
              </c:numCache>
            </c:numRef>
          </c:val>
          <c:extLst>
            <c:ext xmlns:c16="http://schemas.microsoft.com/office/drawing/2014/chart" uri="{C3380CC4-5D6E-409C-BE32-E72D297353CC}">
              <c16:uniqueId val="{00000008-F325-004C-B87D-E4D3F9A3C9E1}"/>
            </c:ext>
          </c:extLst>
        </c:ser>
        <c:dLbls>
          <c:showLegendKey val="0"/>
          <c:showVal val="0"/>
          <c:showCatName val="0"/>
          <c:showSerName val="0"/>
          <c:showPercent val="0"/>
          <c:showBubbleSize val="0"/>
        </c:dLbls>
        <c:gapWidth val="75"/>
        <c:overlap val="100"/>
        <c:serLines/>
        <c:axId val="209963696"/>
        <c:axId val="209965472"/>
      </c:barChart>
      <c:catAx>
        <c:axId val="209963696"/>
        <c:scaling>
          <c:orientation val="minMax"/>
        </c:scaling>
        <c:delete val="0"/>
        <c:axPos val="l"/>
        <c:numFmt formatCode="General" sourceLinked="1"/>
        <c:majorTickMark val="none"/>
        <c:minorTickMark val="none"/>
        <c:tickLblPos val="low"/>
        <c:spPr>
          <a:ln w="3335">
            <a:solidFill>
              <a:schemeClr val="tx1"/>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09965472"/>
        <c:crosses val="autoZero"/>
        <c:auto val="1"/>
        <c:lblAlgn val="ctr"/>
        <c:lblOffset val="100"/>
        <c:noMultiLvlLbl val="0"/>
      </c:catAx>
      <c:valAx>
        <c:axId val="209965472"/>
        <c:scaling>
          <c:orientation val="minMax"/>
        </c:scaling>
        <c:delete val="0"/>
        <c:axPos val="b"/>
        <c:majorGridlines>
          <c:spPr>
            <a:ln w="3335">
              <a:solidFill>
                <a:schemeClr val="bg1">
                  <a:lumMod val="65000"/>
                </a:schemeClr>
              </a:solidFill>
              <a:prstDash val="solid"/>
            </a:ln>
          </c:spPr>
        </c:majorGridlines>
        <c:minorGridlines>
          <c:spPr>
            <a:ln>
              <a:noFill/>
            </a:ln>
          </c:spPr>
        </c:minorGridlines>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a:solidFill>
                      <a:srgbClr val="000000"/>
                    </a:solidFill>
                    <a:latin typeface="HGMaruGothicMPRO" panose="020F0600000000000000" pitchFamily="34" charset="-128"/>
                    <a:ea typeface="HGMaruGothicMPRO" panose="020F0600000000000000" pitchFamily="34" charset="-128"/>
                  </a:rPr>
                  <a:t>割合</a:t>
                </a:r>
                <a:endParaRPr lang="ja-JP" altLang="en-US" b="0" dirty="0">
                  <a:solidFill>
                    <a:srgbClr val="000000"/>
                  </a:solidFill>
                  <a:latin typeface="HGMaruGothicMPRO" panose="020F0600000000000000" pitchFamily="34" charset="-128"/>
                  <a:ea typeface="HGMaruGothicMPRO" panose="020F0600000000000000" pitchFamily="34" charset="-128"/>
                </a:endParaRPr>
              </a:p>
            </c:rich>
          </c:tx>
          <c:overlay val="0"/>
        </c:title>
        <c:numFmt formatCode="0%" sourceLinked="0"/>
        <c:majorTickMark val="out"/>
        <c:minorTickMark val="none"/>
        <c:tickLblPos val="nextTo"/>
        <c:spPr>
          <a:ln w="3335">
            <a:solidFill>
              <a:srgbClr val="000000"/>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09963696"/>
        <c:crosses val="autoZero"/>
        <c:crossBetween val="between"/>
        <c:majorUnit val="0.25"/>
        <c:dispUnits>
          <c:builtInUnit val="tenThousands"/>
        </c:dispUnits>
      </c:valAx>
      <c:spPr>
        <a:noFill/>
        <a:ln w="38100">
          <a:solidFill>
            <a:srgbClr val="000000"/>
          </a:solidFill>
          <a:prstDash val="solid"/>
        </a:ln>
      </c:spPr>
    </c:plotArea>
    <c:legend>
      <c:legendPos val="t"/>
      <c:layout>
        <c:manualLayout>
          <c:xMode val="edge"/>
          <c:yMode val="edge"/>
          <c:x val="7.8546271700977097E-2"/>
          <c:y val="1.7611447440836502E-2"/>
          <c:w val="0.85194360117635903"/>
          <c:h val="0.14663436745695699"/>
        </c:manualLayout>
      </c:layout>
      <c:overlay val="0"/>
      <c:txPr>
        <a:bodyPr/>
        <a:lstStyle/>
        <a:p>
          <a:pPr>
            <a:defRPr sz="2400" b="0">
              <a:solidFill>
                <a:srgbClr val="000000"/>
              </a:solidFill>
              <a:latin typeface="HGMaruGothicMPRO" panose="020F0600000000000000" pitchFamily="34" charset="-128"/>
              <a:ea typeface="HGMaruGothicMPRO" panose="020F0600000000000000" pitchFamily="34" charset="-128"/>
            </a:defRPr>
          </a:pPr>
          <a:endParaRPr lang="ja-JP"/>
        </a:p>
      </c:txPr>
    </c:legend>
    <c:plotVisOnly val="1"/>
    <c:dispBlanksAs val="gap"/>
    <c:showDLblsOverMax val="0"/>
  </c:chart>
  <c:spPr>
    <a:noFill/>
    <a:ln>
      <a:noFill/>
    </a:ln>
  </c:spPr>
  <c:txPr>
    <a:bodyPr/>
    <a:lstStyle/>
    <a:p>
      <a:pPr>
        <a:defRPr sz="265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26204369297017"/>
          <c:y val="4.1755039612762078E-2"/>
          <c:w val="0.71411460719709863"/>
          <c:h val="0.69283207378373235"/>
        </c:manualLayout>
      </c:layout>
      <c:barChart>
        <c:barDir val="bar"/>
        <c:grouping val="percentStacked"/>
        <c:varyColors val="0"/>
        <c:ser>
          <c:idx val="0"/>
          <c:order val="0"/>
          <c:tx>
            <c:strRef>
              <c:f>Sheet1!$A$2</c:f>
              <c:strCache>
                <c:ptCount val="1"/>
                <c:pt idx="0">
                  <c:v>全損</c:v>
                </c:pt>
              </c:strCache>
            </c:strRef>
          </c:tx>
          <c:spPr>
            <a:solidFill>
              <a:srgbClr val="FF0000"/>
            </a:solidFill>
          </c:spPr>
          <c:invertIfNegative val="0"/>
          <c:cat>
            <c:strRef>
              <c:f>Sheet1!$B$1:$E$1</c:f>
              <c:strCache>
                <c:ptCount val="4"/>
                <c:pt idx="0">
                  <c:v>自動車</c:v>
                </c:pt>
                <c:pt idx="1">
                  <c:v>二輪車</c:v>
                </c:pt>
                <c:pt idx="2">
                  <c:v>自転車</c:v>
                </c:pt>
                <c:pt idx="3">
                  <c:v>歩行中</c:v>
                </c:pt>
              </c:strCache>
            </c:strRef>
          </c:cat>
          <c:val>
            <c:numRef>
              <c:f>Sheet1!$B$2:$E$2</c:f>
              <c:numCache>
                <c:formatCode>0_);[Red]\(0\)</c:formatCode>
                <c:ptCount val="4"/>
                <c:pt idx="0">
                  <c:v>0</c:v>
                </c:pt>
                <c:pt idx="1">
                  <c:v>0</c:v>
                </c:pt>
                <c:pt idx="2">
                  <c:v>0</c:v>
                </c:pt>
                <c:pt idx="3">
                  <c:v>0</c:v>
                </c:pt>
              </c:numCache>
            </c:numRef>
          </c:val>
          <c:extLst>
            <c:ext xmlns:c16="http://schemas.microsoft.com/office/drawing/2014/chart" uri="{C3380CC4-5D6E-409C-BE32-E72D297353CC}">
              <c16:uniqueId val="{00000000-BB36-D246-BDE7-84165558DF49}"/>
            </c:ext>
          </c:extLst>
        </c:ser>
        <c:ser>
          <c:idx val="1"/>
          <c:order val="1"/>
          <c:tx>
            <c:strRef>
              <c:f>Sheet1!$A$3</c:f>
              <c:strCache>
                <c:ptCount val="1"/>
                <c:pt idx="0">
                  <c:v>頭部</c:v>
                </c:pt>
              </c:strCache>
            </c:strRef>
          </c:tx>
          <c:spPr>
            <a:solidFill>
              <a:srgbClr val="92D05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Sheet1!$B$3:$E$3</c:f>
              <c:numCache>
                <c:formatCode>0_);[Red]\(0\)</c:formatCode>
                <c:ptCount val="4"/>
                <c:pt idx="0">
                  <c:v>5407</c:v>
                </c:pt>
                <c:pt idx="1">
                  <c:v>1950</c:v>
                </c:pt>
                <c:pt idx="2">
                  <c:v>7460</c:v>
                </c:pt>
                <c:pt idx="3">
                  <c:v>5288</c:v>
                </c:pt>
              </c:numCache>
            </c:numRef>
          </c:val>
          <c:extLst>
            <c:ext xmlns:c16="http://schemas.microsoft.com/office/drawing/2014/chart" uri="{C3380CC4-5D6E-409C-BE32-E72D297353CC}">
              <c16:uniqueId val="{00000001-BB36-D246-BDE7-84165558DF49}"/>
            </c:ext>
          </c:extLst>
        </c:ser>
        <c:ser>
          <c:idx val="2"/>
          <c:order val="2"/>
          <c:tx>
            <c:strRef>
              <c:f>Sheet1!$A$4</c:f>
              <c:strCache>
                <c:ptCount val="1"/>
                <c:pt idx="0">
                  <c:v>顔部</c:v>
                </c:pt>
              </c:strCache>
            </c:strRef>
          </c:tx>
          <c:spPr>
            <a:solidFill>
              <a:srgbClr val="0070C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Sheet1!$B$4:$E$4</c:f>
              <c:numCache>
                <c:formatCode>0_);[Red]\(0\)</c:formatCode>
                <c:ptCount val="4"/>
                <c:pt idx="0">
                  <c:v>2056</c:v>
                </c:pt>
                <c:pt idx="1">
                  <c:v>1160</c:v>
                </c:pt>
                <c:pt idx="2">
                  <c:v>3389</c:v>
                </c:pt>
                <c:pt idx="3">
                  <c:v>1588</c:v>
                </c:pt>
              </c:numCache>
            </c:numRef>
          </c:val>
          <c:extLst>
            <c:ext xmlns:c16="http://schemas.microsoft.com/office/drawing/2014/chart" uri="{C3380CC4-5D6E-409C-BE32-E72D297353CC}">
              <c16:uniqueId val="{00000002-BB36-D246-BDE7-84165558DF49}"/>
            </c:ext>
          </c:extLst>
        </c:ser>
        <c:ser>
          <c:idx val="3"/>
          <c:order val="3"/>
          <c:tx>
            <c:strRef>
              <c:f>Sheet1!$A$5</c:f>
              <c:strCache>
                <c:ptCount val="1"/>
                <c:pt idx="0">
                  <c:v>頸部</c:v>
                </c:pt>
              </c:strCache>
            </c:strRef>
          </c:tx>
          <c:spPr>
            <a:solidFill>
              <a:schemeClr val="accent6">
                <a:lumMod val="40000"/>
                <a:lumOff val="60000"/>
              </a:schemeClr>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Sheet1!$B$5:$E$5</c:f>
              <c:numCache>
                <c:formatCode>0_);[Red]\(0\)</c:formatCode>
                <c:ptCount val="4"/>
                <c:pt idx="0">
                  <c:v>166326</c:v>
                </c:pt>
                <c:pt idx="1">
                  <c:v>6817</c:v>
                </c:pt>
                <c:pt idx="2">
                  <c:v>7404</c:v>
                </c:pt>
                <c:pt idx="3">
                  <c:v>3107</c:v>
                </c:pt>
              </c:numCache>
            </c:numRef>
          </c:val>
          <c:extLst>
            <c:ext xmlns:c16="http://schemas.microsoft.com/office/drawing/2014/chart" uri="{C3380CC4-5D6E-409C-BE32-E72D297353CC}">
              <c16:uniqueId val="{00000003-BB36-D246-BDE7-84165558DF49}"/>
            </c:ext>
          </c:extLst>
        </c:ser>
        <c:ser>
          <c:idx val="4"/>
          <c:order val="4"/>
          <c:tx>
            <c:strRef>
              <c:f>Sheet1!$A$6</c:f>
              <c:strCache>
                <c:ptCount val="1"/>
                <c:pt idx="0">
                  <c:v>胸部</c:v>
                </c:pt>
              </c:strCache>
            </c:strRef>
          </c:tx>
          <c:spPr>
            <a:solidFill>
              <a:srgbClr val="00B0F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Sheet1!$B$6:$E$6</c:f>
              <c:numCache>
                <c:formatCode>0_);[Red]\(0\)</c:formatCode>
                <c:ptCount val="4"/>
                <c:pt idx="0">
                  <c:v>10213</c:v>
                </c:pt>
                <c:pt idx="1">
                  <c:v>3097</c:v>
                </c:pt>
                <c:pt idx="2">
                  <c:v>3355</c:v>
                </c:pt>
                <c:pt idx="3">
                  <c:v>1475</c:v>
                </c:pt>
              </c:numCache>
            </c:numRef>
          </c:val>
          <c:extLst>
            <c:ext xmlns:c16="http://schemas.microsoft.com/office/drawing/2014/chart" uri="{C3380CC4-5D6E-409C-BE32-E72D297353CC}">
              <c16:uniqueId val="{00000004-BB36-D246-BDE7-84165558DF49}"/>
            </c:ext>
          </c:extLst>
        </c:ser>
        <c:ser>
          <c:idx val="5"/>
          <c:order val="5"/>
          <c:tx>
            <c:strRef>
              <c:f>Sheet1!$A$7</c:f>
              <c:strCache>
                <c:ptCount val="1"/>
                <c:pt idx="0">
                  <c:v>腹部</c:v>
                </c:pt>
              </c:strCache>
            </c:strRef>
          </c:tx>
          <c:spPr>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Sheet1!$B$7:$E$7</c:f>
              <c:numCache>
                <c:formatCode>0_);[Red]\(0\)</c:formatCode>
                <c:ptCount val="4"/>
                <c:pt idx="0">
                  <c:v>1393</c:v>
                </c:pt>
                <c:pt idx="1">
                  <c:v>538</c:v>
                </c:pt>
                <c:pt idx="2">
                  <c:v>709</c:v>
                </c:pt>
                <c:pt idx="3">
                  <c:v>398</c:v>
                </c:pt>
              </c:numCache>
            </c:numRef>
          </c:val>
          <c:extLst>
            <c:ext xmlns:c16="http://schemas.microsoft.com/office/drawing/2014/chart" uri="{C3380CC4-5D6E-409C-BE32-E72D297353CC}">
              <c16:uniqueId val="{00000005-BB36-D246-BDE7-84165558DF49}"/>
            </c:ext>
          </c:extLst>
        </c:ser>
        <c:ser>
          <c:idx val="6"/>
          <c:order val="6"/>
          <c:tx>
            <c:strRef>
              <c:f>Sheet1!$A$8</c:f>
              <c:strCache>
                <c:ptCount val="1"/>
                <c:pt idx="0">
                  <c:v>背部</c:v>
                </c:pt>
              </c:strCache>
            </c:strRef>
          </c:tx>
          <c:spPr>
            <a:solidFill>
              <a:srgbClr val="C0000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Sheet1!$B$8:$E$8</c:f>
              <c:numCache>
                <c:formatCode>0_);[Red]\(0\)</c:formatCode>
                <c:ptCount val="4"/>
                <c:pt idx="0">
                  <c:v>2139</c:v>
                </c:pt>
                <c:pt idx="1">
                  <c:v>451</c:v>
                </c:pt>
                <c:pt idx="2">
                  <c:v>529</c:v>
                </c:pt>
                <c:pt idx="3">
                  <c:v>404</c:v>
                </c:pt>
              </c:numCache>
            </c:numRef>
          </c:val>
          <c:extLst>
            <c:ext xmlns:c16="http://schemas.microsoft.com/office/drawing/2014/chart" uri="{C3380CC4-5D6E-409C-BE32-E72D297353CC}">
              <c16:uniqueId val="{00000006-BB36-D246-BDE7-84165558DF49}"/>
            </c:ext>
          </c:extLst>
        </c:ser>
        <c:ser>
          <c:idx val="7"/>
          <c:order val="7"/>
          <c:tx>
            <c:strRef>
              <c:f>Sheet1!$A$9</c:f>
              <c:strCache>
                <c:ptCount val="1"/>
                <c:pt idx="0">
                  <c:v>腰部</c:v>
                </c:pt>
              </c:strCache>
            </c:strRef>
          </c:tx>
          <c:spPr>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Sheet1!$B$9:$E$9</c:f>
              <c:numCache>
                <c:formatCode>0_);[Red]\(0\)</c:formatCode>
                <c:ptCount val="4"/>
                <c:pt idx="0">
                  <c:v>17262</c:v>
                </c:pt>
                <c:pt idx="1">
                  <c:v>3599</c:v>
                </c:pt>
                <c:pt idx="2">
                  <c:v>6343</c:v>
                </c:pt>
                <c:pt idx="3">
                  <c:v>4452</c:v>
                </c:pt>
              </c:numCache>
            </c:numRef>
          </c:val>
          <c:extLst>
            <c:ext xmlns:c16="http://schemas.microsoft.com/office/drawing/2014/chart" uri="{C3380CC4-5D6E-409C-BE32-E72D297353CC}">
              <c16:uniqueId val="{00000007-BB36-D246-BDE7-84165558DF49}"/>
            </c:ext>
          </c:extLst>
        </c:ser>
        <c:ser>
          <c:idx val="8"/>
          <c:order val="8"/>
          <c:tx>
            <c:strRef>
              <c:f>Sheet1!$A$10</c:f>
              <c:strCache>
                <c:ptCount val="1"/>
                <c:pt idx="0">
                  <c:v>腕部</c:v>
                </c:pt>
              </c:strCache>
            </c:strRef>
          </c:tx>
          <c:spPr>
            <a:solidFill>
              <a:srgbClr val="FFFF0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Sheet1!$B$10:$E$10</c:f>
              <c:numCache>
                <c:formatCode>0_);[Red]\(0\)</c:formatCode>
                <c:ptCount val="4"/>
                <c:pt idx="0">
                  <c:v>6655</c:v>
                </c:pt>
                <c:pt idx="1">
                  <c:v>8894</c:v>
                </c:pt>
                <c:pt idx="2">
                  <c:v>14980</c:v>
                </c:pt>
                <c:pt idx="3">
                  <c:v>8830</c:v>
                </c:pt>
              </c:numCache>
            </c:numRef>
          </c:val>
          <c:extLst>
            <c:ext xmlns:c16="http://schemas.microsoft.com/office/drawing/2014/chart" uri="{C3380CC4-5D6E-409C-BE32-E72D297353CC}">
              <c16:uniqueId val="{00000008-BB36-D246-BDE7-84165558DF49}"/>
            </c:ext>
          </c:extLst>
        </c:ser>
        <c:ser>
          <c:idx val="9"/>
          <c:order val="9"/>
          <c:tx>
            <c:strRef>
              <c:f>Sheet1!$A$11</c:f>
              <c:strCache>
                <c:ptCount val="1"/>
                <c:pt idx="0">
                  <c:v>脚部</c:v>
                </c:pt>
              </c:strCache>
            </c:strRef>
          </c:tx>
          <c:spPr>
            <a:solidFill>
              <a:srgbClr val="7030A0"/>
            </a:solidFill>
            <a:ln>
              <a:solidFill>
                <a:srgbClr val="000000"/>
              </a:solidFill>
            </a:ln>
          </c:spPr>
          <c:invertIfNegative val="0"/>
          <c:cat>
            <c:strRef>
              <c:f>Sheet1!$B$1:$E$1</c:f>
              <c:strCache>
                <c:ptCount val="4"/>
                <c:pt idx="0">
                  <c:v>自動車</c:v>
                </c:pt>
                <c:pt idx="1">
                  <c:v>二輪車</c:v>
                </c:pt>
                <c:pt idx="2">
                  <c:v>自転車</c:v>
                </c:pt>
                <c:pt idx="3">
                  <c:v>歩行中</c:v>
                </c:pt>
              </c:strCache>
            </c:strRef>
          </c:cat>
          <c:val>
            <c:numRef>
              <c:f>Sheet1!$B$11:$E$11</c:f>
              <c:numCache>
                <c:formatCode>0_);[Red]\(0\)</c:formatCode>
                <c:ptCount val="4"/>
                <c:pt idx="0">
                  <c:v>5320</c:v>
                </c:pt>
                <c:pt idx="1">
                  <c:v>13542</c:v>
                </c:pt>
                <c:pt idx="2">
                  <c:v>23581</c:v>
                </c:pt>
                <c:pt idx="3">
                  <c:v>11432</c:v>
                </c:pt>
              </c:numCache>
            </c:numRef>
          </c:val>
          <c:extLst>
            <c:ext xmlns:c16="http://schemas.microsoft.com/office/drawing/2014/chart" uri="{C3380CC4-5D6E-409C-BE32-E72D297353CC}">
              <c16:uniqueId val="{00000009-BB36-D246-BDE7-84165558DF49}"/>
            </c:ext>
          </c:extLst>
        </c:ser>
        <c:ser>
          <c:idx val="10"/>
          <c:order val="10"/>
          <c:tx>
            <c:strRef>
              <c:f>Sheet1!$A$12</c:f>
              <c:strCache>
                <c:ptCount val="1"/>
                <c:pt idx="0">
                  <c:v>その他</c:v>
                </c:pt>
              </c:strCache>
            </c:strRef>
          </c:tx>
          <c:spPr>
            <a:solidFill>
              <a:schemeClr val="bg1">
                <a:lumMod val="50000"/>
              </a:schemeClr>
            </a:solidFill>
          </c:spPr>
          <c:invertIfNegative val="0"/>
          <c:cat>
            <c:strRef>
              <c:f>Sheet1!$B$1:$E$1</c:f>
              <c:strCache>
                <c:ptCount val="4"/>
                <c:pt idx="0">
                  <c:v>自動車</c:v>
                </c:pt>
                <c:pt idx="1">
                  <c:v>二輪車</c:v>
                </c:pt>
                <c:pt idx="2">
                  <c:v>自転車</c:v>
                </c:pt>
                <c:pt idx="3">
                  <c:v>歩行中</c:v>
                </c:pt>
              </c:strCache>
            </c:strRef>
          </c:cat>
          <c:val>
            <c:numRef>
              <c:f>Sheet1!$B$12:$E$12</c:f>
              <c:numCache>
                <c:formatCode>0_);[Red]\(0\)</c:formatCode>
                <c:ptCount val="4"/>
                <c:pt idx="0">
                  <c:v>12</c:v>
                </c:pt>
                <c:pt idx="1">
                  <c:v>0</c:v>
                </c:pt>
                <c:pt idx="2">
                  <c:v>3</c:v>
                </c:pt>
                <c:pt idx="3">
                  <c:v>1</c:v>
                </c:pt>
              </c:numCache>
            </c:numRef>
          </c:val>
          <c:extLst>
            <c:ext xmlns:c16="http://schemas.microsoft.com/office/drawing/2014/chart" uri="{C3380CC4-5D6E-409C-BE32-E72D297353CC}">
              <c16:uniqueId val="{0000000A-BB36-D246-BDE7-84165558DF49}"/>
            </c:ext>
          </c:extLst>
        </c:ser>
        <c:dLbls>
          <c:showLegendKey val="0"/>
          <c:showVal val="0"/>
          <c:showCatName val="0"/>
          <c:showSerName val="0"/>
          <c:showPercent val="0"/>
          <c:showBubbleSize val="0"/>
        </c:dLbls>
        <c:gapWidth val="150"/>
        <c:overlap val="100"/>
        <c:serLines/>
        <c:axId val="-2045490512"/>
        <c:axId val="-2045477648"/>
      </c:barChart>
      <c:catAx>
        <c:axId val="-2045490512"/>
        <c:scaling>
          <c:orientation val="minMax"/>
        </c:scaling>
        <c:delete val="0"/>
        <c:axPos val="l"/>
        <c:numFmt formatCode="General" sourceLinked="1"/>
        <c:majorTickMark val="in"/>
        <c:minorTickMark val="none"/>
        <c:tickLblPos val="nextTo"/>
        <c:spPr>
          <a:ln w="4671">
            <a:solidFill>
              <a:schemeClr val="tx1"/>
            </a:solidFill>
            <a:prstDash val="solid"/>
          </a:ln>
        </c:spPr>
        <c:txPr>
          <a:bodyPr rot="0" vert="horz"/>
          <a:lstStyle/>
          <a:p>
            <a:pPr>
              <a:defRPr sz="2000" b="0" i="0" u="none" strike="noStrike" baseline="0">
                <a:solidFill>
                  <a:schemeClr val="tx1"/>
                </a:solidFill>
                <a:latin typeface="HGMaruGothicMPRO" panose="020F0600000000000000" pitchFamily="34" charset="-128"/>
                <a:ea typeface="HGMaruGothicMPRO" panose="020F0600000000000000" pitchFamily="34" charset="-128"/>
                <a:cs typeface="ＭＳ Ｐゴシック"/>
              </a:defRPr>
            </a:pPr>
            <a:endParaRPr lang="ja-JP"/>
          </a:p>
        </c:txPr>
        <c:crossAx val="-2045477648"/>
        <c:crosses val="autoZero"/>
        <c:auto val="1"/>
        <c:lblAlgn val="ctr"/>
        <c:lblOffset val="100"/>
        <c:noMultiLvlLbl val="0"/>
      </c:catAx>
      <c:valAx>
        <c:axId val="-2045477648"/>
        <c:scaling>
          <c:orientation val="minMax"/>
        </c:scaling>
        <c:delete val="0"/>
        <c:axPos val="b"/>
        <c:majorGridlines>
          <c:spPr>
            <a:ln w="4671">
              <a:solidFill>
                <a:schemeClr val="bg1">
                  <a:lumMod val="65000"/>
                </a:schemeClr>
              </a:solidFill>
              <a:prstDash val="solid"/>
            </a:ln>
          </c:spPr>
        </c:majorGridlines>
        <c:numFmt formatCode="0%" sourceLinked="0"/>
        <c:majorTickMark val="out"/>
        <c:minorTickMark val="none"/>
        <c:tickLblPos val="nextTo"/>
        <c:txPr>
          <a:bodyPr/>
          <a:lstStyle/>
          <a:p>
            <a:pPr>
              <a:defRPr sz="2000" b="0">
                <a:latin typeface="HGMaruGothicMPRO" panose="020F0600000000000000" pitchFamily="34" charset="-128"/>
                <a:ea typeface="HGMaruGothicMPRO" panose="020F0600000000000000" pitchFamily="34" charset="-128"/>
              </a:defRPr>
            </a:pPr>
            <a:endParaRPr lang="ja-JP"/>
          </a:p>
        </c:txPr>
        <c:crossAx val="-2045490512"/>
        <c:crosses val="autoZero"/>
        <c:crossBetween val="between"/>
        <c:majorUnit val="0.25"/>
      </c:valAx>
      <c:spPr>
        <a:noFill/>
        <a:ln w="25400">
          <a:solidFill>
            <a:schemeClr val="tx1"/>
          </a:solidFill>
          <a:prstDash val="solid"/>
        </a:ln>
      </c:spPr>
    </c:plotArea>
    <c:plotVisOnly val="1"/>
    <c:dispBlanksAs val="gap"/>
    <c:showDLblsOverMax val="0"/>
  </c:chart>
  <c:spPr>
    <a:noFill/>
    <a:ln>
      <a:noFill/>
    </a:ln>
  </c:spPr>
  <c:txPr>
    <a:bodyPr/>
    <a:lstStyle/>
    <a:p>
      <a:pPr>
        <a:defRPr sz="2646"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370221041646901"/>
          <c:y val="0.22588588094072201"/>
          <c:w val="0.75057489801726596"/>
          <c:h val="0.53087818893304295"/>
        </c:manualLayout>
      </c:layout>
      <c:barChart>
        <c:barDir val="bar"/>
        <c:grouping val="percentStacked"/>
        <c:varyColors val="0"/>
        <c:ser>
          <c:idx val="8"/>
          <c:order val="0"/>
          <c:tx>
            <c:strRef>
              <c:f>Sheet1!$B$1</c:f>
              <c:strCache>
                <c:ptCount val="1"/>
                <c:pt idx="0">
                  <c:v>-14</c:v>
                </c:pt>
              </c:strCache>
            </c:strRef>
          </c:tx>
          <c:spPr>
            <a:solidFill>
              <a:srgbClr val="FF0000"/>
            </a:solidFill>
            <a:ln>
              <a:solidFill>
                <a:srgbClr val="000000"/>
              </a:solidFill>
            </a:ln>
          </c:spPr>
          <c:invertIfNegative val="0"/>
          <c:cat>
            <c:strRef>
              <c:f>Sheet1!$A$2:$A$3</c:f>
              <c:strCache>
                <c:ptCount val="2"/>
                <c:pt idx="0">
                  <c:v>死傷者</c:v>
                </c:pt>
                <c:pt idx="1">
                  <c:v>死者</c:v>
                </c:pt>
              </c:strCache>
            </c:strRef>
          </c:cat>
          <c:val>
            <c:numRef>
              <c:f>Sheet1!$B$2:$B$3</c:f>
              <c:numCache>
                <c:formatCode>#,##0_);[Red]\(#,##0\)</c:formatCode>
                <c:ptCount val="2"/>
                <c:pt idx="0">
                  <c:v>20191</c:v>
                </c:pt>
                <c:pt idx="1">
                  <c:v>37</c:v>
                </c:pt>
              </c:numCache>
            </c:numRef>
          </c:val>
          <c:extLst>
            <c:ext xmlns:c16="http://schemas.microsoft.com/office/drawing/2014/chart" uri="{C3380CC4-5D6E-409C-BE32-E72D297353CC}">
              <c16:uniqueId val="{00000000-E892-9447-A196-E6A563248352}"/>
            </c:ext>
          </c:extLst>
        </c:ser>
        <c:ser>
          <c:idx val="0"/>
          <c:order val="1"/>
          <c:tx>
            <c:strRef>
              <c:f>Sheet1!$C$1</c:f>
              <c:strCache>
                <c:ptCount val="1"/>
                <c:pt idx="0">
                  <c:v>15-19</c:v>
                </c:pt>
              </c:strCache>
            </c:strRef>
          </c:tx>
          <c:spPr>
            <a:ln>
              <a:solidFill>
                <a:srgbClr val="000000"/>
              </a:solidFill>
            </a:ln>
          </c:spPr>
          <c:invertIfNegative val="0"/>
          <c:cat>
            <c:strRef>
              <c:f>Sheet1!$A$2:$A$3</c:f>
              <c:strCache>
                <c:ptCount val="2"/>
                <c:pt idx="0">
                  <c:v>死傷者</c:v>
                </c:pt>
                <c:pt idx="1">
                  <c:v>死者</c:v>
                </c:pt>
              </c:strCache>
            </c:strRef>
          </c:cat>
          <c:val>
            <c:numRef>
              <c:f>Sheet1!$C$2:$C$3</c:f>
              <c:numCache>
                <c:formatCode>#,##0_);[Red]\(#,##0\)</c:formatCode>
                <c:ptCount val="2"/>
                <c:pt idx="0">
                  <c:v>22950</c:v>
                </c:pt>
                <c:pt idx="1">
                  <c:v>87</c:v>
                </c:pt>
              </c:numCache>
            </c:numRef>
          </c:val>
          <c:extLst>
            <c:ext xmlns:c16="http://schemas.microsoft.com/office/drawing/2014/chart" uri="{C3380CC4-5D6E-409C-BE32-E72D297353CC}">
              <c16:uniqueId val="{00000001-E892-9447-A196-E6A563248352}"/>
            </c:ext>
          </c:extLst>
        </c:ser>
        <c:ser>
          <c:idx val="1"/>
          <c:order val="2"/>
          <c:tx>
            <c:strRef>
              <c:f>Sheet1!$D$1</c:f>
              <c:strCache>
                <c:ptCount val="1"/>
                <c:pt idx="0">
                  <c:v>20代</c:v>
                </c:pt>
              </c:strCache>
            </c:strRef>
          </c:tx>
          <c:spPr>
            <a:ln>
              <a:solidFill>
                <a:srgbClr val="000000"/>
              </a:solidFill>
            </a:ln>
          </c:spPr>
          <c:invertIfNegative val="0"/>
          <c:cat>
            <c:strRef>
              <c:f>Sheet1!$A$2:$A$3</c:f>
              <c:strCache>
                <c:ptCount val="2"/>
                <c:pt idx="0">
                  <c:v>死傷者</c:v>
                </c:pt>
                <c:pt idx="1">
                  <c:v>死者</c:v>
                </c:pt>
              </c:strCache>
            </c:strRef>
          </c:cat>
          <c:val>
            <c:numRef>
              <c:f>Sheet1!$D$2:$D$3</c:f>
              <c:numCache>
                <c:formatCode>#,##0_);[Red]\(#,##0\)</c:formatCode>
                <c:ptCount val="2"/>
                <c:pt idx="0">
                  <c:v>59799</c:v>
                </c:pt>
                <c:pt idx="1">
                  <c:v>194</c:v>
                </c:pt>
              </c:numCache>
            </c:numRef>
          </c:val>
          <c:extLst>
            <c:ext xmlns:c16="http://schemas.microsoft.com/office/drawing/2014/chart" uri="{C3380CC4-5D6E-409C-BE32-E72D297353CC}">
              <c16:uniqueId val="{00000002-E892-9447-A196-E6A563248352}"/>
            </c:ext>
          </c:extLst>
        </c:ser>
        <c:ser>
          <c:idx val="2"/>
          <c:order val="3"/>
          <c:tx>
            <c:strRef>
              <c:f>Sheet1!$E$1</c:f>
              <c:strCache>
                <c:ptCount val="1"/>
                <c:pt idx="0">
                  <c:v>30代</c:v>
                </c:pt>
              </c:strCache>
            </c:strRef>
          </c:tx>
          <c:spPr>
            <a:solidFill>
              <a:srgbClr val="7030A0"/>
            </a:solidFill>
            <a:ln>
              <a:solidFill>
                <a:srgbClr val="000000"/>
              </a:solidFill>
            </a:ln>
          </c:spPr>
          <c:invertIfNegative val="0"/>
          <c:cat>
            <c:strRef>
              <c:f>Sheet1!$A$2:$A$3</c:f>
              <c:strCache>
                <c:ptCount val="2"/>
                <c:pt idx="0">
                  <c:v>死傷者</c:v>
                </c:pt>
                <c:pt idx="1">
                  <c:v>死者</c:v>
                </c:pt>
              </c:strCache>
            </c:strRef>
          </c:cat>
          <c:val>
            <c:numRef>
              <c:f>Sheet1!$E$2:$E$3</c:f>
              <c:numCache>
                <c:formatCode>#,##0_);[Red]\(#,##0\)</c:formatCode>
                <c:ptCount val="2"/>
                <c:pt idx="0">
                  <c:v>59636</c:v>
                </c:pt>
                <c:pt idx="1">
                  <c:v>129</c:v>
                </c:pt>
              </c:numCache>
            </c:numRef>
          </c:val>
          <c:extLst>
            <c:ext xmlns:c16="http://schemas.microsoft.com/office/drawing/2014/chart" uri="{C3380CC4-5D6E-409C-BE32-E72D297353CC}">
              <c16:uniqueId val="{00000003-E892-9447-A196-E6A563248352}"/>
            </c:ext>
          </c:extLst>
        </c:ser>
        <c:ser>
          <c:idx val="3"/>
          <c:order val="4"/>
          <c:tx>
            <c:strRef>
              <c:f>Sheet1!$F$1</c:f>
              <c:strCache>
                <c:ptCount val="1"/>
                <c:pt idx="0">
                  <c:v>40代</c:v>
                </c:pt>
              </c:strCache>
            </c:strRef>
          </c:tx>
          <c:spPr>
            <a:solidFill>
              <a:srgbClr val="00B050"/>
            </a:solidFill>
            <a:ln>
              <a:solidFill>
                <a:srgbClr val="000000"/>
              </a:solidFill>
            </a:ln>
          </c:spPr>
          <c:invertIfNegative val="0"/>
          <c:cat>
            <c:strRef>
              <c:f>Sheet1!$A$2:$A$3</c:f>
              <c:strCache>
                <c:ptCount val="2"/>
                <c:pt idx="0">
                  <c:v>死傷者</c:v>
                </c:pt>
                <c:pt idx="1">
                  <c:v>死者</c:v>
                </c:pt>
              </c:strCache>
            </c:strRef>
          </c:cat>
          <c:val>
            <c:numRef>
              <c:f>Sheet1!$F$2:$F$3</c:f>
              <c:numCache>
                <c:formatCode>#,##0_);[Red]\(#,##0\)</c:formatCode>
                <c:ptCount val="2"/>
                <c:pt idx="0">
                  <c:v>66845</c:v>
                </c:pt>
                <c:pt idx="1">
                  <c:v>213</c:v>
                </c:pt>
              </c:numCache>
            </c:numRef>
          </c:val>
          <c:extLst>
            <c:ext xmlns:c16="http://schemas.microsoft.com/office/drawing/2014/chart" uri="{C3380CC4-5D6E-409C-BE32-E72D297353CC}">
              <c16:uniqueId val="{00000004-E892-9447-A196-E6A563248352}"/>
            </c:ext>
          </c:extLst>
        </c:ser>
        <c:ser>
          <c:idx val="4"/>
          <c:order val="5"/>
          <c:tx>
            <c:strRef>
              <c:f>Sheet1!$G$1</c:f>
              <c:strCache>
                <c:ptCount val="1"/>
                <c:pt idx="0">
                  <c:v>50代</c:v>
                </c:pt>
              </c:strCache>
            </c:strRef>
          </c:tx>
          <c:spPr>
            <a:ln>
              <a:solidFill>
                <a:srgbClr val="000000"/>
              </a:solidFill>
            </a:ln>
          </c:spPr>
          <c:invertIfNegative val="0"/>
          <c:cat>
            <c:strRef>
              <c:f>Sheet1!$A$2:$A$3</c:f>
              <c:strCache>
                <c:ptCount val="2"/>
                <c:pt idx="0">
                  <c:v>死傷者</c:v>
                </c:pt>
                <c:pt idx="1">
                  <c:v>死者</c:v>
                </c:pt>
              </c:strCache>
            </c:strRef>
          </c:cat>
          <c:val>
            <c:numRef>
              <c:f>Sheet1!$G$2:$G$3</c:f>
              <c:numCache>
                <c:formatCode>#,##0_);[Red]\(#,##0\)</c:formatCode>
                <c:ptCount val="2"/>
                <c:pt idx="0">
                  <c:v>56282</c:v>
                </c:pt>
                <c:pt idx="1">
                  <c:v>302</c:v>
                </c:pt>
              </c:numCache>
            </c:numRef>
          </c:val>
          <c:extLst>
            <c:ext xmlns:c16="http://schemas.microsoft.com/office/drawing/2014/chart" uri="{C3380CC4-5D6E-409C-BE32-E72D297353CC}">
              <c16:uniqueId val="{00000005-E892-9447-A196-E6A563248352}"/>
            </c:ext>
          </c:extLst>
        </c:ser>
        <c:ser>
          <c:idx val="5"/>
          <c:order val="6"/>
          <c:tx>
            <c:strRef>
              <c:f>Sheet1!$H$1</c:f>
              <c:strCache>
                <c:ptCount val="1"/>
                <c:pt idx="0">
                  <c:v>60代</c:v>
                </c:pt>
              </c:strCache>
            </c:strRef>
          </c:tx>
          <c:spPr>
            <a:solidFill>
              <a:srgbClr val="C00000"/>
            </a:solidFill>
            <a:ln>
              <a:solidFill>
                <a:srgbClr val="000000"/>
              </a:solidFill>
            </a:ln>
          </c:spPr>
          <c:invertIfNegative val="0"/>
          <c:cat>
            <c:strRef>
              <c:f>Sheet1!$A$2:$A$3</c:f>
              <c:strCache>
                <c:ptCount val="2"/>
                <c:pt idx="0">
                  <c:v>死傷者</c:v>
                </c:pt>
                <c:pt idx="1">
                  <c:v>死者</c:v>
                </c:pt>
              </c:strCache>
            </c:strRef>
          </c:cat>
          <c:val>
            <c:numRef>
              <c:f>Sheet1!$H$2:$H$3</c:f>
              <c:numCache>
                <c:formatCode>#,##0_);[Red]\(#,##0\)</c:formatCode>
                <c:ptCount val="2"/>
                <c:pt idx="0">
                  <c:v>35222</c:v>
                </c:pt>
                <c:pt idx="1">
                  <c:v>330</c:v>
                </c:pt>
              </c:numCache>
            </c:numRef>
          </c:val>
          <c:extLst>
            <c:ext xmlns:c16="http://schemas.microsoft.com/office/drawing/2014/chart" uri="{C3380CC4-5D6E-409C-BE32-E72D297353CC}">
              <c16:uniqueId val="{00000006-E892-9447-A196-E6A563248352}"/>
            </c:ext>
          </c:extLst>
        </c:ser>
        <c:ser>
          <c:idx val="6"/>
          <c:order val="7"/>
          <c:tx>
            <c:strRef>
              <c:f>Sheet1!$I$1</c:f>
              <c:strCache>
                <c:ptCount val="1"/>
                <c:pt idx="0">
                  <c:v>70代</c:v>
                </c:pt>
              </c:strCache>
            </c:strRef>
          </c:tx>
          <c:spPr>
            <a:solidFill>
              <a:srgbClr val="99FFCC"/>
            </a:solidFill>
            <a:ln>
              <a:solidFill>
                <a:srgbClr val="000000"/>
              </a:solidFill>
            </a:ln>
          </c:spPr>
          <c:invertIfNegative val="0"/>
          <c:cat>
            <c:strRef>
              <c:f>Sheet1!$A$2:$A$3</c:f>
              <c:strCache>
                <c:ptCount val="2"/>
                <c:pt idx="0">
                  <c:v>死傷者</c:v>
                </c:pt>
                <c:pt idx="1">
                  <c:v>死者</c:v>
                </c:pt>
              </c:strCache>
            </c:strRef>
          </c:cat>
          <c:val>
            <c:numRef>
              <c:f>Sheet1!$I$2:$I$3</c:f>
              <c:numCache>
                <c:formatCode>#,##0_);[Red]\(#,##0\)</c:formatCode>
                <c:ptCount val="2"/>
                <c:pt idx="0">
                  <c:v>29679</c:v>
                </c:pt>
                <c:pt idx="1">
                  <c:v>614</c:v>
                </c:pt>
              </c:numCache>
            </c:numRef>
          </c:val>
          <c:extLst>
            <c:ext xmlns:c16="http://schemas.microsoft.com/office/drawing/2014/chart" uri="{C3380CC4-5D6E-409C-BE32-E72D297353CC}">
              <c16:uniqueId val="{00000007-E892-9447-A196-E6A563248352}"/>
            </c:ext>
          </c:extLst>
        </c:ser>
        <c:ser>
          <c:idx val="7"/>
          <c:order val="8"/>
          <c:tx>
            <c:strRef>
              <c:f>Sheet1!$J$1</c:f>
              <c:strCache>
                <c:ptCount val="1"/>
                <c:pt idx="0">
                  <c:v>80-</c:v>
                </c:pt>
              </c:strCache>
            </c:strRef>
          </c:tx>
          <c:spPr>
            <a:solidFill>
              <a:srgbClr val="FFC000"/>
            </a:solidFill>
            <a:ln>
              <a:solidFill>
                <a:srgbClr val="000000"/>
              </a:solidFill>
            </a:ln>
          </c:spPr>
          <c:invertIfNegative val="0"/>
          <c:cat>
            <c:strRef>
              <c:f>Sheet1!$A$2:$A$3</c:f>
              <c:strCache>
                <c:ptCount val="2"/>
                <c:pt idx="0">
                  <c:v>死傷者</c:v>
                </c:pt>
                <c:pt idx="1">
                  <c:v>死者</c:v>
                </c:pt>
              </c:strCache>
            </c:strRef>
          </c:cat>
          <c:val>
            <c:numRef>
              <c:f>Sheet1!$J$2:$J$3</c:f>
              <c:numCache>
                <c:formatCode>#,##0_);[Red]\(#,##0\)</c:formatCode>
                <c:ptCount val="2"/>
                <c:pt idx="0">
                  <c:v>14163</c:v>
                </c:pt>
                <c:pt idx="1">
                  <c:v>730</c:v>
                </c:pt>
              </c:numCache>
            </c:numRef>
          </c:val>
          <c:extLst>
            <c:ext xmlns:c16="http://schemas.microsoft.com/office/drawing/2014/chart" uri="{C3380CC4-5D6E-409C-BE32-E72D297353CC}">
              <c16:uniqueId val="{00000008-E892-9447-A196-E6A563248352}"/>
            </c:ext>
          </c:extLst>
        </c:ser>
        <c:dLbls>
          <c:showLegendKey val="0"/>
          <c:showVal val="0"/>
          <c:showCatName val="0"/>
          <c:showSerName val="0"/>
          <c:showPercent val="0"/>
          <c:showBubbleSize val="0"/>
        </c:dLbls>
        <c:gapWidth val="75"/>
        <c:overlap val="100"/>
        <c:serLines/>
        <c:axId val="256070288"/>
        <c:axId val="256039504"/>
      </c:barChart>
      <c:catAx>
        <c:axId val="256070288"/>
        <c:scaling>
          <c:orientation val="minMax"/>
        </c:scaling>
        <c:delete val="0"/>
        <c:axPos val="l"/>
        <c:numFmt formatCode="General" sourceLinked="1"/>
        <c:majorTickMark val="none"/>
        <c:minorTickMark val="none"/>
        <c:tickLblPos val="low"/>
        <c:spPr>
          <a:ln w="3335">
            <a:solidFill>
              <a:schemeClr val="tx1"/>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6039504"/>
        <c:crosses val="autoZero"/>
        <c:auto val="1"/>
        <c:lblAlgn val="ctr"/>
        <c:lblOffset val="100"/>
        <c:noMultiLvlLbl val="0"/>
      </c:catAx>
      <c:valAx>
        <c:axId val="256039504"/>
        <c:scaling>
          <c:orientation val="minMax"/>
        </c:scaling>
        <c:delete val="0"/>
        <c:axPos val="b"/>
        <c:majorGridlines>
          <c:spPr>
            <a:ln w="3335">
              <a:solidFill>
                <a:schemeClr val="bg1">
                  <a:lumMod val="65000"/>
                </a:schemeClr>
              </a:solidFill>
              <a:prstDash val="solid"/>
            </a:ln>
          </c:spPr>
        </c:majorGridlines>
        <c:minorGridlines>
          <c:spPr>
            <a:ln>
              <a:noFill/>
            </a:ln>
          </c:spPr>
        </c:minorGridlines>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a:solidFill>
                      <a:srgbClr val="000000"/>
                    </a:solidFill>
                    <a:latin typeface="HGMaruGothicMPRO" panose="020F0600000000000000" pitchFamily="34" charset="-128"/>
                    <a:ea typeface="HGMaruGothicMPRO" panose="020F0600000000000000" pitchFamily="34" charset="-128"/>
                  </a:rPr>
                  <a:t>割合</a:t>
                </a:r>
                <a:endParaRPr lang="ja-JP" altLang="en-US" b="0" dirty="0">
                  <a:solidFill>
                    <a:srgbClr val="000000"/>
                  </a:solidFill>
                  <a:latin typeface="HGMaruGothicMPRO" panose="020F0600000000000000" pitchFamily="34" charset="-128"/>
                  <a:ea typeface="HGMaruGothicMPRO" panose="020F0600000000000000" pitchFamily="34" charset="-128"/>
                </a:endParaRPr>
              </a:p>
            </c:rich>
          </c:tx>
          <c:overlay val="0"/>
        </c:title>
        <c:numFmt formatCode="0%" sourceLinked="0"/>
        <c:majorTickMark val="out"/>
        <c:minorTickMark val="none"/>
        <c:tickLblPos val="nextTo"/>
        <c:spPr>
          <a:ln w="3335">
            <a:solidFill>
              <a:srgbClr val="000000"/>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6070288"/>
        <c:crosses val="autoZero"/>
        <c:crossBetween val="between"/>
        <c:majorUnit val="0.25"/>
        <c:dispUnits>
          <c:builtInUnit val="tenThousands"/>
        </c:dispUnits>
      </c:valAx>
      <c:spPr>
        <a:noFill/>
        <a:ln w="38100">
          <a:solidFill>
            <a:srgbClr val="000000"/>
          </a:solidFill>
          <a:prstDash val="solid"/>
        </a:ln>
      </c:spPr>
    </c:plotArea>
    <c:legend>
      <c:legendPos val="t"/>
      <c:layout>
        <c:manualLayout>
          <c:xMode val="edge"/>
          <c:yMode val="edge"/>
          <c:x val="7.8546271700977097E-2"/>
          <c:y val="1.7611447440836502E-2"/>
          <c:w val="0.85194360117635903"/>
          <c:h val="0.14663436745695699"/>
        </c:manualLayout>
      </c:layout>
      <c:overlay val="0"/>
      <c:txPr>
        <a:bodyPr/>
        <a:lstStyle/>
        <a:p>
          <a:pPr>
            <a:defRPr sz="2400" b="0">
              <a:solidFill>
                <a:srgbClr val="000000"/>
              </a:solidFill>
              <a:latin typeface="HGMaruGothicMPRO" panose="020F0600000000000000" pitchFamily="34" charset="-128"/>
              <a:ea typeface="HGMaruGothicMPRO" panose="020F0600000000000000" pitchFamily="34" charset="-128"/>
            </a:defRPr>
          </a:pPr>
          <a:endParaRPr lang="ja-JP"/>
        </a:p>
      </c:txPr>
    </c:legend>
    <c:plotVisOnly val="1"/>
    <c:dispBlanksAs val="gap"/>
    <c:showDLblsOverMax val="0"/>
  </c:chart>
  <c:spPr>
    <a:noFill/>
    <a:ln>
      <a:noFill/>
    </a:ln>
  </c:spPr>
  <c:txPr>
    <a:bodyPr/>
    <a:lstStyle/>
    <a:p>
      <a:pPr>
        <a:defRPr sz="265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370221041646901"/>
          <c:y val="0.28972737791375414"/>
          <c:w val="0.75057489801726596"/>
          <c:h val="0.46703669196001024"/>
        </c:manualLayout>
      </c:layout>
      <c:barChart>
        <c:barDir val="bar"/>
        <c:grouping val="percentStacked"/>
        <c:varyColors val="0"/>
        <c:ser>
          <c:idx val="8"/>
          <c:order val="0"/>
          <c:tx>
            <c:strRef>
              <c:f>Sheet1!$B$1</c:f>
              <c:strCache>
                <c:ptCount val="1"/>
                <c:pt idx="0">
                  <c:v>自動車乗車中</c:v>
                </c:pt>
              </c:strCache>
            </c:strRef>
          </c:tx>
          <c:spPr>
            <a:solidFill>
              <a:srgbClr val="FF0000"/>
            </a:solidFill>
            <a:ln>
              <a:solidFill>
                <a:srgbClr val="000000"/>
              </a:solidFill>
            </a:ln>
          </c:spPr>
          <c:invertIfNegative val="0"/>
          <c:cat>
            <c:strRef>
              <c:f>Sheet1!$A$2:$A$4</c:f>
              <c:strCache>
                <c:ptCount val="3"/>
                <c:pt idx="0">
                  <c:v>軽傷者</c:v>
                </c:pt>
                <c:pt idx="1">
                  <c:v>重傷者</c:v>
                </c:pt>
                <c:pt idx="2">
                  <c:v>死者</c:v>
                </c:pt>
              </c:strCache>
            </c:strRef>
          </c:cat>
          <c:val>
            <c:numRef>
              <c:f>Sheet1!$B$2:$B$4</c:f>
              <c:numCache>
                <c:formatCode>#,##0_);[Red]\(#,##0\)</c:formatCode>
                <c:ptCount val="3"/>
                <c:pt idx="0">
                  <c:v>210066</c:v>
                </c:pt>
                <c:pt idx="1">
                  <c:v>6717</c:v>
                </c:pt>
                <c:pt idx="2">
                  <c:v>860</c:v>
                </c:pt>
              </c:numCache>
            </c:numRef>
          </c:val>
          <c:extLst>
            <c:ext xmlns:c16="http://schemas.microsoft.com/office/drawing/2014/chart" uri="{C3380CC4-5D6E-409C-BE32-E72D297353CC}">
              <c16:uniqueId val="{00000000-03C9-914E-AE04-00217BA88174}"/>
            </c:ext>
          </c:extLst>
        </c:ser>
        <c:ser>
          <c:idx val="0"/>
          <c:order val="1"/>
          <c:tx>
            <c:strRef>
              <c:f>Sheet1!$C$1</c:f>
              <c:strCache>
                <c:ptCount val="1"/>
                <c:pt idx="0">
                  <c:v>自動二輪車乗車中</c:v>
                </c:pt>
              </c:strCache>
            </c:strRef>
          </c:tx>
          <c:spPr>
            <a:ln>
              <a:solidFill>
                <a:srgbClr val="000000"/>
              </a:solidFill>
            </a:ln>
          </c:spPr>
          <c:invertIfNegative val="0"/>
          <c:cat>
            <c:strRef>
              <c:f>Sheet1!$A$2:$A$4</c:f>
              <c:strCache>
                <c:ptCount val="3"/>
                <c:pt idx="0">
                  <c:v>軽傷者</c:v>
                </c:pt>
                <c:pt idx="1">
                  <c:v>重傷者</c:v>
                </c:pt>
                <c:pt idx="2">
                  <c:v>死者</c:v>
                </c:pt>
              </c:strCache>
            </c:strRef>
          </c:cat>
          <c:val>
            <c:numRef>
              <c:f>Sheet1!$C$2:$C$4</c:f>
              <c:numCache>
                <c:formatCode>#,##0_);[Red]\(#,##0\)</c:formatCode>
                <c:ptCount val="3"/>
                <c:pt idx="0">
                  <c:v>18913</c:v>
                </c:pt>
                <c:pt idx="1">
                  <c:v>4192</c:v>
                </c:pt>
                <c:pt idx="2">
                  <c:v>332</c:v>
                </c:pt>
              </c:numCache>
            </c:numRef>
          </c:val>
          <c:extLst>
            <c:ext xmlns:c16="http://schemas.microsoft.com/office/drawing/2014/chart" uri="{C3380CC4-5D6E-409C-BE32-E72D297353CC}">
              <c16:uniqueId val="{00000001-03C9-914E-AE04-00217BA88174}"/>
            </c:ext>
          </c:extLst>
        </c:ser>
        <c:ser>
          <c:idx val="1"/>
          <c:order val="2"/>
          <c:tx>
            <c:strRef>
              <c:f>Sheet1!$D$1</c:f>
              <c:strCache>
                <c:ptCount val="1"/>
                <c:pt idx="0">
                  <c:v>原付乗車中</c:v>
                </c:pt>
              </c:strCache>
            </c:strRef>
          </c:tx>
          <c:spPr>
            <a:ln>
              <a:solidFill>
                <a:srgbClr val="000000"/>
              </a:solidFill>
            </a:ln>
          </c:spPr>
          <c:invertIfNegative val="0"/>
          <c:cat>
            <c:strRef>
              <c:f>Sheet1!$A$2:$A$4</c:f>
              <c:strCache>
                <c:ptCount val="3"/>
                <c:pt idx="0">
                  <c:v>軽傷者</c:v>
                </c:pt>
                <c:pt idx="1">
                  <c:v>重傷者</c:v>
                </c:pt>
                <c:pt idx="2">
                  <c:v>死者</c:v>
                </c:pt>
              </c:strCache>
            </c:strRef>
          </c:cat>
          <c:val>
            <c:numRef>
              <c:f>Sheet1!$D$2:$D$4</c:f>
              <c:numCache>
                <c:formatCode>#,##0_);[Red]\(#,##0\)</c:formatCode>
                <c:ptCount val="3"/>
                <c:pt idx="0">
                  <c:v>14166</c:v>
                </c:pt>
                <c:pt idx="1">
                  <c:v>2777</c:v>
                </c:pt>
                <c:pt idx="2">
                  <c:v>131</c:v>
                </c:pt>
              </c:numCache>
            </c:numRef>
          </c:val>
          <c:extLst>
            <c:ext xmlns:c16="http://schemas.microsoft.com/office/drawing/2014/chart" uri="{C3380CC4-5D6E-409C-BE32-E72D297353CC}">
              <c16:uniqueId val="{00000002-03C9-914E-AE04-00217BA88174}"/>
            </c:ext>
          </c:extLst>
        </c:ser>
        <c:ser>
          <c:idx val="2"/>
          <c:order val="3"/>
          <c:tx>
            <c:strRef>
              <c:f>Sheet1!$E$1</c:f>
              <c:strCache>
                <c:ptCount val="1"/>
                <c:pt idx="0">
                  <c:v>自転車乗車中</c:v>
                </c:pt>
              </c:strCache>
            </c:strRef>
          </c:tx>
          <c:spPr>
            <a:solidFill>
              <a:srgbClr val="7030A0"/>
            </a:solidFill>
            <a:ln>
              <a:solidFill>
                <a:srgbClr val="000000"/>
              </a:solidFill>
            </a:ln>
          </c:spPr>
          <c:invertIfNegative val="0"/>
          <c:cat>
            <c:strRef>
              <c:f>Sheet1!$A$2:$A$4</c:f>
              <c:strCache>
                <c:ptCount val="3"/>
                <c:pt idx="0">
                  <c:v>軽傷者</c:v>
                </c:pt>
                <c:pt idx="1">
                  <c:v>重傷者</c:v>
                </c:pt>
                <c:pt idx="2">
                  <c:v>死者</c:v>
                </c:pt>
              </c:strCache>
            </c:strRef>
          </c:cat>
          <c:val>
            <c:numRef>
              <c:f>Sheet1!$E$2:$E$4</c:f>
              <c:numCache>
                <c:formatCode>#,##0_);[Red]\(#,##0\)</c:formatCode>
                <c:ptCount val="3"/>
                <c:pt idx="0">
                  <c:v>61164</c:v>
                </c:pt>
                <c:pt idx="1">
                  <c:v>6589</c:v>
                </c:pt>
                <c:pt idx="2">
                  <c:v>361</c:v>
                </c:pt>
              </c:numCache>
            </c:numRef>
          </c:val>
          <c:extLst>
            <c:ext xmlns:c16="http://schemas.microsoft.com/office/drawing/2014/chart" uri="{C3380CC4-5D6E-409C-BE32-E72D297353CC}">
              <c16:uniqueId val="{00000003-03C9-914E-AE04-00217BA88174}"/>
            </c:ext>
          </c:extLst>
        </c:ser>
        <c:ser>
          <c:idx val="3"/>
          <c:order val="4"/>
          <c:tx>
            <c:strRef>
              <c:f>Sheet1!$F$1</c:f>
              <c:strCache>
                <c:ptCount val="1"/>
                <c:pt idx="0">
                  <c:v>歩行中</c:v>
                </c:pt>
              </c:strCache>
            </c:strRef>
          </c:tx>
          <c:spPr>
            <a:solidFill>
              <a:srgbClr val="00B050"/>
            </a:solidFill>
            <a:ln>
              <a:solidFill>
                <a:srgbClr val="000000"/>
              </a:solidFill>
            </a:ln>
          </c:spPr>
          <c:invertIfNegative val="0"/>
          <c:cat>
            <c:strRef>
              <c:f>Sheet1!$A$2:$A$4</c:f>
              <c:strCache>
                <c:ptCount val="3"/>
                <c:pt idx="0">
                  <c:v>軽傷者</c:v>
                </c:pt>
                <c:pt idx="1">
                  <c:v>重傷者</c:v>
                </c:pt>
                <c:pt idx="2">
                  <c:v>死者</c:v>
                </c:pt>
              </c:strCache>
            </c:strRef>
          </c:cat>
          <c:val>
            <c:numRef>
              <c:f>Sheet1!$F$2:$F$4</c:f>
              <c:numCache>
                <c:formatCode>#,##0_);[Red]\(#,##0\)</c:formatCode>
                <c:ptCount val="3"/>
                <c:pt idx="0">
                  <c:v>30099</c:v>
                </c:pt>
                <c:pt idx="1">
                  <c:v>6876</c:v>
                </c:pt>
                <c:pt idx="2">
                  <c:v>941</c:v>
                </c:pt>
              </c:numCache>
            </c:numRef>
          </c:val>
          <c:extLst>
            <c:ext xmlns:c16="http://schemas.microsoft.com/office/drawing/2014/chart" uri="{C3380CC4-5D6E-409C-BE32-E72D297353CC}">
              <c16:uniqueId val="{00000004-03C9-914E-AE04-00217BA88174}"/>
            </c:ext>
          </c:extLst>
        </c:ser>
        <c:ser>
          <c:idx val="4"/>
          <c:order val="5"/>
          <c:tx>
            <c:strRef>
              <c:f>Sheet1!$G$1</c:f>
              <c:strCache>
                <c:ptCount val="1"/>
                <c:pt idx="0">
                  <c:v>その他</c:v>
                </c:pt>
              </c:strCache>
            </c:strRef>
          </c:tx>
          <c:invertIfNegative val="0"/>
          <c:cat>
            <c:strRef>
              <c:f>Sheet1!$A$2:$A$4</c:f>
              <c:strCache>
                <c:ptCount val="3"/>
                <c:pt idx="0">
                  <c:v>軽傷者</c:v>
                </c:pt>
                <c:pt idx="1">
                  <c:v>重傷者</c:v>
                </c:pt>
                <c:pt idx="2">
                  <c:v>死者</c:v>
                </c:pt>
              </c:strCache>
            </c:strRef>
          </c:cat>
          <c:val>
            <c:numRef>
              <c:f>Sheet1!$G$2:$G$4</c:f>
              <c:numCache>
                <c:formatCode>#,##0_);[Red]\(#,##0\)</c:formatCode>
                <c:ptCount val="3"/>
                <c:pt idx="0">
                  <c:v>519</c:v>
                </c:pt>
                <c:pt idx="1">
                  <c:v>53</c:v>
                </c:pt>
                <c:pt idx="2">
                  <c:v>11</c:v>
                </c:pt>
              </c:numCache>
            </c:numRef>
          </c:val>
          <c:extLst>
            <c:ext xmlns:c16="http://schemas.microsoft.com/office/drawing/2014/chart" uri="{C3380CC4-5D6E-409C-BE32-E72D297353CC}">
              <c16:uniqueId val="{00000005-03C9-914E-AE04-00217BA88174}"/>
            </c:ext>
          </c:extLst>
        </c:ser>
        <c:dLbls>
          <c:showLegendKey val="0"/>
          <c:showVal val="0"/>
          <c:showCatName val="0"/>
          <c:showSerName val="0"/>
          <c:showPercent val="0"/>
          <c:showBubbleSize val="0"/>
        </c:dLbls>
        <c:gapWidth val="75"/>
        <c:overlap val="100"/>
        <c:serLines/>
        <c:axId val="252201072"/>
        <c:axId val="252203120"/>
      </c:barChart>
      <c:catAx>
        <c:axId val="252201072"/>
        <c:scaling>
          <c:orientation val="minMax"/>
        </c:scaling>
        <c:delete val="0"/>
        <c:axPos val="l"/>
        <c:numFmt formatCode="General" sourceLinked="1"/>
        <c:majorTickMark val="none"/>
        <c:minorTickMark val="none"/>
        <c:tickLblPos val="low"/>
        <c:spPr>
          <a:ln w="3335">
            <a:solidFill>
              <a:schemeClr val="tx1"/>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2203120"/>
        <c:crosses val="autoZero"/>
        <c:auto val="1"/>
        <c:lblAlgn val="ctr"/>
        <c:lblOffset val="100"/>
        <c:noMultiLvlLbl val="0"/>
      </c:catAx>
      <c:valAx>
        <c:axId val="252203120"/>
        <c:scaling>
          <c:orientation val="minMax"/>
        </c:scaling>
        <c:delete val="0"/>
        <c:axPos val="b"/>
        <c:majorGridlines>
          <c:spPr>
            <a:ln w="3335">
              <a:solidFill>
                <a:schemeClr val="bg1">
                  <a:lumMod val="65000"/>
                </a:schemeClr>
              </a:solidFill>
              <a:prstDash val="solid"/>
            </a:ln>
          </c:spPr>
        </c:majorGridlines>
        <c:minorGridlines>
          <c:spPr>
            <a:ln>
              <a:noFill/>
            </a:ln>
          </c:spPr>
        </c:minorGridlines>
        <c:title>
          <c:tx>
            <c:rich>
              <a:bodyPr/>
              <a:lstStyle/>
              <a:p>
                <a:pPr>
                  <a:defRPr b="0">
                    <a:solidFill>
                      <a:srgbClr val="000000"/>
                    </a:solidFill>
                    <a:latin typeface="HGMaruGothicMPRO" panose="020F0600000000000000" pitchFamily="34" charset="-128"/>
                    <a:ea typeface="HGMaruGothicMPRO" panose="020F0600000000000000" pitchFamily="34" charset="-128"/>
                  </a:defRPr>
                </a:pPr>
                <a:r>
                  <a:rPr lang="ja-JP" altLang="en-US" b="0">
                    <a:solidFill>
                      <a:srgbClr val="000000"/>
                    </a:solidFill>
                    <a:latin typeface="HGMaruGothicMPRO" panose="020F0600000000000000" pitchFamily="34" charset="-128"/>
                    <a:ea typeface="HGMaruGothicMPRO" panose="020F0600000000000000" pitchFamily="34" charset="-128"/>
                  </a:rPr>
                  <a:t>割合</a:t>
                </a:r>
                <a:endParaRPr lang="ja-JP" altLang="en-US" b="0" dirty="0">
                  <a:solidFill>
                    <a:srgbClr val="000000"/>
                  </a:solidFill>
                  <a:latin typeface="HGMaruGothicMPRO" panose="020F0600000000000000" pitchFamily="34" charset="-128"/>
                  <a:ea typeface="HGMaruGothicMPRO" panose="020F0600000000000000" pitchFamily="34" charset="-128"/>
                </a:endParaRPr>
              </a:p>
            </c:rich>
          </c:tx>
          <c:overlay val="0"/>
        </c:title>
        <c:numFmt formatCode="0%" sourceLinked="0"/>
        <c:majorTickMark val="out"/>
        <c:minorTickMark val="none"/>
        <c:tickLblPos val="nextTo"/>
        <c:spPr>
          <a:ln w="3335">
            <a:solidFill>
              <a:srgbClr val="000000"/>
            </a:solidFill>
            <a:prstDash val="solid"/>
          </a:ln>
        </c:spPr>
        <c:txPr>
          <a:bodyPr rot="0" vert="horz"/>
          <a:lstStyle/>
          <a:p>
            <a:pPr>
              <a:defRPr sz="24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2201072"/>
        <c:crosses val="autoZero"/>
        <c:crossBetween val="between"/>
        <c:majorUnit val="0.25"/>
        <c:dispUnits>
          <c:builtInUnit val="tenThousands"/>
        </c:dispUnits>
      </c:valAx>
      <c:spPr>
        <a:noFill/>
        <a:ln w="38100">
          <a:solidFill>
            <a:srgbClr val="000000"/>
          </a:solidFill>
          <a:prstDash val="solid"/>
        </a:ln>
      </c:spPr>
    </c:plotArea>
    <c:legend>
      <c:legendPos val="t"/>
      <c:layout>
        <c:manualLayout>
          <c:xMode val="edge"/>
          <c:yMode val="edge"/>
          <c:x val="7.8546271700977097E-2"/>
          <c:y val="1.7611447440836502E-2"/>
          <c:w val="0.85194360117635903"/>
          <c:h val="0.21047586442998972"/>
        </c:manualLayout>
      </c:layout>
      <c:overlay val="0"/>
      <c:txPr>
        <a:bodyPr/>
        <a:lstStyle/>
        <a:p>
          <a:pPr>
            <a:defRPr sz="2400" b="0">
              <a:solidFill>
                <a:srgbClr val="000000"/>
              </a:solidFill>
              <a:latin typeface="HGMaruGothicMPRO" panose="020F0600000000000000" pitchFamily="34" charset="-128"/>
              <a:ea typeface="HGMaruGothicMPRO" panose="020F0600000000000000" pitchFamily="34" charset="-128"/>
            </a:defRPr>
          </a:pPr>
          <a:endParaRPr lang="ja-JP"/>
        </a:p>
      </c:txPr>
    </c:legend>
    <c:plotVisOnly val="1"/>
    <c:dispBlanksAs val="gap"/>
    <c:showDLblsOverMax val="0"/>
  </c:chart>
  <c:spPr>
    <a:noFill/>
    <a:ln>
      <a:noFill/>
    </a:ln>
  </c:spPr>
  <c:txPr>
    <a:bodyPr/>
    <a:lstStyle/>
    <a:p>
      <a:pPr>
        <a:defRPr sz="265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7270671898346"/>
          <c:y val="0.51937594757177097"/>
          <c:w val="0.77394788429530703"/>
          <c:h val="0.37976289920281697"/>
        </c:manualLayout>
      </c:layout>
      <c:barChart>
        <c:barDir val="bar"/>
        <c:grouping val="percentStacked"/>
        <c:varyColors val="0"/>
        <c:ser>
          <c:idx val="0"/>
          <c:order val="0"/>
          <c:tx>
            <c:strRef>
              <c:f>Sheet1!$B$1</c:f>
              <c:strCache>
                <c:ptCount val="1"/>
                <c:pt idx="0">
                  <c:v>対面／背面通行中</c:v>
                </c:pt>
              </c:strCache>
            </c:strRef>
          </c:tx>
          <c:spPr>
            <a:solidFill>
              <a:schemeClr val="accent3">
                <a:lumMod val="50000"/>
              </a:schemeClr>
            </a:solidFill>
            <a:ln w="9525">
              <a:solidFill>
                <a:schemeClr val="tx1"/>
              </a:solidFill>
              <a:prstDash val="solid"/>
            </a:ln>
          </c:spPr>
          <c:invertIfNegative val="0"/>
          <c:dPt>
            <c:idx val="1"/>
            <c:invertIfNegative val="0"/>
            <c:bubble3D val="0"/>
            <c:extLst>
              <c:ext xmlns:c16="http://schemas.microsoft.com/office/drawing/2014/chart" uri="{C3380CC4-5D6E-409C-BE32-E72D297353CC}">
                <c16:uniqueId val="{00000000-F319-3E4B-8A5E-571C63534C75}"/>
              </c:ext>
            </c:extLst>
          </c:dPt>
          <c:dPt>
            <c:idx val="2"/>
            <c:invertIfNegative val="0"/>
            <c:bubble3D val="0"/>
            <c:extLst>
              <c:ext xmlns:c16="http://schemas.microsoft.com/office/drawing/2014/chart" uri="{C3380CC4-5D6E-409C-BE32-E72D297353CC}">
                <c16:uniqueId val="{00000001-F319-3E4B-8A5E-571C63534C75}"/>
              </c:ext>
            </c:extLst>
          </c:dPt>
          <c:dPt>
            <c:idx val="3"/>
            <c:invertIfNegative val="0"/>
            <c:bubble3D val="0"/>
            <c:extLst>
              <c:ext xmlns:c16="http://schemas.microsoft.com/office/drawing/2014/chart" uri="{C3380CC4-5D6E-409C-BE32-E72D297353CC}">
                <c16:uniqueId val="{00000002-F319-3E4B-8A5E-571C63534C75}"/>
              </c:ext>
            </c:extLst>
          </c:dPt>
          <c:dPt>
            <c:idx val="4"/>
            <c:invertIfNegative val="0"/>
            <c:bubble3D val="0"/>
            <c:extLst>
              <c:ext xmlns:c16="http://schemas.microsoft.com/office/drawing/2014/chart" uri="{C3380CC4-5D6E-409C-BE32-E72D297353CC}">
                <c16:uniqueId val="{00000003-F319-3E4B-8A5E-571C63534C75}"/>
              </c:ext>
            </c:extLst>
          </c:dPt>
          <c:dPt>
            <c:idx val="5"/>
            <c:invertIfNegative val="0"/>
            <c:bubble3D val="0"/>
            <c:extLst>
              <c:ext xmlns:c16="http://schemas.microsoft.com/office/drawing/2014/chart" uri="{C3380CC4-5D6E-409C-BE32-E72D297353CC}">
                <c16:uniqueId val="{00000004-F319-3E4B-8A5E-571C63534C75}"/>
              </c:ext>
            </c:extLst>
          </c:dPt>
          <c:dPt>
            <c:idx val="6"/>
            <c:invertIfNegative val="0"/>
            <c:bubble3D val="0"/>
            <c:extLst>
              <c:ext xmlns:c16="http://schemas.microsoft.com/office/drawing/2014/chart" uri="{C3380CC4-5D6E-409C-BE32-E72D297353CC}">
                <c16:uniqueId val="{00000005-F319-3E4B-8A5E-571C63534C75}"/>
              </c:ext>
            </c:extLst>
          </c:dPt>
          <c:dPt>
            <c:idx val="7"/>
            <c:invertIfNegative val="0"/>
            <c:bubble3D val="0"/>
            <c:extLst>
              <c:ext xmlns:c16="http://schemas.microsoft.com/office/drawing/2014/chart" uri="{C3380CC4-5D6E-409C-BE32-E72D297353CC}">
                <c16:uniqueId val="{00000006-F319-3E4B-8A5E-571C63534C75}"/>
              </c:ext>
            </c:extLst>
          </c:dPt>
          <c:dPt>
            <c:idx val="8"/>
            <c:invertIfNegative val="0"/>
            <c:bubble3D val="0"/>
            <c:extLst>
              <c:ext xmlns:c16="http://schemas.microsoft.com/office/drawing/2014/chart" uri="{C3380CC4-5D6E-409C-BE32-E72D297353CC}">
                <c16:uniqueId val="{00000007-F319-3E4B-8A5E-571C63534C75}"/>
              </c:ext>
            </c:extLst>
          </c:dPt>
          <c:dPt>
            <c:idx val="9"/>
            <c:invertIfNegative val="0"/>
            <c:bubble3D val="0"/>
            <c:extLst>
              <c:ext xmlns:c16="http://schemas.microsoft.com/office/drawing/2014/chart" uri="{C3380CC4-5D6E-409C-BE32-E72D297353CC}">
                <c16:uniqueId val="{00000008-F319-3E4B-8A5E-571C63534C75}"/>
              </c:ext>
            </c:extLst>
          </c:dPt>
          <c:dPt>
            <c:idx val="10"/>
            <c:invertIfNegative val="0"/>
            <c:bubble3D val="0"/>
            <c:extLst>
              <c:ext xmlns:c16="http://schemas.microsoft.com/office/drawing/2014/chart" uri="{C3380CC4-5D6E-409C-BE32-E72D297353CC}">
                <c16:uniqueId val="{00000009-F319-3E4B-8A5E-571C63534C75}"/>
              </c:ext>
            </c:extLst>
          </c:dPt>
          <c:dPt>
            <c:idx val="11"/>
            <c:invertIfNegative val="0"/>
            <c:bubble3D val="0"/>
            <c:extLst>
              <c:ext xmlns:c16="http://schemas.microsoft.com/office/drawing/2014/chart" uri="{C3380CC4-5D6E-409C-BE32-E72D297353CC}">
                <c16:uniqueId val="{0000000A-F319-3E4B-8A5E-571C63534C75}"/>
              </c:ext>
            </c:extLst>
          </c:dPt>
          <c:dPt>
            <c:idx val="12"/>
            <c:invertIfNegative val="0"/>
            <c:bubble3D val="0"/>
            <c:extLst>
              <c:ext xmlns:c16="http://schemas.microsoft.com/office/drawing/2014/chart" uri="{C3380CC4-5D6E-409C-BE32-E72D297353CC}">
                <c16:uniqueId val="{0000000B-F319-3E4B-8A5E-571C63534C75}"/>
              </c:ext>
            </c:extLst>
          </c:dPt>
          <c:dPt>
            <c:idx val="13"/>
            <c:invertIfNegative val="0"/>
            <c:bubble3D val="0"/>
            <c:extLst>
              <c:ext xmlns:c16="http://schemas.microsoft.com/office/drawing/2014/chart" uri="{C3380CC4-5D6E-409C-BE32-E72D297353CC}">
                <c16:uniqueId val="{0000000C-F319-3E4B-8A5E-571C63534C75}"/>
              </c:ext>
            </c:extLst>
          </c:dPt>
          <c:dPt>
            <c:idx val="14"/>
            <c:invertIfNegative val="0"/>
            <c:bubble3D val="0"/>
            <c:extLst>
              <c:ext xmlns:c16="http://schemas.microsoft.com/office/drawing/2014/chart" uri="{C3380CC4-5D6E-409C-BE32-E72D297353CC}">
                <c16:uniqueId val="{0000000D-F319-3E4B-8A5E-571C63534C75}"/>
              </c:ext>
            </c:extLst>
          </c:dPt>
          <c:cat>
            <c:strRef>
              <c:f>Sheet1!$A$2:$A$3</c:f>
              <c:strCache>
                <c:ptCount val="2"/>
                <c:pt idx="0">
                  <c:v>全事故</c:v>
                </c:pt>
                <c:pt idx="1">
                  <c:v>死亡事故</c:v>
                </c:pt>
              </c:strCache>
            </c:strRef>
          </c:cat>
          <c:val>
            <c:numRef>
              <c:f>Sheet1!$B$2:$B$3</c:f>
              <c:numCache>
                <c:formatCode>#,##0_);[Red]\(#,##0\)</c:formatCode>
                <c:ptCount val="2"/>
                <c:pt idx="0" formatCode="#,##0">
                  <c:v>6481</c:v>
                </c:pt>
                <c:pt idx="1">
                  <c:v>82</c:v>
                </c:pt>
              </c:numCache>
            </c:numRef>
          </c:val>
          <c:extLst>
            <c:ext xmlns:c16="http://schemas.microsoft.com/office/drawing/2014/chart" uri="{C3380CC4-5D6E-409C-BE32-E72D297353CC}">
              <c16:uniqueId val="{0000000E-F319-3E4B-8A5E-571C63534C75}"/>
            </c:ext>
          </c:extLst>
        </c:ser>
        <c:ser>
          <c:idx val="1"/>
          <c:order val="1"/>
          <c:tx>
            <c:strRef>
              <c:f>Sheet1!$C$1</c:f>
              <c:strCache>
                <c:ptCount val="1"/>
                <c:pt idx="0">
                  <c:v>横断歩道横断中</c:v>
                </c:pt>
              </c:strCache>
            </c:strRef>
          </c:tx>
          <c:spPr>
            <a:solidFill>
              <a:srgbClr val="92D050"/>
            </a:solidFill>
            <a:ln>
              <a:solidFill>
                <a:schemeClr val="tx1"/>
              </a:solidFill>
            </a:ln>
          </c:spPr>
          <c:invertIfNegative val="0"/>
          <c:cat>
            <c:strRef>
              <c:f>Sheet1!$A$2:$A$3</c:f>
              <c:strCache>
                <c:ptCount val="2"/>
                <c:pt idx="0">
                  <c:v>全事故</c:v>
                </c:pt>
                <c:pt idx="1">
                  <c:v>死亡事故</c:v>
                </c:pt>
              </c:strCache>
            </c:strRef>
          </c:cat>
          <c:val>
            <c:numRef>
              <c:f>Sheet1!$C$2:$C$3</c:f>
              <c:numCache>
                <c:formatCode>#,##0_);[Red]\(#,##0\)</c:formatCode>
                <c:ptCount val="2"/>
                <c:pt idx="0" formatCode="#,##0">
                  <c:v>12402</c:v>
                </c:pt>
                <c:pt idx="1">
                  <c:v>215</c:v>
                </c:pt>
              </c:numCache>
            </c:numRef>
          </c:val>
          <c:extLst>
            <c:ext xmlns:c16="http://schemas.microsoft.com/office/drawing/2014/chart" uri="{C3380CC4-5D6E-409C-BE32-E72D297353CC}">
              <c16:uniqueId val="{0000000F-F319-3E4B-8A5E-571C63534C75}"/>
            </c:ext>
          </c:extLst>
        </c:ser>
        <c:ser>
          <c:idx val="2"/>
          <c:order val="2"/>
          <c:tx>
            <c:strRef>
              <c:f>Sheet1!$D$1</c:f>
              <c:strCache>
                <c:ptCount val="1"/>
                <c:pt idx="0">
                  <c:v>横断歩道以外横断中</c:v>
                </c:pt>
              </c:strCache>
            </c:strRef>
          </c:tx>
          <c:spPr>
            <a:solidFill>
              <a:schemeClr val="tx2">
                <a:lumMod val="60000"/>
                <a:lumOff val="40000"/>
              </a:schemeClr>
            </a:solidFill>
            <a:ln>
              <a:solidFill>
                <a:schemeClr val="tx1"/>
              </a:solidFill>
            </a:ln>
          </c:spPr>
          <c:invertIfNegative val="0"/>
          <c:cat>
            <c:strRef>
              <c:f>Sheet1!$A$2:$A$3</c:f>
              <c:strCache>
                <c:ptCount val="2"/>
                <c:pt idx="0">
                  <c:v>全事故</c:v>
                </c:pt>
                <c:pt idx="1">
                  <c:v>死亡事故</c:v>
                </c:pt>
              </c:strCache>
            </c:strRef>
          </c:cat>
          <c:val>
            <c:numRef>
              <c:f>Sheet1!$D$2:$D$3</c:f>
              <c:numCache>
                <c:formatCode>#,##0_);[Red]\(#,##0\)</c:formatCode>
                <c:ptCount val="2"/>
                <c:pt idx="0">
                  <c:v>8361</c:v>
                </c:pt>
                <c:pt idx="1">
                  <c:v>397</c:v>
                </c:pt>
              </c:numCache>
            </c:numRef>
          </c:val>
          <c:extLst>
            <c:ext xmlns:c16="http://schemas.microsoft.com/office/drawing/2014/chart" uri="{C3380CC4-5D6E-409C-BE32-E72D297353CC}">
              <c16:uniqueId val="{00000010-F319-3E4B-8A5E-571C63534C75}"/>
            </c:ext>
          </c:extLst>
        </c:ser>
        <c:ser>
          <c:idx val="3"/>
          <c:order val="3"/>
          <c:tx>
            <c:strRef>
              <c:f>Sheet1!$E$1</c:f>
              <c:strCache>
                <c:ptCount val="1"/>
                <c:pt idx="0">
                  <c:v>対人その他</c:v>
                </c:pt>
              </c:strCache>
            </c:strRef>
          </c:tx>
          <c:spPr>
            <a:solidFill>
              <a:srgbClr val="00B050"/>
            </a:solidFill>
            <a:ln>
              <a:solidFill>
                <a:schemeClr val="tx1"/>
              </a:solidFill>
            </a:ln>
          </c:spPr>
          <c:invertIfNegative val="0"/>
          <c:cat>
            <c:strRef>
              <c:f>Sheet1!$A$2:$A$3</c:f>
              <c:strCache>
                <c:ptCount val="2"/>
                <c:pt idx="0">
                  <c:v>全事故</c:v>
                </c:pt>
                <c:pt idx="1">
                  <c:v>死亡事故</c:v>
                </c:pt>
              </c:strCache>
            </c:strRef>
          </c:cat>
          <c:val>
            <c:numRef>
              <c:f>Sheet1!$E$2:$E$3</c:f>
              <c:numCache>
                <c:formatCode>#,##0_);[Red]\(#,##0\)</c:formatCode>
                <c:ptCount val="2"/>
                <c:pt idx="0" formatCode="#,##0">
                  <c:v>9557</c:v>
                </c:pt>
                <c:pt idx="1">
                  <c:v>195</c:v>
                </c:pt>
              </c:numCache>
            </c:numRef>
          </c:val>
          <c:extLst>
            <c:ext xmlns:c16="http://schemas.microsoft.com/office/drawing/2014/chart" uri="{C3380CC4-5D6E-409C-BE32-E72D297353CC}">
              <c16:uniqueId val="{00000011-F319-3E4B-8A5E-571C63534C75}"/>
            </c:ext>
          </c:extLst>
        </c:ser>
        <c:ser>
          <c:idx val="4"/>
          <c:order val="4"/>
          <c:tx>
            <c:strRef>
              <c:f>Sheet1!$F$1</c:f>
              <c:strCache>
                <c:ptCount val="1"/>
                <c:pt idx="0">
                  <c:v>正面衝突</c:v>
                </c:pt>
              </c:strCache>
            </c:strRef>
          </c:tx>
          <c:spPr>
            <a:solidFill>
              <a:schemeClr val="accent6">
                <a:lumMod val="60000"/>
                <a:lumOff val="40000"/>
              </a:schemeClr>
            </a:solidFill>
            <a:ln>
              <a:solidFill>
                <a:schemeClr val="tx1"/>
              </a:solidFill>
            </a:ln>
          </c:spPr>
          <c:invertIfNegative val="0"/>
          <c:cat>
            <c:strRef>
              <c:f>Sheet1!$A$2:$A$3</c:f>
              <c:strCache>
                <c:ptCount val="2"/>
                <c:pt idx="0">
                  <c:v>全事故</c:v>
                </c:pt>
                <c:pt idx="1">
                  <c:v>死亡事故</c:v>
                </c:pt>
              </c:strCache>
            </c:strRef>
          </c:cat>
          <c:val>
            <c:numRef>
              <c:f>Sheet1!$F$2:$F$3</c:f>
              <c:numCache>
                <c:formatCode>#,##0_);[Red]\(#,##0\)</c:formatCode>
                <c:ptCount val="2"/>
                <c:pt idx="0" formatCode="#,##0">
                  <c:v>6122</c:v>
                </c:pt>
                <c:pt idx="1">
                  <c:v>221</c:v>
                </c:pt>
              </c:numCache>
            </c:numRef>
          </c:val>
          <c:extLst>
            <c:ext xmlns:c16="http://schemas.microsoft.com/office/drawing/2014/chart" uri="{C3380CC4-5D6E-409C-BE32-E72D297353CC}">
              <c16:uniqueId val="{00000012-F319-3E4B-8A5E-571C63534C75}"/>
            </c:ext>
          </c:extLst>
        </c:ser>
        <c:ser>
          <c:idx val="5"/>
          <c:order val="5"/>
          <c:tx>
            <c:strRef>
              <c:f>Sheet1!$G$1</c:f>
              <c:strCache>
                <c:ptCount val="1"/>
                <c:pt idx="0">
                  <c:v>追突</c:v>
                </c:pt>
              </c:strCache>
            </c:strRef>
          </c:tx>
          <c:spPr>
            <a:solidFill>
              <a:srgbClr val="FF6699"/>
            </a:solidFill>
            <a:ln>
              <a:solidFill>
                <a:schemeClr val="tx1"/>
              </a:solidFill>
            </a:ln>
          </c:spPr>
          <c:invertIfNegative val="0"/>
          <c:cat>
            <c:strRef>
              <c:f>Sheet1!$A$2:$A$3</c:f>
              <c:strCache>
                <c:ptCount val="2"/>
                <c:pt idx="0">
                  <c:v>全事故</c:v>
                </c:pt>
                <c:pt idx="1">
                  <c:v>死亡事故</c:v>
                </c:pt>
              </c:strCache>
            </c:strRef>
          </c:cat>
          <c:val>
            <c:numRef>
              <c:f>Sheet1!$G$2:$G$3</c:f>
              <c:numCache>
                <c:formatCode>#,##0_);[Red]\(#,##0\)</c:formatCode>
                <c:ptCount val="2"/>
                <c:pt idx="0" formatCode="#,##0">
                  <c:v>93098</c:v>
                </c:pt>
                <c:pt idx="1">
                  <c:v>133</c:v>
                </c:pt>
              </c:numCache>
            </c:numRef>
          </c:val>
          <c:extLst>
            <c:ext xmlns:c16="http://schemas.microsoft.com/office/drawing/2014/chart" uri="{C3380CC4-5D6E-409C-BE32-E72D297353CC}">
              <c16:uniqueId val="{00000013-F319-3E4B-8A5E-571C63534C75}"/>
            </c:ext>
          </c:extLst>
        </c:ser>
        <c:ser>
          <c:idx val="6"/>
          <c:order val="6"/>
          <c:tx>
            <c:strRef>
              <c:f>Sheet1!$H$1</c:f>
              <c:strCache>
                <c:ptCount val="1"/>
                <c:pt idx="0">
                  <c:v>出会い頭</c:v>
                </c:pt>
              </c:strCache>
            </c:strRef>
          </c:tx>
          <c:spPr>
            <a:solidFill>
              <a:srgbClr val="FFC000"/>
            </a:solidFill>
            <a:ln>
              <a:solidFill>
                <a:schemeClr val="tx1"/>
              </a:solidFill>
            </a:ln>
          </c:spPr>
          <c:invertIfNegative val="0"/>
          <c:cat>
            <c:strRef>
              <c:f>Sheet1!$A$2:$A$3</c:f>
              <c:strCache>
                <c:ptCount val="2"/>
                <c:pt idx="0">
                  <c:v>全事故</c:v>
                </c:pt>
                <c:pt idx="1">
                  <c:v>死亡事故</c:v>
                </c:pt>
              </c:strCache>
            </c:strRef>
          </c:cat>
          <c:val>
            <c:numRef>
              <c:f>Sheet1!$H$2:$H$3</c:f>
              <c:numCache>
                <c:formatCode>#,##0</c:formatCode>
                <c:ptCount val="2"/>
                <c:pt idx="0">
                  <c:v>78988</c:v>
                </c:pt>
                <c:pt idx="1">
                  <c:v>332</c:v>
                </c:pt>
              </c:numCache>
            </c:numRef>
          </c:val>
          <c:extLst>
            <c:ext xmlns:c16="http://schemas.microsoft.com/office/drawing/2014/chart" uri="{C3380CC4-5D6E-409C-BE32-E72D297353CC}">
              <c16:uniqueId val="{00000014-F319-3E4B-8A5E-571C63534C75}"/>
            </c:ext>
          </c:extLst>
        </c:ser>
        <c:ser>
          <c:idx val="7"/>
          <c:order val="7"/>
          <c:tx>
            <c:strRef>
              <c:f>Sheet1!$I$1</c:f>
              <c:strCache>
                <c:ptCount val="1"/>
                <c:pt idx="0">
                  <c:v>追越・追抜</c:v>
                </c:pt>
              </c:strCache>
            </c:strRef>
          </c:tx>
          <c:spPr>
            <a:solidFill>
              <a:srgbClr val="FF0000"/>
            </a:solidFill>
            <a:ln>
              <a:solidFill>
                <a:schemeClr val="tx1"/>
              </a:solidFill>
            </a:ln>
          </c:spPr>
          <c:invertIfNegative val="0"/>
          <c:cat>
            <c:strRef>
              <c:f>Sheet1!$A$2:$A$3</c:f>
              <c:strCache>
                <c:ptCount val="2"/>
                <c:pt idx="0">
                  <c:v>全事故</c:v>
                </c:pt>
                <c:pt idx="1">
                  <c:v>死亡事故</c:v>
                </c:pt>
              </c:strCache>
            </c:strRef>
          </c:cat>
          <c:val>
            <c:numRef>
              <c:f>Sheet1!$I$2:$I$3</c:f>
              <c:numCache>
                <c:formatCode>#,##0_);[Red]\(#,##0\)</c:formatCode>
                <c:ptCount val="2"/>
                <c:pt idx="0" formatCode="#,##0">
                  <c:v>6452</c:v>
                </c:pt>
                <c:pt idx="1">
                  <c:v>27</c:v>
                </c:pt>
              </c:numCache>
            </c:numRef>
          </c:val>
          <c:extLst>
            <c:ext xmlns:c16="http://schemas.microsoft.com/office/drawing/2014/chart" uri="{C3380CC4-5D6E-409C-BE32-E72D297353CC}">
              <c16:uniqueId val="{00000015-F319-3E4B-8A5E-571C63534C75}"/>
            </c:ext>
          </c:extLst>
        </c:ser>
        <c:ser>
          <c:idx val="8"/>
          <c:order val="8"/>
          <c:tx>
            <c:strRef>
              <c:f>Sheet1!$J$1</c:f>
              <c:strCache>
                <c:ptCount val="1"/>
                <c:pt idx="0">
                  <c:v>左折</c:v>
                </c:pt>
              </c:strCache>
            </c:strRef>
          </c:tx>
          <c:spPr>
            <a:solidFill>
              <a:srgbClr val="FFFF99"/>
            </a:solidFill>
            <a:ln>
              <a:solidFill>
                <a:schemeClr val="tx1"/>
              </a:solidFill>
            </a:ln>
          </c:spPr>
          <c:invertIfNegative val="0"/>
          <c:cat>
            <c:strRef>
              <c:f>Sheet1!$A$2:$A$3</c:f>
              <c:strCache>
                <c:ptCount val="2"/>
                <c:pt idx="0">
                  <c:v>全事故</c:v>
                </c:pt>
                <c:pt idx="1">
                  <c:v>死亡事故</c:v>
                </c:pt>
              </c:strCache>
            </c:strRef>
          </c:cat>
          <c:val>
            <c:numRef>
              <c:f>Sheet1!$J$2:$J$3</c:f>
              <c:numCache>
                <c:formatCode>#,##0_);[Red]\(#,##0\)</c:formatCode>
                <c:ptCount val="2"/>
                <c:pt idx="0" formatCode="#,##0">
                  <c:v>14417</c:v>
                </c:pt>
                <c:pt idx="1">
                  <c:v>30</c:v>
                </c:pt>
              </c:numCache>
            </c:numRef>
          </c:val>
          <c:extLst>
            <c:ext xmlns:c16="http://schemas.microsoft.com/office/drawing/2014/chart" uri="{C3380CC4-5D6E-409C-BE32-E72D297353CC}">
              <c16:uniqueId val="{00000016-F319-3E4B-8A5E-571C63534C75}"/>
            </c:ext>
          </c:extLst>
        </c:ser>
        <c:ser>
          <c:idx val="9"/>
          <c:order val="9"/>
          <c:tx>
            <c:strRef>
              <c:f>Sheet1!$K$1</c:f>
              <c:strCache>
                <c:ptCount val="1"/>
                <c:pt idx="0">
                  <c:v>右折</c:v>
                </c:pt>
              </c:strCache>
            </c:strRef>
          </c:tx>
          <c:spPr>
            <a:solidFill>
              <a:srgbClr val="FF99CC"/>
            </a:solidFill>
            <a:ln>
              <a:solidFill>
                <a:schemeClr val="tx1"/>
              </a:solidFill>
            </a:ln>
          </c:spPr>
          <c:invertIfNegative val="0"/>
          <c:cat>
            <c:strRef>
              <c:f>Sheet1!$A$2:$A$3</c:f>
              <c:strCache>
                <c:ptCount val="2"/>
                <c:pt idx="0">
                  <c:v>全事故</c:v>
                </c:pt>
                <c:pt idx="1">
                  <c:v>死亡事故</c:v>
                </c:pt>
              </c:strCache>
            </c:strRef>
          </c:cat>
          <c:val>
            <c:numRef>
              <c:f>Sheet1!$K$2:$K$3</c:f>
              <c:numCache>
                <c:formatCode>#,##0_);[Red]\(#,##0\)</c:formatCode>
                <c:ptCount val="2"/>
                <c:pt idx="0" formatCode="#,##0">
                  <c:v>26158</c:v>
                </c:pt>
                <c:pt idx="1">
                  <c:v>138</c:v>
                </c:pt>
              </c:numCache>
            </c:numRef>
          </c:val>
          <c:extLst>
            <c:ext xmlns:c16="http://schemas.microsoft.com/office/drawing/2014/chart" uri="{C3380CC4-5D6E-409C-BE32-E72D297353CC}">
              <c16:uniqueId val="{00000017-F319-3E4B-8A5E-571C63534C75}"/>
            </c:ext>
          </c:extLst>
        </c:ser>
        <c:ser>
          <c:idx val="10"/>
          <c:order val="10"/>
          <c:tx>
            <c:strRef>
              <c:f>Sheet1!$L$1</c:f>
              <c:strCache>
                <c:ptCount val="1"/>
                <c:pt idx="0">
                  <c:v>車両相互その他</c:v>
                </c:pt>
              </c:strCache>
            </c:strRef>
          </c:tx>
          <c:spPr>
            <a:solidFill>
              <a:srgbClr val="FF6600"/>
            </a:solidFill>
            <a:ln>
              <a:solidFill>
                <a:schemeClr val="tx1"/>
              </a:solidFill>
            </a:ln>
          </c:spPr>
          <c:invertIfNegative val="0"/>
          <c:cat>
            <c:strRef>
              <c:f>Sheet1!$A$2:$A$3</c:f>
              <c:strCache>
                <c:ptCount val="2"/>
                <c:pt idx="0">
                  <c:v>全事故</c:v>
                </c:pt>
                <c:pt idx="1">
                  <c:v>死亡事故</c:v>
                </c:pt>
              </c:strCache>
            </c:strRef>
          </c:cat>
          <c:val>
            <c:numRef>
              <c:f>Sheet1!$L$2:$L$3</c:f>
              <c:numCache>
                <c:formatCode>#,##0_);[Red]\(#,##0\)</c:formatCode>
                <c:ptCount val="2"/>
                <c:pt idx="0" formatCode="#,##0">
                  <c:v>32246</c:v>
                </c:pt>
                <c:pt idx="1">
                  <c:v>84</c:v>
                </c:pt>
              </c:numCache>
            </c:numRef>
          </c:val>
          <c:extLst>
            <c:ext xmlns:c16="http://schemas.microsoft.com/office/drawing/2014/chart" uri="{C3380CC4-5D6E-409C-BE32-E72D297353CC}">
              <c16:uniqueId val="{00000018-F319-3E4B-8A5E-571C63534C75}"/>
            </c:ext>
          </c:extLst>
        </c:ser>
        <c:ser>
          <c:idx val="11"/>
          <c:order val="11"/>
          <c:tx>
            <c:strRef>
              <c:f>Sheet1!$M$1</c:f>
              <c:strCache>
                <c:ptCount val="1"/>
                <c:pt idx="0">
                  <c:v>工作物衝突</c:v>
                </c:pt>
              </c:strCache>
            </c:strRef>
          </c:tx>
          <c:spPr>
            <a:solidFill>
              <a:schemeClr val="tx2">
                <a:lumMod val="75000"/>
              </a:schemeClr>
            </a:solidFill>
            <a:ln>
              <a:solidFill>
                <a:schemeClr val="tx1"/>
              </a:solidFill>
            </a:ln>
          </c:spPr>
          <c:invertIfNegative val="0"/>
          <c:cat>
            <c:strRef>
              <c:f>Sheet1!$A$2:$A$3</c:f>
              <c:strCache>
                <c:ptCount val="2"/>
                <c:pt idx="0">
                  <c:v>全事故</c:v>
                </c:pt>
                <c:pt idx="1">
                  <c:v>死亡事故</c:v>
                </c:pt>
              </c:strCache>
            </c:strRef>
          </c:cat>
          <c:val>
            <c:numRef>
              <c:f>Sheet1!$M$2:$M$3</c:f>
              <c:numCache>
                <c:formatCode>#,##0</c:formatCode>
                <c:ptCount val="2"/>
                <c:pt idx="0">
                  <c:v>3763</c:v>
                </c:pt>
                <c:pt idx="1">
                  <c:v>400</c:v>
                </c:pt>
              </c:numCache>
            </c:numRef>
          </c:val>
          <c:extLst>
            <c:ext xmlns:c16="http://schemas.microsoft.com/office/drawing/2014/chart" uri="{C3380CC4-5D6E-409C-BE32-E72D297353CC}">
              <c16:uniqueId val="{00000019-F319-3E4B-8A5E-571C63534C75}"/>
            </c:ext>
          </c:extLst>
        </c:ser>
        <c:ser>
          <c:idx val="12"/>
          <c:order val="12"/>
          <c:tx>
            <c:strRef>
              <c:f>Sheet1!$N$1</c:f>
              <c:strCache>
                <c:ptCount val="1"/>
                <c:pt idx="0">
                  <c:v>路外逸脱</c:v>
                </c:pt>
              </c:strCache>
            </c:strRef>
          </c:tx>
          <c:spPr>
            <a:solidFill>
              <a:schemeClr val="tx2">
                <a:lumMod val="60000"/>
                <a:lumOff val="40000"/>
              </a:schemeClr>
            </a:solidFill>
            <a:ln>
              <a:solidFill>
                <a:schemeClr val="tx1"/>
              </a:solidFill>
            </a:ln>
          </c:spPr>
          <c:invertIfNegative val="0"/>
          <c:cat>
            <c:strRef>
              <c:f>Sheet1!$A$2:$A$3</c:f>
              <c:strCache>
                <c:ptCount val="2"/>
                <c:pt idx="0">
                  <c:v>全事故</c:v>
                </c:pt>
                <c:pt idx="1">
                  <c:v>死亡事故</c:v>
                </c:pt>
              </c:strCache>
            </c:strRef>
          </c:cat>
          <c:val>
            <c:numRef>
              <c:f>Sheet1!$N$2:$N$3</c:f>
              <c:numCache>
                <c:formatCode>#,##0_);[Red]\(#,##0\)</c:formatCode>
                <c:ptCount val="2"/>
                <c:pt idx="0" formatCode="#,##0">
                  <c:v>476</c:v>
                </c:pt>
                <c:pt idx="1">
                  <c:v>170</c:v>
                </c:pt>
              </c:numCache>
            </c:numRef>
          </c:val>
          <c:extLst>
            <c:ext xmlns:c16="http://schemas.microsoft.com/office/drawing/2014/chart" uri="{C3380CC4-5D6E-409C-BE32-E72D297353CC}">
              <c16:uniqueId val="{0000001A-F319-3E4B-8A5E-571C63534C75}"/>
            </c:ext>
          </c:extLst>
        </c:ser>
        <c:ser>
          <c:idx val="13"/>
          <c:order val="13"/>
          <c:tx>
            <c:strRef>
              <c:f>Sheet1!$O$1</c:f>
              <c:strCache>
                <c:ptCount val="1"/>
                <c:pt idx="0">
                  <c:v>単独その他</c:v>
                </c:pt>
              </c:strCache>
            </c:strRef>
          </c:tx>
          <c:spPr>
            <a:solidFill>
              <a:srgbClr val="00CCFF"/>
            </a:solidFill>
            <a:ln>
              <a:solidFill>
                <a:schemeClr val="tx1"/>
              </a:solidFill>
            </a:ln>
          </c:spPr>
          <c:invertIfNegative val="0"/>
          <c:cat>
            <c:strRef>
              <c:f>Sheet1!$A$2:$A$3</c:f>
              <c:strCache>
                <c:ptCount val="2"/>
                <c:pt idx="0">
                  <c:v>全事故</c:v>
                </c:pt>
                <c:pt idx="1">
                  <c:v>死亡事故</c:v>
                </c:pt>
              </c:strCache>
            </c:strRef>
          </c:cat>
          <c:val>
            <c:numRef>
              <c:f>Sheet1!$O$2:$O$3</c:f>
              <c:numCache>
                <c:formatCode>#,##0_);[Red]\(#,##0\)</c:formatCode>
                <c:ptCount val="2"/>
                <c:pt idx="0" formatCode="#,##0">
                  <c:v>6609</c:v>
                </c:pt>
                <c:pt idx="1">
                  <c:v>116</c:v>
                </c:pt>
              </c:numCache>
            </c:numRef>
          </c:val>
          <c:extLst>
            <c:ext xmlns:c16="http://schemas.microsoft.com/office/drawing/2014/chart" uri="{C3380CC4-5D6E-409C-BE32-E72D297353CC}">
              <c16:uniqueId val="{0000001B-F319-3E4B-8A5E-571C63534C75}"/>
            </c:ext>
          </c:extLst>
        </c:ser>
        <c:ser>
          <c:idx val="14"/>
          <c:order val="14"/>
          <c:tx>
            <c:strRef>
              <c:f>Sheet1!$P$1</c:f>
              <c:strCache>
                <c:ptCount val="1"/>
                <c:pt idx="0">
                  <c:v>列車</c:v>
                </c:pt>
              </c:strCache>
            </c:strRef>
          </c:tx>
          <c:spPr>
            <a:solidFill>
              <a:schemeClr val="tx1"/>
            </a:solidFill>
            <a:ln>
              <a:solidFill>
                <a:schemeClr val="tx1"/>
              </a:solidFill>
            </a:ln>
          </c:spPr>
          <c:invertIfNegative val="0"/>
          <c:cat>
            <c:strRef>
              <c:f>Sheet1!$A$2:$A$3</c:f>
              <c:strCache>
                <c:ptCount val="2"/>
                <c:pt idx="0">
                  <c:v>全事故</c:v>
                </c:pt>
                <c:pt idx="1">
                  <c:v>死亡事故</c:v>
                </c:pt>
              </c:strCache>
            </c:strRef>
          </c:cat>
          <c:val>
            <c:numRef>
              <c:f>Sheet1!$P$2:$P$3</c:f>
              <c:numCache>
                <c:formatCode>#,##0_);[Red]\(#,##0\)</c:formatCode>
                <c:ptCount val="2"/>
                <c:pt idx="0">
                  <c:v>66</c:v>
                </c:pt>
                <c:pt idx="1">
                  <c:v>43</c:v>
                </c:pt>
              </c:numCache>
            </c:numRef>
          </c:val>
          <c:extLst>
            <c:ext xmlns:c16="http://schemas.microsoft.com/office/drawing/2014/chart" uri="{C3380CC4-5D6E-409C-BE32-E72D297353CC}">
              <c16:uniqueId val="{0000001C-F319-3E4B-8A5E-571C63534C75}"/>
            </c:ext>
          </c:extLst>
        </c:ser>
        <c:dLbls>
          <c:showLegendKey val="0"/>
          <c:showVal val="0"/>
          <c:showCatName val="0"/>
          <c:showSerName val="0"/>
          <c:showPercent val="0"/>
          <c:showBubbleSize val="0"/>
        </c:dLbls>
        <c:gapWidth val="100"/>
        <c:overlap val="100"/>
        <c:serLines/>
        <c:axId val="186231632"/>
        <c:axId val="150018352"/>
      </c:barChart>
      <c:catAx>
        <c:axId val="186231632"/>
        <c:scaling>
          <c:orientation val="minMax"/>
        </c:scaling>
        <c:delete val="0"/>
        <c:axPos val="l"/>
        <c:numFmt formatCode="General" sourceLinked="1"/>
        <c:majorTickMark val="none"/>
        <c:minorTickMark val="none"/>
        <c:tickLblPos val="nextTo"/>
        <c:spPr>
          <a:ln>
            <a:solidFill>
              <a:schemeClr val="tx1"/>
            </a:solidFill>
          </a:ln>
        </c:spPr>
        <c:txPr>
          <a:bodyPr/>
          <a:lstStyle/>
          <a:p>
            <a:pPr>
              <a:defRPr sz="2061" b="0">
                <a:solidFill>
                  <a:srgbClr val="000000"/>
                </a:solidFill>
                <a:latin typeface="HGMaruGothicMPRO" panose="020F0600000000000000" pitchFamily="34" charset="-128"/>
                <a:ea typeface="HGMaruGothicMPRO" panose="020F0600000000000000" pitchFamily="34" charset="-128"/>
              </a:defRPr>
            </a:pPr>
            <a:endParaRPr lang="ja-JP"/>
          </a:p>
        </c:txPr>
        <c:crossAx val="150018352"/>
        <c:crosses val="autoZero"/>
        <c:auto val="1"/>
        <c:lblAlgn val="ctr"/>
        <c:lblOffset val="100"/>
        <c:noMultiLvlLbl val="0"/>
      </c:catAx>
      <c:valAx>
        <c:axId val="150018352"/>
        <c:scaling>
          <c:orientation val="minMax"/>
        </c:scaling>
        <c:delete val="0"/>
        <c:axPos val="b"/>
        <c:majorGridlines/>
        <c:numFmt formatCode="0%" sourceLinked="1"/>
        <c:majorTickMark val="out"/>
        <c:minorTickMark val="none"/>
        <c:tickLblPos val="nextTo"/>
        <c:spPr>
          <a:ln>
            <a:solidFill>
              <a:schemeClr val="tx1"/>
            </a:solidFill>
          </a:ln>
        </c:spPr>
        <c:txPr>
          <a:bodyPr/>
          <a:lstStyle/>
          <a:p>
            <a:pPr>
              <a:defRPr sz="2061" b="0">
                <a:solidFill>
                  <a:srgbClr val="000000"/>
                </a:solidFill>
                <a:latin typeface="HGMaruGothicMPRO" panose="020F0600000000000000" pitchFamily="34" charset="-128"/>
                <a:ea typeface="HGMaruGothicMPRO" panose="020F0600000000000000" pitchFamily="34" charset="-128"/>
              </a:defRPr>
            </a:pPr>
            <a:endParaRPr lang="ja-JP"/>
          </a:p>
        </c:txPr>
        <c:crossAx val="186231632"/>
        <c:crosses val="autoZero"/>
        <c:crossBetween val="between"/>
      </c:valAx>
      <c:spPr>
        <a:noFill/>
        <a:ln w="25400">
          <a:solidFill>
            <a:schemeClr val="tx1"/>
          </a:solidFill>
        </a:ln>
      </c:spPr>
    </c:plotArea>
    <c:legend>
      <c:legendPos val="t"/>
      <c:layout>
        <c:manualLayout>
          <c:xMode val="edge"/>
          <c:yMode val="edge"/>
          <c:x val="1.7308408964244001E-2"/>
          <c:y val="1.4619557783392301E-2"/>
          <c:w val="0.93496261249448498"/>
          <c:h val="0.47609525598862701"/>
        </c:manualLayout>
      </c:layout>
      <c:overlay val="0"/>
      <c:txPr>
        <a:bodyPr/>
        <a:lstStyle/>
        <a:p>
          <a:pPr>
            <a:defRPr sz="2405" b="0">
              <a:solidFill>
                <a:srgbClr val="000000"/>
              </a:solidFill>
              <a:latin typeface="HGMaruGothicMPRO" panose="020F0600000000000000" pitchFamily="34" charset="-128"/>
              <a:ea typeface="HGMaruGothicMPRO" panose="020F0600000000000000" pitchFamily="34" charset="-128"/>
            </a:defRPr>
          </a:pPr>
          <a:endParaRPr lang="ja-JP"/>
        </a:p>
      </c:txPr>
    </c:legend>
    <c:plotVisOnly val="1"/>
    <c:dispBlanksAs val="zero"/>
    <c:showDLblsOverMax val="0"/>
  </c:chart>
  <c:spPr>
    <a:noFill/>
    <a:ln>
      <a:noFill/>
    </a:ln>
  </c:spPr>
  <c:txPr>
    <a:bodyPr/>
    <a:lstStyle/>
    <a:p>
      <a:pPr>
        <a:defRPr sz="1842"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40"/>
      <c:hPercent val="60"/>
      <c:rotY val="30"/>
      <c:depthPercent val="100"/>
      <c:rAngAx val="1"/>
    </c:view3D>
    <c:floor>
      <c:thickness val="0"/>
      <c:spPr>
        <a:solidFill>
          <a:schemeClr val="bg1">
            <a:lumMod val="95000"/>
          </a:schemeClr>
        </a:solidFill>
        <a:ln w="3175">
          <a:solidFill>
            <a:schemeClr val="tx1"/>
          </a:solidFill>
          <a:prstDash val="solid"/>
        </a:ln>
      </c:spPr>
    </c:floor>
    <c:sideWall>
      <c:thickness val="0"/>
      <c:spPr>
        <a:noFill/>
        <a:ln w="38100">
          <a:solidFill>
            <a:srgbClr val="000000"/>
          </a:solidFill>
          <a:prstDash val="solid"/>
        </a:ln>
      </c:spPr>
    </c:sideWall>
    <c:backWall>
      <c:thickness val="0"/>
      <c:spPr>
        <a:noFill/>
        <a:ln w="38100">
          <a:solidFill>
            <a:srgbClr val="000000"/>
          </a:solidFill>
          <a:prstDash val="solid"/>
        </a:ln>
      </c:spPr>
    </c:backWall>
    <c:plotArea>
      <c:layout>
        <c:manualLayout>
          <c:layoutTarget val="inner"/>
          <c:xMode val="edge"/>
          <c:yMode val="edge"/>
          <c:x val="0.13463304177035301"/>
          <c:y val="3.4750713948318399E-2"/>
          <c:w val="0.71505096105094301"/>
          <c:h val="0.59962766349308105"/>
        </c:manualLayout>
      </c:layout>
      <c:bar3DChart>
        <c:barDir val="col"/>
        <c:grouping val="standard"/>
        <c:varyColors val="0"/>
        <c:ser>
          <c:idx val="8"/>
          <c:order val="0"/>
          <c:tx>
            <c:strRef>
              <c:f>Sheet1!$B$1</c:f>
              <c:strCache>
                <c:ptCount val="1"/>
                <c:pt idx="0">
                  <c:v>-9</c:v>
                </c:pt>
              </c:strCache>
            </c:strRef>
          </c:tx>
          <c:spPr>
            <a:solidFill>
              <a:srgbClr val="FF0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Sheet1!$B$2:$B$6</c:f>
              <c:numCache>
                <c:formatCode>#,##0_);[Red]\(#,##0\)</c:formatCode>
                <c:ptCount val="5"/>
                <c:pt idx="0">
                  <c:v>4684</c:v>
                </c:pt>
                <c:pt idx="1">
                  <c:v>9</c:v>
                </c:pt>
                <c:pt idx="2">
                  <c:v>0</c:v>
                </c:pt>
                <c:pt idx="3">
                  <c:v>2245</c:v>
                </c:pt>
                <c:pt idx="4">
                  <c:v>2837</c:v>
                </c:pt>
              </c:numCache>
            </c:numRef>
          </c:val>
          <c:extLst>
            <c:ext xmlns:c16="http://schemas.microsoft.com/office/drawing/2014/chart" uri="{C3380CC4-5D6E-409C-BE32-E72D297353CC}">
              <c16:uniqueId val="{00000000-F21D-C541-B277-48236D5F0B2D}"/>
            </c:ext>
          </c:extLst>
        </c:ser>
        <c:ser>
          <c:idx val="0"/>
          <c:order val="1"/>
          <c:tx>
            <c:strRef>
              <c:f>Sheet1!$C$1</c:f>
              <c:strCache>
                <c:ptCount val="1"/>
                <c:pt idx="0">
                  <c:v>10代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Sheet1!$C$2:$C$6</c:f>
              <c:numCache>
                <c:formatCode>#,##0_);[Red]\(#,##0\)</c:formatCode>
                <c:ptCount val="5"/>
                <c:pt idx="0">
                  <c:v>5732</c:v>
                </c:pt>
                <c:pt idx="1">
                  <c:v>1011</c:v>
                </c:pt>
                <c:pt idx="2">
                  <c:v>1003</c:v>
                </c:pt>
                <c:pt idx="3">
                  <c:v>13783</c:v>
                </c:pt>
                <c:pt idx="4">
                  <c:v>1638</c:v>
                </c:pt>
              </c:numCache>
            </c:numRef>
          </c:val>
          <c:extLst>
            <c:ext xmlns:c16="http://schemas.microsoft.com/office/drawing/2014/chart" uri="{C3380CC4-5D6E-409C-BE32-E72D297353CC}">
              <c16:uniqueId val="{00000001-F21D-C541-B277-48236D5F0B2D}"/>
            </c:ext>
          </c:extLst>
        </c:ser>
        <c:ser>
          <c:idx val="1"/>
          <c:order val="2"/>
          <c:tx>
            <c:strRef>
              <c:f>Sheet1!$D$1</c:f>
              <c:strCache>
                <c:ptCount val="1"/>
                <c:pt idx="0">
                  <c:v>20代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Sheet1!$D$2:$D$6</c:f>
              <c:numCache>
                <c:formatCode>#,##0_);[Red]\(#,##0\)</c:formatCode>
                <c:ptCount val="5"/>
                <c:pt idx="0">
                  <c:v>26435</c:v>
                </c:pt>
                <c:pt idx="1">
                  <c:v>3241</c:v>
                </c:pt>
                <c:pt idx="2">
                  <c:v>2341</c:v>
                </c:pt>
                <c:pt idx="3">
                  <c:v>6357</c:v>
                </c:pt>
                <c:pt idx="4">
                  <c:v>1776</c:v>
                </c:pt>
              </c:numCache>
            </c:numRef>
          </c:val>
          <c:extLst>
            <c:ext xmlns:c16="http://schemas.microsoft.com/office/drawing/2014/chart" uri="{C3380CC4-5D6E-409C-BE32-E72D297353CC}">
              <c16:uniqueId val="{00000002-F21D-C541-B277-48236D5F0B2D}"/>
            </c:ext>
          </c:extLst>
        </c:ser>
        <c:ser>
          <c:idx val="2"/>
          <c:order val="3"/>
          <c:tx>
            <c:strRef>
              <c:f>Sheet1!$E$1</c:f>
              <c:strCache>
                <c:ptCount val="1"/>
                <c:pt idx="0">
                  <c:v>30代</c:v>
                </c:pt>
              </c:strCache>
            </c:strRef>
          </c:tx>
          <c:spPr>
            <a:solidFill>
              <a:srgbClr val="7030A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Sheet1!$E$2:$E$6</c:f>
              <c:numCache>
                <c:formatCode>#,##0_);[Red]\(#,##0\)</c:formatCode>
                <c:ptCount val="5"/>
                <c:pt idx="0">
                  <c:v>31674</c:v>
                </c:pt>
                <c:pt idx="1">
                  <c:v>2842</c:v>
                </c:pt>
                <c:pt idx="2">
                  <c:v>1625</c:v>
                </c:pt>
                <c:pt idx="3">
                  <c:v>5940</c:v>
                </c:pt>
                <c:pt idx="4">
                  <c:v>2047</c:v>
                </c:pt>
              </c:numCache>
            </c:numRef>
          </c:val>
          <c:extLst>
            <c:ext xmlns:c16="http://schemas.microsoft.com/office/drawing/2014/chart" uri="{C3380CC4-5D6E-409C-BE32-E72D297353CC}">
              <c16:uniqueId val="{00000003-F21D-C541-B277-48236D5F0B2D}"/>
            </c:ext>
          </c:extLst>
        </c:ser>
        <c:ser>
          <c:idx val="3"/>
          <c:order val="4"/>
          <c:tx>
            <c:strRef>
              <c:f>Sheet1!$F$1</c:f>
              <c:strCache>
                <c:ptCount val="1"/>
                <c:pt idx="0">
                  <c:v>40代</c:v>
                </c:pt>
              </c:strCache>
            </c:strRef>
          </c:tx>
          <c:spPr>
            <a:solidFill>
              <a:srgbClr val="00B05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Sheet1!$F$2:$F$6</c:f>
              <c:numCache>
                <c:formatCode>#,##0_);[Red]\(#,##0\)</c:formatCode>
                <c:ptCount val="5"/>
                <c:pt idx="0">
                  <c:v>35408</c:v>
                </c:pt>
                <c:pt idx="1">
                  <c:v>3569</c:v>
                </c:pt>
                <c:pt idx="2">
                  <c:v>1862</c:v>
                </c:pt>
                <c:pt idx="3">
                  <c:v>6252</c:v>
                </c:pt>
                <c:pt idx="4">
                  <c:v>2533</c:v>
                </c:pt>
              </c:numCache>
            </c:numRef>
          </c:val>
          <c:extLst>
            <c:ext xmlns:c16="http://schemas.microsoft.com/office/drawing/2014/chart" uri="{C3380CC4-5D6E-409C-BE32-E72D297353CC}">
              <c16:uniqueId val="{00000004-F21D-C541-B277-48236D5F0B2D}"/>
            </c:ext>
          </c:extLst>
        </c:ser>
        <c:ser>
          <c:idx val="4"/>
          <c:order val="5"/>
          <c:tx>
            <c:strRef>
              <c:f>Sheet1!$G$1</c:f>
              <c:strCache>
                <c:ptCount val="1"/>
                <c:pt idx="0">
                  <c:v>50代</c:v>
                </c:pt>
              </c:strCache>
            </c:strRef>
          </c:tx>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Sheet1!$G$2:$G$6</c:f>
              <c:numCache>
                <c:formatCode>#,##0_);[Red]\(#,##0\)</c:formatCode>
                <c:ptCount val="5"/>
                <c:pt idx="0">
                  <c:v>28472</c:v>
                </c:pt>
                <c:pt idx="1">
                  <c:v>3386</c:v>
                </c:pt>
                <c:pt idx="2">
                  <c:v>1799</c:v>
                </c:pt>
                <c:pt idx="3">
                  <c:v>5681</c:v>
                </c:pt>
                <c:pt idx="4">
                  <c:v>2745</c:v>
                </c:pt>
              </c:numCache>
            </c:numRef>
          </c:val>
          <c:extLst>
            <c:ext xmlns:c16="http://schemas.microsoft.com/office/drawing/2014/chart" uri="{C3380CC4-5D6E-409C-BE32-E72D297353CC}">
              <c16:uniqueId val="{00000005-F21D-C541-B277-48236D5F0B2D}"/>
            </c:ext>
          </c:extLst>
        </c:ser>
        <c:ser>
          <c:idx val="5"/>
          <c:order val="6"/>
          <c:tx>
            <c:strRef>
              <c:f>Sheet1!$H$1</c:f>
              <c:strCache>
                <c:ptCount val="1"/>
                <c:pt idx="0">
                  <c:v>60代</c:v>
                </c:pt>
              </c:strCache>
            </c:strRef>
          </c:tx>
          <c:spPr>
            <a:solidFill>
              <a:srgbClr val="C00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Sheet1!$H$2:$H$6</c:f>
              <c:numCache>
                <c:formatCode>#,##0_);[Red]\(#,##0\)</c:formatCode>
                <c:ptCount val="5"/>
                <c:pt idx="0">
                  <c:v>17964</c:v>
                </c:pt>
                <c:pt idx="1">
                  <c:v>1416</c:v>
                </c:pt>
                <c:pt idx="2">
                  <c:v>1471</c:v>
                </c:pt>
                <c:pt idx="3">
                  <c:v>4413</c:v>
                </c:pt>
                <c:pt idx="4">
                  <c:v>2612</c:v>
                </c:pt>
              </c:numCache>
            </c:numRef>
          </c:val>
          <c:extLst>
            <c:ext xmlns:c16="http://schemas.microsoft.com/office/drawing/2014/chart" uri="{C3380CC4-5D6E-409C-BE32-E72D297353CC}">
              <c16:uniqueId val="{00000006-F21D-C541-B277-48236D5F0B2D}"/>
            </c:ext>
          </c:extLst>
        </c:ser>
        <c:ser>
          <c:idx val="6"/>
          <c:order val="7"/>
          <c:tx>
            <c:strRef>
              <c:f>Sheet1!$I$1</c:f>
              <c:strCache>
                <c:ptCount val="1"/>
                <c:pt idx="0">
                  <c:v>70代</c:v>
                </c:pt>
              </c:strCache>
            </c:strRef>
          </c:tx>
          <c:spPr>
            <a:solidFill>
              <a:srgbClr val="99FFCC"/>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Sheet1!$I$2:$I$6</c:f>
              <c:numCache>
                <c:formatCode>#,##0_);[Red]\(#,##0\)</c:formatCode>
                <c:ptCount val="5"/>
                <c:pt idx="0">
                  <c:v>12831</c:v>
                </c:pt>
                <c:pt idx="1">
                  <c:v>502</c:v>
                </c:pt>
                <c:pt idx="2">
                  <c:v>1677</c:v>
                </c:pt>
                <c:pt idx="3">
                  <c:v>5830</c:v>
                </c:pt>
                <c:pt idx="4">
                  <c:v>3908</c:v>
                </c:pt>
              </c:numCache>
            </c:numRef>
          </c:val>
          <c:extLst>
            <c:ext xmlns:c16="http://schemas.microsoft.com/office/drawing/2014/chart" uri="{C3380CC4-5D6E-409C-BE32-E72D297353CC}">
              <c16:uniqueId val="{00000007-F21D-C541-B277-48236D5F0B2D}"/>
            </c:ext>
          </c:extLst>
        </c:ser>
        <c:ser>
          <c:idx val="7"/>
          <c:order val="8"/>
          <c:tx>
            <c:strRef>
              <c:f>Sheet1!$J$1</c:f>
              <c:strCache>
                <c:ptCount val="1"/>
                <c:pt idx="0">
                  <c:v>80-</c:v>
                </c:pt>
              </c:strCache>
            </c:strRef>
          </c:tx>
          <c:spPr>
            <a:solidFill>
              <a:srgbClr val="FFC000"/>
            </a:solidFill>
          </c:spPr>
          <c:invertIfNegative val="0"/>
          <c:cat>
            <c:strRef>
              <c:f>Sheet1!$A$2:$A$6</c:f>
              <c:strCache>
                <c:ptCount val="5"/>
                <c:pt idx="0">
                  <c:v>自動車乗車中</c:v>
                </c:pt>
                <c:pt idx="1">
                  <c:v>自動二輪車乗車中</c:v>
                </c:pt>
                <c:pt idx="2">
                  <c:v>原付乗車中</c:v>
                </c:pt>
                <c:pt idx="3">
                  <c:v>自転車乗用中</c:v>
                </c:pt>
                <c:pt idx="4">
                  <c:v>歩行中</c:v>
                </c:pt>
              </c:strCache>
            </c:strRef>
          </c:cat>
          <c:val>
            <c:numRef>
              <c:f>Sheet1!$J$2:$J$6</c:f>
              <c:numCache>
                <c:formatCode>#,##0_);[Red]\(#,##0\)</c:formatCode>
                <c:ptCount val="5"/>
                <c:pt idx="0">
                  <c:v>4002</c:v>
                </c:pt>
                <c:pt idx="1">
                  <c:v>130</c:v>
                </c:pt>
                <c:pt idx="2">
                  <c:v>591</c:v>
                </c:pt>
                <c:pt idx="3">
                  <c:v>3725</c:v>
                </c:pt>
                <c:pt idx="4">
                  <c:v>3505</c:v>
                </c:pt>
              </c:numCache>
            </c:numRef>
          </c:val>
          <c:extLst>
            <c:ext xmlns:c16="http://schemas.microsoft.com/office/drawing/2014/chart" uri="{C3380CC4-5D6E-409C-BE32-E72D297353CC}">
              <c16:uniqueId val="{00000008-F21D-C541-B277-48236D5F0B2D}"/>
            </c:ext>
          </c:extLst>
        </c:ser>
        <c:dLbls>
          <c:showLegendKey val="0"/>
          <c:showVal val="0"/>
          <c:showCatName val="0"/>
          <c:showSerName val="0"/>
          <c:showPercent val="0"/>
          <c:showBubbleSize val="0"/>
        </c:dLbls>
        <c:gapWidth val="150"/>
        <c:shape val="box"/>
        <c:axId val="252264080"/>
        <c:axId val="252053952"/>
        <c:axId val="252268672"/>
      </c:bar3DChart>
      <c:catAx>
        <c:axId val="252264080"/>
        <c:scaling>
          <c:orientation val="minMax"/>
        </c:scaling>
        <c:delete val="0"/>
        <c:axPos val="b"/>
        <c:numFmt formatCode="General" sourceLinked="1"/>
        <c:majorTickMark val="in"/>
        <c:minorTickMark val="none"/>
        <c:tickLblPos val="low"/>
        <c:spPr>
          <a:ln w="3335">
            <a:solidFill>
              <a:schemeClr val="tx1"/>
            </a:solidFill>
            <a:prstDash val="solid"/>
          </a:ln>
        </c:spPr>
        <c:txPr>
          <a:bodyPr rot="-294000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2053952"/>
        <c:crosses val="autoZero"/>
        <c:auto val="1"/>
        <c:lblAlgn val="ctr"/>
        <c:lblOffset val="100"/>
        <c:tickLblSkip val="1"/>
        <c:tickMarkSkip val="1"/>
        <c:noMultiLvlLbl val="0"/>
      </c:catAx>
      <c:valAx>
        <c:axId val="252053952"/>
        <c:scaling>
          <c:orientation val="minMax"/>
          <c:max val="40000"/>
        </c:scaling>
        <c:delete val="0"/>
        <c:axPos val="l"/>
        <c:majorGridlines>
          <c:spPr>
            <a:ln w="3335">
              <a:solidFill>
                <a:srgbClr val="000000"/>
              </a:solidFill>
              <a:prstDash val="solid"/>
            </a:ln>
          </c:spPr>
        </c:majorGridlines>
        <c:title>
          <c:tx>
            <c:rich>
              <a:bodyPr rot="0" vert="wordArtVertRtl"/>
              <a:lstStyle/>
              <a:p>
                <a:pPr algn="ct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r>
                  <a:rPr lang="ja-JP" altLang="en-US" sz="1800" b="0" dirty="0">
                    <a:latin typeface="HGMaruGothicMPRO" panose="020F0600000000000000" pitchFamily="34" charset="-128"/>
                    <a:ea typeface="HGMaruGothicMPRO" panose="020F0600000000000000" pitchFamily="34" charset="-128"/>
                  </a:rPr>
                  <a:t>死傷者数（万人）</a:t>
                </a:r>
              </a:p>
            </c:rich>
          </c:tx>
          <c:layout>
            <c:manualLayout>
              <c:xMode val="edge"/>
              <c:yMode val="edge"/>
              <c:x val="0"/>
              <c:y val="0.31189093383139999"/>
            </c:manualLayout>
          </c:layout>
          <c:overlay val="0"/>
          <c:spPr>
            <a:noFill/>
            <a:ln w="26710">
              <a:noFill/>
            </a:ln>
          </c:spPr>
        </c:title>
        <c:numFmt formatCode="#,##0_ " sourceLinked="0"/>
        <c:majorTickMark val="in"/>
        <c:minorTickMark val="none"/>
        <c:tickLblPos val="nextTo"/>
        <c:spPr>
          <a:ln w="3335">
            <a:solidFill>
              <a:srgbClr val="000000"/>
            </a:solidFill>
            <a:prstDash val="solid"/>
          </a:ln>
        </c:spPr>
        <c:txPr>
          <a:bodyPr rot="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2264080"/>
        <c:crosses val="autoZero"/>
        <c:crossBetween val="between"/>
        <c:majorUnit val="20000"/>
        <c:minorUnit val="100"/>
        <c:dispUnits>
          <c:builtInUnit val="tenThousands"/>
        </c:dispUnits>
      </c:valAx>
      <c:serAx>
        <c:axId val="252268672"/>
        <c:scaling>
          <c:orientation val="minMax"/>
        </c:scaling>
        <c:delete val="0"/>
        <c:axPos val="b"/>
        <c:numFmt formatCode="General" sourceLinked="1"/>
        <c:majorTickMark val="in"/>
        <c:minorTickMark val="none"/>
        <c:tickLblPos val="low"/>
        <c:spPr>
          <a:ln w="3072">
            <a:solidFill>
              <a:srgbClr val="000000"/>
            </a:solidFill>
            <a:prstDash val="solid"/>
          </a:ln>
        </c:spPr>
        <c:txPr>
          <a:bodyPr rot="0" vert="horz"/>
          <a:lstStyle/>
          <a:p>
            <a:pPr>
              <a:defRPr sz="1800" b="0" i="0" u="none" strike="noStrike" baseline="0">
                <a:solidFill>
                  <a:srgbClr val="000000"/>
                </a:solidFill>
                <a:latin typeface="HGMaruGothicMPRO" panose="020F0600000000000000" pitchFamily="34" charset="-128"/>
                <a:ea typeface="HGMaruGothicMPRO" panose="020F0600000000000000" pitchFamily="34" charset="-128"/>
                <a:cs typeface="ＭＳ Ｐゴシック"/>
              </a:defRPr>
            </a:pPr>
            <a:endParaRPr lang="ja-JP"/>
          </a:p>
        </c:txPr>
        <c:crossAx val="252053952"/>
        <c:crosses val="autoZero"/>
        <c:tickLblSkip val="1"/>
        <c:tickMarkSkip val="1"/>
      </c:serAx>
      <c:spPr>
        <a:noFill/>
        <a:ln w="24576">
          <a:noFill/>
        </a:ln>
      </c:spPr>
    </c:plotArea>
    <c:plotVisOnly val="1"/>
    <c:dispBlanksAs val="gap"/>
    <c:showDLblsOverMax val="0"/>
  </c:chart>
  <c:spPr>
    <a:noFill/>
    <a:ln>
      <a:noFill/>
    </a:ln>
  </c:spPr>
  <c:txPr>
    <a:bodyPr/>
    <a:lstStyle/>
    <a:p>
      <a:pPr>
        <a:defRPr sz="2657"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pPr>
              <a:defRPr/>
            </a:pPr>
            <a:r>
              <a:rPr lang="ja-JP" altLang="en-US"/>
              <a:t>自動車安全文化論</a:t>
            </a:r>
          </a:p>
        </p:txBody>
      </p:sp>
      <p:sp>
        <p:nvSpPr>
          <p:cNvPr id="3" name="日付プレースホルダ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pPr>
              <a:defRPr/>
            </a:pPr>
            <a:endParaRPr lang="ja-JP" altLang="en-US"/>
          </a:p>
        </p:txBody>
      </p:sp>
      <p:sp>
        <p:nvSpPr>
          <p:cNvPr id="4" name="フッター プレースホルダ 3"/>
          <p:cNvSpPr>
            <a:spLocks noGrp="1"/>
          </p:cNvSpPr>
          <p:nvPr>
            <p:ph type="ftr" sz="quarter" idx="2"/>
          </p:nvPr>
        </p:nvSpPr>
        <p:spPr>
          <a:xfrm>
            <a:off x="0" y="9374188"/>
            <a:ext cx="2919413" cy="493712"/>
          </a:xfrm>
          <a:prstGeom prst="rect">
            <a:avLst/>
          </a:prstGeom>
        </p:spPr>
        <p:txBody>
          <a:bodyPr vert="horz" lIns="91440" tIns="45720" rIns="91440" bIns="45720" rtlCol="0" anchor="b"/>
          <a:lstStyle>
            <a:lvl1pPr algn="l">
              <a:defRPr sz="1200"/>
            </a:lvl1pPr>
          </a:lstStyle>
          <a:p>
            <a:pPr>
              <a:defRPr/>
            </a:pPr>
            <a:endParaRPr lang="ja-JP" altLang="en-US"/>
          </a:p>
        </p:txBody>
      </p:sp>
      <p:sp>
        <p:nvSpPr>
          <p:cNvPr id="5" name="スライド番号プレースホルダ 4"/>
          <p:cNvSpPr>
            <a:spLocks noGrp="1"/>
          </p:cNvSpPr>
          <p:nvPr>
            <p:ph type="sldNum" sz="quarter" idx="3"/>
          </p:nvPr>
        </p:nvSpPr>
        <p:spPr>
          <a:xfrm>
            <a:off x="3814763" y="9374188"/>
            <a:ext cx="2919412" cy="493712"/>
          </a:xfrm>
          <a:prstGeom prst="rect">
            <a:avLst/>
          </a:prstGeom>
        </p:spPr>
        <p:txBody>
          <a:bodyPr vert="horz" lIns="91440" tIns="45720" rIns="91440" bIns="45720" rtlCol="0" anchor="b"/>
          <a:lstStyle>
            <a:lvl1pPr algn="r">
              <a:defRPr sz="1200"/>
            </a:lvl1pPr>
          </a:lstStyle>
          <a:p>
            <a:pPr>
              <a:defRPr/>
            </a:pPr>
            <a:fld id="{35B4A301-BDB9-4026-ABF5-DE4763497CBB}" type="slidenum">
              <a:rPr lang="ja-JP" altLang="en-US"/>
              <a:pPr>
                <a:defRPr/>
              </a:pPr>
              <a:t>‹#›</a:t>
            </a:fld>
            <a:endParaRPr lang="ja-JP" altLang="en-US"/>
          </a:p>
        </p:txBody>
      </p:sp>
    </p:spTree>
    <p:extLst>
      <p:ext uri="{BB962C8B-B14F-4D97-AF65-F5344CB8AC3E}">
        <p14:creationId xmlns:p14="http://schemas.microsoft.com/office/powerpoint/2010/main" val="212973148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pPr>
              <a:defRPr/>
            </a:pPr>
            <a:r>
              <a:rPr lang="ja-JP" altLang="en-US"/>
              <a:t>自動車安全文化論</a:t>
            </a:r>
          </a:p>
        </p:txBody>
      </p:sp>
      <p:sp>
        <p:nvSpPr>
          <p:cNvPr id="3" name="日付プレースホルダ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pPr>
              <a:defRPr/>
            </a:pPr>
            <a:fld id="{810529D5-47E8-4812-8F5F-7DC3F3040376}" type="datetimeFigureOut">
              <a:rPr lang="ja-JP" altLang="en-US"/>
              <a:pPr>
                <a:defRPr/>
              </a:pPr>
              <a:t>2022/5/9</a:t>
            </a:fld>
            <a:endParaRPr lang="ja-JP" altLang="en-US"/>
          </a:p>
        </p:txBody>
      </p:sp>
      <p:sp>
        <p:nvSpPr>
          <p:cNvPr id="4" name="スライド イメージ プレースホルダ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73100" y="4687888"/>
            <a:ext cx="5389563" cy="4441825"/>
          </a:xfrm>
          <a:prstGeom prst="rect">
            <a:avLst/>
          </a:prstGeom>
        </p:spPr>
        <p:txBody>
          <a:bodyPr vert="horz" lIns="91440" tIns="45720" rIns="91440" bIns="45720"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9374188"/>
            <a:ext cx="2919413" cy="493712"/>
          </a:xfrm>
          <a:prstGeom prst="rect">
            <a:avLst/>
          </a:prstGeom>
        </p:spPr>
        <p:txBody>
          <a:bodyPr vert="horz" lIns="91440" tIns="45720" rIns="91440" bIns="45720" rtlCol="0" anchor="b"/>
          <a:lstStyle>
            <a:lvl1pPr algn="l">
              <a:defRPr sz="1200"/>
            </a:lvl1pPr>
          </a:lstStyle>
          <a:p>
            <a:pPr>
              <a:defRPr/>
            </a:pPr>
            <a:endParaRPr lang="ja-JP" altLang="en-US"/>
          </a:p>
        </p:txBody>
      </p:sp>
      <p:sp>
        <p:nvSpPr>
          <p:cNvPr id="7" name="スライド番号プレースホルダ 6"/>
          <p:cNvSpPr>
            <a:spLocks noGrp="1"/>
          </p:cNvSpPr>
          <p:nvPr>
            <p:ph type="sldNum" sz="quarter" idx="5"/>
          </p:nvPr>
        </p:nvSpPr>
        <p:spPr>
          <a:xfrm>
            <a:off x="3814763" y="9374188"/>
            <a:ext cx="2919412" cy="493712"/>
          </a:xfrm>
          <a:prstGeom prst="rect">
            <a:avLst/>
          </a:prstGeom>
        </p:spPr>
        <p:txBody>
          <a:bodyPr vert="horz" lIns="91440" tIns="45720" rIns="91440" bIns="45720" rtlCol="0" anchor="b"/>
          <a:lstStyle>
            <a:lvl1pPr algn="r">
              <a:defRPr sz="1200"/>
            </a:lvl1pPr>
          </a:lstStyle>
          <a:p>
            <a:pPr>
              <a:defRPr/>
            </a:pPr>
            <a:fld id="{47180B5C-4121-433D-B4A7-63FFA6EC6E8D}" type="slidenum">
              <a:rPr lang="ja-JP" altLang="en-US"/>
              <a:pPr>
                <a:defRPr/>
              </a:pPr>
              <a:t>‹#›</a:t>
            </a:fld>
            <a:endParaRPr lang="ja-JP" altLang="en-US"/>
          </a:p>
        </p:txBody>
      </p:sp>
    </p:spTree>
    <p:extLst>
      <p:ext uri="{BB962C8B-B14F-4D97-AF65-F5344CB8AC3E}">
        <p14:creationId xmlns:p14="http://schemas.microsoft.com/office/powerpoint/2010/main" val="965509917"/>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331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a:p>
        </p:txBody>
      </p:sp>
      <p:sp>
        <p:nvSpPr>
          <p:cNvPr id="1331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F8C0B9A-7984-403E-BDC9-AA10FFCD2BAC}" type="slidenum">
              <a:rPr lang="ja-JP" altLang="en-US" smtClean="0"/>
              <a:pPr/>
              <a:t>1</a:t>
            </a:fld>
            <a:endParaRPr lang="ja-JP" altLang="en-US"/>
          </a:p>
        </p:txBody>
      </p:sp>
      <p:sp>
        <p:nvSpPr>
          <p:cNvPr id="2" name="ヘッダー プレースホルダー 1">
            <a:extLst>
              <a:ext uri="{FF2B5EF4-FFF2-40B4-BE49-F238E27FC236}">
                <a16:creationId xmlns:a16="http://schemas.microsoft.com/office/drawing/2014/main" id="{CD90512C-F01B-A84A-A65E-7D553F682B1C}"/>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54006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75116CA-4455-4DFE-BE6E-8C2E74D6C9FE}" type="slidenum">
              <a:rPr lang="en-US" altLang="ja-JP" sz="1200" smtClean="0"/>
              <a:pPr eaLnBrk="1" hangingPunct="1"/>
              <a:t>23</a:t>
            </a:fld>
            <a:endParaRPr lang="en-US" altLang="ja-JP"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7E6E7D0C-D279-6046-BCD9-9F3C61470A3D}"/>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3507267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75116CA-4455-4DFE-BE6E-8C2E74D6C9FE}" type="slidenum">
              <a:rPr lang="en-US" altLang="ja-JP" sz="1200" smtClean="0"/>
              <a:pPr eaLnBrk="1" hangingPunct="1"/>
              <a:t>24</a:t>
            </a:fld>
            <a:endParaRPr lang="en-US" altLang="ja-JP"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7E6E7D0C-D279-6046-BCD9-9F3C61470A3D}"/>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4141119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564BD8A-F484-40D1-B402-D7D56CBC67C6}" type="slidenum">
              <a:rPr lang="en-US" altLang="ja-JP" sz="1200" smtClean="0"/>
              <a:pPr eaLnBrk="1" hangingPunct="1"/>
              <a:t>27</a:t>
            </a:fld>
            <a:endParaRPr lang="en-US" altLang="ja-JP"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4CA6DC55-87CB-CB47-85E7-74822721D673}"/>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1593664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564BD8A-F484-40D1-B402-D7D56CBC67C6}" type="slidenum">
              <a:rPr lang="en-US" altLang="ja-JP" sz="1200" smtClean="0"/>
              <a:pPr eaLnBrk="1" hangingPunct="1"/>
              <a:t>28</a:t>
            </a:fld>
            <a:endParaRPr lang="en-US" altLang="ja-JP"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4CA6DC55-87CB-CB47-85E7-74822721D673}"/>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1492569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75116CA-4455-4DFE-BE6E-8C2E74D6C9FE}" type="slidenum">
              <a:rPr lang="en-US" altLang="ja-JP" sz="1200" smtClean="0"/>
              <a:pPr eaLnBrk="1" hangingPunct="1"/>
              <a:t>29</a:t>
            </a:fld>
            <a:endParaRPr lang="en-US" altLang="ja-JP"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E8AC1F75-4455-2C45-86B5-C405939F1F42}"/>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1593386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75116CA-4455-4DFE-BE6E-8C2E74D6C9FE}" type="slidenum">
              <a:rPr lang="en-US" altLang="ja-JP" sz="1200" smtClean="0"/>
              <a:pPr eaLnBrk="1" hangingPunct="1"/>
              <a:t>30</a:t>
            </a:fld>
            <a:endParaRPr lang="en-US" altLang="ja-JP"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E8AC1F75-4455-2C45-86B5-C405939F1F42}"/>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3474131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11A0881E-2DB6-49FC-98A0-F4539301DCD2}" type="slidenum">
              <a:rPr lang="en-US" altLang="ja-JP" sz="1200" smtClean="0"/>
              <a:pPr eaLnBrk="1" hangingPunct="1"/>
              <a:t>31</a:t>
            </a:fld>
            <a:endParaRPr lang="en-US" altLang="ja-JP"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124E1C09-847F-3846-82CB-17ECDC2CA032}"/>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7122037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7B1CC6FC-5B1C-44B2-8EF0-5CCC0B291DB9}" type="slidenum">
              <a:rPr lang="en-US" altLang="ja-JP" sz="1200" smtClean="0"/>
              <a:pPr eaLnBrk="1" hangingPunct="1"/>
              <a:t>32</a:t>
            </a:fld>
            <a:endParaRPr lang="en-US" altLang="ja-JP"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864631D1-D929-4744-8E13-3E5FB73EC272}"/>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2081574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564BD8A-F484-40D1-B402-D7D56CBC67C6}" type="slidenum">
              <a:rPr lang="en-US" altLang="ja-JP" sz="1200" smtClean="0"/>
              <a:pPr eaLnBrk="1" hangingPunct="1"/>
              <a:t>37</a:t>
            </a:fld>
            <a:endParaRPr lang="en-US" altLang="ja-JP"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4CA6DC55-87CB-CB47-85E7-74822721D673}"/>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3223497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564BD8A-F484-40D1-B402-D7D56CBC67C6}" type="slidenum">
              <a:rPr lang="en-US" altLang="ja-JP" sz="1200" smtClean="0"/>
              <a:pPr eaLnBrk="1" hangingPunct="1"/>
              <a:t>38</a:t>
            </a:fld>
            <a:endParaRPr lang="en-US" altLang="ja-JP"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4CA6DC55-87CB-CB47-85E7-74822721D673}"/>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222000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 1"/>
          <p:cNvSpPr>
            <a:spLocks noGrp="1" noRot="1" noChangeAspect="1" noTextEdit="1"/>
          </p:cNvSpPr>
          <p:nvPr>
            <p:ph type="sldImg"/>
          </p:nvPr>
        </p:nvSpPr>
        <p:spPr>
          <a:ln/>
        </p:spPr>
      </p:sp>
      <p:sp>
        <p:nvSpPr>
          <p:cNvPr id="51203" name="ノート プレースホルダ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ja-JP" altLang="en-US">
                <a:ea typeface="ＭＳ Ｐ明朝" charset="-128"/>
              </a:rPr>
              <a:t>１　昭和</a:t>
            </a:r>
            <a:r>
              <a:rPr lang="en-US" altLang="ja-JP">
                <a:ea typeface="ＭＳ Ｐ明朝" charset="-128"/>
              </a:rPr>
              <a:t>34</a:t>
            </a:r>
            <a:r>
              <a:rPr lang="ja-JP" altLang="en-US">
                <a:ea typeface="ＭＳ Ｐ明朝" charset="-128"/>
              </a:rPr>
              <a:t>年までは、軽微な被害事故（８日未満の負傷、２万円以下の物的損害）は含まない。 </a:t>
            </a:r>
            <a:endParaRPr lang="en-US" altLang="ja-JP">
              <a:ea typeface="ＭＳ Ｐ明朝" charset="-128"/>
            </a:endParaRPr>
          </a:p>
          <a:p>
            <a:r>
              <a:rPr lang="ja-JP" altLang="en-US">
                <a:ea typeface="ＭＳ Ｐ明朝" charset="-128"/>
              </a:rPr>
              <a:t>２　昭和</a:t>
            </a:r>
            <a:r>
              <a:rPr lang="en-US" altLang="ja-JP">
                <a:ea typeface="ＭＳ Ｐ明朝" charset="-128"/>
              </a:rPr>
              <a:t>40</a:t>
            </a:r>
            <a:r>
              <a:rPr lang="ja-JP" altLang="en-US">
                <a:ea typeface="ＭＳ Ｐ明朝" charset="-128"/>
              </a:rPr>
              <a:t>年までの件数は、物損事故を含む。</a:t>
            </a:r>
            <a:endParaRPr lang="en-US" altLang="ja-JP">
              <a:ea typeface="ＭＳ Ｐ明朝" charset="-128"/>
            </a:endParaRPr>
          </a:p>
          <a:p>
            <a:r>
              <a:rPr lang="ja-JP" altLang="en-US">
                <a:ea typeface="ＭＳ Ｐ明朝" charset="-128"/>
              </a:rPr>
              <a:t>３　昭和</a:t>
            </a:r>
            <a:r>
              <a:rPr lang="en-US" altLang="ja-JP">
                <a:ea typeface="ＭＳ Ｐ明朝" charset="-128"/>
              </a:rPr>
              <a:t>46</a:t>
            </a:r>
            <a:r>
              <a:rPr lang="ja-JP" altLang="en-US">
                <a:ea typeface="ＭＳ Ｐ明朝" charset="-128"/>
              </a:rPr>
              <a:t>年以前は、沖縄県を含まない。 </a:t>
            </a:r>
          </a:p>
        </p:txBody>
      </p:sp>
      <p:sp>
        <p:nvSpPr>
          <p:cNvPr id="51204" name="スライド番号プレースホルダ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charset="-128"/>
              </a:defRPr>
            </a:lvl1pPr>
            <a:lvl2pPr marL="775491" indent="-298266" eaLnBrk="0" hangingPunct="0">
              <a:defRPr kumimoji="1" sz="2500">
                <a:solidFill>
                  <a:schemeClr val="tx1"/>
                </a:solidFill>
                <a:latin typeface="Times New Roman" pitchFamily="18" charset="0"/>
                <a:ea typeface="ＭＳ Ｐゴシック" charset="-128"/>
              </a:defRPr>
            </a:lvl2pPr>
            <a:lvl3pPr marL="1193063" indent="-238613" eaLnBrk="0" hangingPunct="0">
              <a:defRPr kumimoji="1" sz="2500">
                <a:solidFill>
                  <a:schemeClr val="tx1"/>
                </a:solidFill>
                <a:latin typeface="Times New Roman" pitchFamily="18" charset="0"/>
                <a:ea typeface="ＭＳ Ｐゴシック" charset="-128"/>
              </a:defRPr>
            </a:lvl3pPr>
            <a:lvl4pPr marL="1670289" indent="-238613" eaLnBrk="0" hangingPunct="0">
              <a:defRPr kumimoji="1" sz="2500">
                <a:solidFill>
                  <a:schemeClr val="tx1"/>
                </a:solidFill>
                <a:latin typeface="Times New Roman" pitchFamily="18" charset="0"/>
                <a:ea typeface="ＭＳ Ｐゴシック" charset="-128"/>
              </a:defRPr>
            </a:lvl4pPr>
            <a:lvl5pPr marL="2147514" indent="-238613" eaLnBrk="0" hangingPunct="0">
              <a:defRPr kumimoji="1" sz="2500">
                <a:solidFill>
                  <a:schemeClr val="tx1"/>
                </a:solidFill>
                <a:latin typeface="Times New Roman" pitchFamily="18" charset="0"/>
                <a:ea typeface="ＭＳ Ｐゴシック" charset="-128"/>
              </a:defRPr>
            </a:lvl5pPr>
            <a:lvl6pPr marL="2624739"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6pPr>
            <a:lvl7pPr marL="3101965"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7pPr>
            <a:lvl8pPr marL="3579190"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8pPr>
            <a:lvl9pPr marL="4056416"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9pPr>
          </a:lstStyle>
          <a:p>
            <a:pPr eaLnBrk="1" hangingPunct="1"/>
            <a:fld id="{396E3AC5-82D1-4CCC-B1DC-C43CB8FD492E}" type="slidenum">
              <a:rPr lang="en-US" altLang="ja-JP" sz="1300"/>
              <a:pPr eaLnBrk="1" hangingPunct="1"/>
              <a:t>6</a:t>
            </a:fld>
            <a:endParaRPr lang="en-US" altLang="ja-JP" sz="1300"/>
          </a:p>
        </p:txBody>
      </p:sp>
      <p:sp>
        <p:nvSpPr>
          <p:cNvPr id="2" name="ヘッダー プレースホルダー 1">
            <a:extLst>
              <a:ext uri="{FF2B5EF4-FFF2-40B4-BE49-F238E27FC236}">
                <a16:creationId xmlns:a16="http://schemas.microsoft.com/office/drawing/2014/main" id="{FB893296-CF79-E043-8B2C-BA5DC80722F1}"/>
              </a:ext>
            </a:extLst>
          </p:cNvPr>
          <p:cNvSpPr>
            <a:spLocks noGrp="1"/>
          </p:cNvSpPr>
          <p:nvPr>
            <p:ph type="hdr" sz="quarter"/>
          </p:nvPr>
        </p:nvSpPr>
        <p:spPr/>
        <p:txBody>
          <a:bodyPr/>
          <a:lstStyle/>
          <a:p>
            <a:pPr>
              <a:defRPr/>
            </a:pPr>
            <a:r>
              <a:rPr lang="ja-JP" altLang="en-US"/>
              <a:t>オートモーティブ人間科学概論</a:t>
            </a:r>
            <a:endParaRPr lang="en-US" altLang="ja-JP"/>
          </a:p>
        </p:txBody>
      </p:sp>
    </p:spTree>
    <p:extLst>
      <p:ext uri="{BB962C8B-B14F-4D97-AF65-F5344CB8AC3E}">
        <p14:creationId xmlns:p14="http://schemas.microsoft.com/office/powerpoint/2010/main" val="2670852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75116CA-4455-4DFE-BE6E-8C2E74D6C9FE}" type="slidenum">
              <a:rPr lang="en-US" altLang="ja-JP" sz="1200" smtClean="0"/>
              <a:pPr eaLnBrk="1" hangingPunct="1"/>
              <a:t>39</a:t>
            </a:fld>
            <a:endParaRPr lang="en-US" altLang="ja-JP"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E8AC1F75-4455-2C45-86B5-C405939F1F42}"/>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14959229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75116CA-4455-4DFE-BE6E-8C2E74D6C9FE}" type="slidenum">
              <a:rPr lang="en-US" altLang="ja-JP" sz="1200" smtClean="0"/>
              <a:pPr eaLnBrk="1" hangingPunct="1"/>
              <a:t>40</a:t>
            </a:fld>
            <a:endParaRPr lang="en-US" altLang="ja-JP"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E8AC1F75-4455-2C45-86B5-C405939F1F42}"/>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283693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75116CA-4455-4DFE-BE6E-8C2E74D6C9FE}" type="slidenum">
              <a:rPr lang="en-US" altLang="ja-JP" sz="1200" smtClean="0"/>
              <a:pPr eaLnBrk="1" hangingPunct="1"/>
              <a:t>41</a:t>
            </a:fld>
            <a:endParaRPr lang="en-US" altLang="ja-JP"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CE1DE09C-3E12-984E-BB6B-31F64C87B691}"/>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2088339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75116CA-4455-4DFE-BE6E-8C2E74D6C9FE}" type="slidenum">
              <a:rPr lang="en-US" altLang="ja-JP" sz="1200" smtClean="0"/>
              <a:pPr eaLnBrk="1" hangingPunct="1"/>
              <a:t>42</a:t>
            </a:fld>
            <a:endParaRPr lang="en-US" altLang="ja-JP"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CE1DE09C-3E12-984E-BB6B-31F64C87B691}"/>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42356608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47180B5C-4121-433D-B4A7-63FFA6EC6E8D}" type="slidenum">
              <a:rPr lang="ja-JP" altLang="en-US" smtClean="0"/>
              <a:pPr>
                <a:defRPr/>
              </a:pPr>
              <a:t>43</a:t>
            </a:fld>
            <a:endParaRPr lang="ja-JP" altLang="en-US"/>
          </a:p>
        </p:txBody>
      </p:sp>
      <p:sp>
        <p:nvSpPr>
          <p:cNvPr id="5" name="ヘッダー プレースホルダー 4">
            <a:extLst>
              <a:ext uri="{FF2B5EF4-FFF2-40B4-BE49-F238E27FC236}">
                <a16:creationId xmlns:a16="http://schemas.microsoft.com/office/drawing/2014/main" id="{519E46C8-9C2E-8A4A-8E53-21BFF863EDC1}"/>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2264622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charset="-128"/>
              </a:defRPr>
            </a:lvl1pPr>
            <a:lvl2pPr marL="775491" indent="-298266" eaLnBrk="0" hangingPunct="0">
              <a:defRPr kumimoji="1" sz="2500">
                <a:solidFill>
                  <a:schemeClr val="tx1"/>
                </a:solidFill>
                <a:latin typeface="Times New Roman" pitchFamily="18" charset="0"/>
                <a:ea typeface="ＭＳ Ｐゴシック" charset="-128"/>
              </a:defRPr>
            </a:lvl2pPr>
            <a:lvl3pPr marL="1193063" indent="-238613" eaLnBrk="0" hangingPunct="0">
              <a:defRPr kumimoji="1" sz="2500">
                <a:solidFill>
                  <a:schemeClr val="tx1"/>
                </a:solidFill>
                <a:latin typeface="Times New Roman" pitchFamily="18" charset="0"/>
                <a:ea typeface="ＭＳ Ｐゴシック" charset="-128"/>
              </a:defRPr>
            </a:lvl3pPr>
            <a:lvl4pPr marL="1670289" indent="-238613" eaLnBrk="0" hangingPunct="0">
              <a:defRPr kumimoji="1" sz="2500">
                <a:solidFill>
                  <a:schemeClr val="tx1"/>
                </a:solidFill>
                <a:latin typeface="Times New Roman" pitchFamily="18" charset="0"/>
                <a:ea typeface="ＭＳ Ｐゴシック" charset="-128"/>
              </a:defRPr>
            </a:lvl4pPr>
            <a:lvl5pPr marL="2147514" indent="-238613" eaLnBrk="0" hangingPunct="0">
              <a:defRPr kumimoji="1" sz="2500">
                <a:solidFill>
                  <a:schemeClr val="tx1"/>
                </a:solidFill>
                <a:latin typeface="Times New Roman" pitchFamily="18" charset="0"/>
                <a:ea typeface="ＭＳ Ｐゴシック" charset="-128"/>
              </a:defRPr>
            </a:lvl5pPr>
            <a:lvl6pPr marL="2624739"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6pPr>
            <a:lvl7pPr marL="3101965"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7pPr>
            <a:lvl8pPr marL="3579190"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8pPr>
            <a:lvl9pPr marL="4056416"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9pPr>
          </a:lstStyle>
          <a:p>
            <a:pPr eaLnBrk="1" hangingPunct="1"/>
            <a:fld id="{666D9556-2F1A-4004-8671-1EF0B9AEC4E6}" type="slidenum">
              <a:rPr lang="en-US" altLang="ja-JP" sz="1300"/>
              <a:pPr eaLnBrk="1" hangingPunct="1"/>
              <a:t>48</a:t>
            </a:fld>
            <a:endParaRPr lang="en-US" altLang="ja-JP" sz="13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ja-JP" dirty="0">
                <a:ea typeface="ＭＳ Ｐ明朝" charset="-128"/>
              </a:rPr>
              <a:t>H17-27</a:t>
            </a:r>
            <a:r>
              <a:rPr lang="ja-JP" altLang="en-US" dirty="0">
                <a:ea typeface="ＭＳ Ｐ明朝" charset="-128"/>
              </a:rPr>
              <a:t>に多い事故を抽出</a:t>
            </a:r>
            <a:endParaRPr lang="en-US" altLang="ja-JP" dirty="0">
              <a:ea typeface="ＭＳ Ｐ明朝" charset="-128"/>
            </a:endParaRPr>
          </a:p>
          <a:p>
            <a:pPr eaLnBrk="1" hangingPunct="1"/>
            <a:endParaRPr lang="ja-JP" altLang="ja-JP" dirty="0">
              <a:ea typeface="ＭＳ Ｐ明朝" charset="-128"/>
            </a:endParaRPr>
          </a:p>
        </p:txBody>
      </p:sp>
      <p:sp>
        <p:nvSpPr>
          <p:cNvPr id="2" name="ヘッダー プレースホルダー 1">
            <a:extLst>
              <a:ext uri="{FF2B5EF4-FFF2-40B4-BE49-F238E27FC236}">
                <a16:creationId xmlns:a16="http://schemas.microsoft.com/office/drawing/2014/main" id="{31B9685F-5B5D-4242-87D9-9849FB4F0D0A}"/>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17866100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charset="-128"/>
              </a:defRPr>
            </a:lvl1pPr>
            <a:lvl2pPr marL="775491" indent="-298266" eaLnBrk="0" hangingPunct="0">
              <a:defRPr kumimoji="1" sz="2500">
                <a:solidFill>
                  <a:schemeClr val="tx1"/>
                </a:solidFill>
                <a:latin typeface="Times New Roman" pitchFamily="18" charset="0"/>
                <a:ea typeface="ＭＳ Ｐゴシック" charset="-128"/>
              </a:defRPr>
            </a:lvl2pPr>
            <a:lvl3pPr marL="1193063" indent="-238613" eaLnBrk="0" hangingPunct="0">
              <a:defRPr kumimoji="1" sz="2500">
                <a:solidFill>
                  <a:schemeClr val="tx1"/>
                </a:solidFill>
                <a:latin typeface="Times New Roman" pitchFamily="18" charset="0"/>
                <a:ea typeface="ＭＳ Ｐゴシック" charset="-128"/>
              </a:defRPr>
            </a:lvl3pPr>
            <a:lvl4pPr marL="1670289" indent="-238613" eaLnBrk="0" hangingPunct="0">
              <a:defRPr kumimoji="1" sz="2500">
                <a:solidFill>
                  <a:schemeClr val="tx1"/>
                </a:solidFill>
                <a:latin typeface="Times New Roman" pitchFamily="18" charset="0"/>
                <a:ea typeface="ＭＳ Ｐゴシック" charset="-128"/>
              </a:defRPr>
            </a:lvl4pPr>
            <a:lvl5pPr marL="2147514" indent="-238613" eaLnBrk="0" hangingPunct="0">
              <a:defRPr kumimoji="1" sz="2500">
                <a:solidFill>
                  <a:schemeClr val="tx1"/>
                </a:solidFill>
                <a:latin typeface="Times New Roman" pitchFamily="18" charset="0"/>
                <a:ea typeface="ＭＳ Ｐゴシック" charset="-128"/>
              </a:defRPr>
            </a:lvl5pPr>
            <a:lvl6pPr marL="2624739"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6pPr>
            <a:lvl7pPr marL="3101965"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7pPr>
            <a:lvl8pPr marL="3579190"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8pPr>
            <a:lvl9pPr marL="4056416"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9pPr>
          </a:lstStyle>
          <a:p>
            <a:pPr eaLnBrk="1" hangingPunct="1"/>
            <a:fld id="{666D9556-2F1A-4004-8671-1EF0B9AEC4E6}" type="slidenum">
              <a:rPr lang="en-US" altLang="ja-JP" sz="1300"/>
              <a:pPr eaLnBrk="1" hangingPunct="1"/>
              <a:t>49</a:t>
            </a:fld>
            <a:endParaRPr lang="en-US" altLang="ja-JP" sz="13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ja-JP" dirty="0">
                <a:ea typeface="ＭＳ Ｐ明朝" charset="-128"/>
              </a:rPr>
              <a:t>H17-27</a:t>
            </a:r>
            <a:r>
              <a:rPr lang="ja-JP" altLang="en-US" dirty="0">
                <a:ea typeface="ＭＳ Ｐ明朝" charset="-128"/>
              </a:rPr>
              <a:t>に多い事故を抽出</a:t>
            </a:r>
            <a:endParaRPr lang="en-US" altLang="ja-JP" dirty="0">
              <a:ea typeface="ＭＳ Ｐ明朝" charset="-128"/>
            </a:endParaRPr>
          </a:p>
          <a:p>
            <a:pPr eaLnBrk="1" hangingPunct="1"/>
            <a:endParaRPr lang="ja-JP" altLang="ja-JP" dirty="0">
              <a:ea typeface="ＭＳ Ｐ明朝" charset="-128"/>
            </a:endParaRPr>
          </a:p>
        </p:txBody>
      </p:sp>
      <p:sp>
        <p:nvSpPr>
          <p:cNvPr id="2" name="ヘッダー プレースホルダー 1">
            <a:extLst>
              <a:ext uri="{FF2B5EF4-FFF2-40B4-BE49-F238E27FC236}">
                <a16:creationId xmlns:a16="http://schemas.microsoft.com/office/drawing/2014/main" id="{31B9685F-5B5D-4242-87D9-9849FB4F0D0A}"/>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34648633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charset="-128"/>
              </a:defRPr>
            </a:lvl1pPr>
            <a:lvl2pPr marL="775491" indent="-298266" eaLnBrk="0" hangingPunct="0">
              <a:defRPr kumimoji="1" sz="2500">
                <a:solidFill>
                  <a:schemeClr val="tx1"/>
                </a:solidFill>
                <a:latin typeface="Times New Roman" pitchFamily="18" charset="0"/>
                <a:ea typeface="ＭＳ Ｐゴシック" charset="-128"/>
              </a:defRPr>
            </a:lvl2pPr>
            <a:lvl3pPr marL="1193063" indent="-238613" eaLnBrk="0" hangingPunct="0">
              <a:defRPr kumimoji="1" sz="2500">
                <a:solidFill>
                  <a:schemeClr val="tx1"/>
                </a:solidFill>
                <a:latin typeface="Times New Roman" pitchFamily="18" charset="0"/>
                <a:ea typeface="ＭＳ Ｐゴシック" charset="-128"/>
              </a:defRPr>
            </a:lvl3pPr>
            <a:lvl4pPr marL="1670289" indent="-238613" eaLnBrk="0" hangingPunct="0">
              <a:defRPr kumimoji="1" sz="2500">
                <a:solidFill>
                  <a:schemeClr val="tx1"/>
                </a:solidFill>
                <a:latin typeface="Times New Roman" pitchFamily="18" charset="0"/>
                <a:ea typeface="ＭＳ Ｐゴシック" charset="-128"/>
              </a:defRPr>
            </a:lvl4pPr>
            <a:lvl5pPr marL="2147514" indent="-238613" eaLnBrk="0" hangingPunct="0">
              <a:defRPr kumimoji="1" sz="2500">
                <a:solidFill>
                  <a:schemeClr val="tx1"/>
                </a:solidFill>
                <a:latin typeface="Times New Roman" pitchFamily="18" charset="0"/>
                <a:ea typeface="ＭＳ Ｐゴシック" charset="-128"/>
              </a:defRPr>
            </a:lvl5pPr>
            <a:lvl6pPr marL="2624739"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6pPr>
            <a:lvl7pPr marL="3101965"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7pPr>
            <a:lvl8pPr marL="3579190"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8pPr>
            <a:lvl9pPr marL="4056416"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9pPr>
          </a:lstStyle>
          <a:p>
            <a:pPr eaLnBrk="1" hangingPunct="1"/>
            <a:fld id="{666D9556-2F1A-4004-8671-1EF0B9AEC4E6}" type="slidenum">
              <a:rPr lang="en-US" altLang="ja-JP" sz="1300"/>
              <a:pPr eaLnBrk="1" hangingPunct="1"/>
              <a:t>50</a:t>
            </a:fld>
            <a:endParaRPr lang="en-US" altLang="ja-JP" sz="13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ja-JP" dirty="0">
                <a:ea typeface="ＭＳ Ｐ明朝" charset="-128"/>
              </a:rPr>
              <a:t>H17-27</a:t>
            </a:r>
            <a:r>
              <a:rPr lang="ja-JP" altLang="en-US" dirty="0">
                <a:ea typeface="ＭＳ Ｐ明朝" charset="-128"/>
              </a:rPr>
              <a:t>に多い事故を抽出</a:t>
            </a:r>
            <a:endParaRPr lang="en-US" altLang="ja-JP" dirty="0">
              <a:ea typeface="ＭＳ Ｐ明朝" charset="-128"/>
            </a:endParaRPr>
          </a:p>
          <a:p>
            <a:pPr eaLnBrk="1" hangingPunct="1"/>
            <a:endParaRPr lang="ja-JP" altLang="ja-JP" dirty="0">
              <a:ea typeface="ＭＳ Ｐ明朝" charset="-128"/>
            </a:endParaRPr>
          </a:p>
        </p:txBody>
      </p:sp>
      <p:sp>
        <p:nvSpPr>
          <p:cNvPr id="2" name="ヘッダー プレースホルダー 1">
            <a:extLst>
              <a:ext uri="{FF2B5EF4-FFF2-40B4-BE49-F238E27FC236}">
                <a16:creationId xmlns:a16="http://schemas.microsoft.com/office/drawing/2014/main" id="{2824C7B4-E696-D945-90CE-9CCEB56F88AC}"/>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9902782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charset="-128"/>
              </a:defRPr>
            </a:lvl1pPr>
            <a:lvl2pPr marL="775491" indent="-298266" eaLnBrk="0" hangingPunct="0">
              <a:defRPr kumimoji="1" sz="2500">
                <a:solidFill>
                  <a:schemeClr val="tx1"/>
                </a:solidFill>
                <a:latin typeface="Times New Roman" pitchFamily="18" charset="0"/>
                <a:ea typeface="ＭＳ Ｐゴシック" charset="-128"/>
              </a:defRPr>
            </a:lvl2pPr>
            <a:lvl3pPr marL="1193063" indent="-238613" eaLnBrk="0" hangingPunct="0">
              <a:defRPr kumimoji="1" sz="2500">
                <a:solidFill>
                  <a:schemeClr val="tx1"/>
                </a:solidFill>
                <a:latin typeface="Times New Roman" pitchFamily="18" charset="0"/>
                <a:ea typeface="ＭＳ Ｐゴシック" charset="-128"/>
              </a:defRPr>
            </a:lvl3pPr>
            <a:lvl4pPr marL="1670289" indent="-238613" eaLnBrk="0" hangingPunct="0">
              <a:defRPr kumimoji="1" sz="2500">
                <a:solidFill>
                  <a:schemeClr val="tx1"/>
                </a:solidFill>
                <a:latin typeface="Times New Roman" pitchFamily="18" charset="0"/>
                <a:ea typeface="ＭＳ Ｐゴシック" charset="-128"/>
              </a:defRPr>
            </a:lvl4pPr>
            <a:lvl5pPr marL="2147514" indent="-238613" eaLnBrk="0" hangingPunct="0">
              <a:defRPr kumimoji="1" sz="2500">
                <a:solidFill>
                  <a:schemeClr val="tx1"/>
                </a:solidFill>
                <a:latin typeface="Times New Roman" pitchFamily="18" charset="0"/>
                <a:ea typeface="ＭＳ Ｐゴシック" charset="-128"/>
              </a:defRPr>
            </a:lvl5pPr>
            <a:lvl6pPr marL="2624739"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6pPr>
            <a:lvl7pPr marL="3101965"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7pPr>
            <a:lvl8pPr marL="3579190"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8pPr>
            <a:lvl9pPr marL="4056416"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9pPr>
          </a:lstStyle>
          <a:p>
            <a:pPr eaLnBrk="1" hangingPunct="1"/>
            <a:fld id="{666D9556-2F1A-4004-8671-1EF0B9AEC4E6}" type="slidenum">
              <a:rPr lang="en-US" altLang="ja-JP" sz="1300"/>
              <a:pPr eaLnBrk="1" hangingPunct="1"/>
              <a:t>51</a:t>
            </a:fld>
            <a:endParaRPr lang="en-US" altLang="ja-JP" sz="13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ja-JP" dirty="0">
                <a:ea typeface="ＭＳ Ｐ明朝" charset="-128"/>
              </a:rPr>
              <a:t>H17-27</a:t>
            </a:r>
            <a:r>
              <a:rPr lang="ja-JP" altLang="en-US" dirty="0">
                <a:ea typeface="ＭＳ Ｐ明朝" charset="-128"/>
              </a:rPr>
              <a:t>に多い事故を抽出</a:t>
            </a:r>
            <a:endParaRPr lang="en-US" altLang="ja-JP" dirty="0">
              <a:ea typeface="ＭＳ Ｐ明朝" charset="-128"/>
            </a:endParaRPr>
          </a:p>
          <a:p>
            <a:pPr eaLnBrk="1" hangingPunct="1"/>
            <a:endParaRPr lang="ja-JP" altLang="ja-JP" dirty="0">
              <a:ea typeface="ＭＳ Ｐ明朝" charset="-128"/>
            </a:endParaRPr>
          </a:p>
        </p:txBody>
      </p:sp>
      <p:sp>
        <p:nvSpPr>
          <p:cNvPr id="2" name="ヘッダー プレースホルダー 1">
            <a:extLst>
              <a:ext uri="{FF2B5EF4-FFF2-40B4-BE49-F238E27FC236}">
                <a16:creationId xmlns:a16="http://schemas.microsoft.com/office/drawing/2014/main" id="{2824C7B4-E696-D945-90CE-9CCEB56F88AC}"/>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55391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a:ea typeface="ＭＳ Ｐ明朝" charset="-128"/>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00147780-D355-4A4E-A89D-B5D959C9BFE2}" type="slidenum">
              <a:rPr lang="en-US" altLang="ja-JP" sz="1200" smtClean="0"/>
              <a:pPr eaLnBrk="1" hangingPunct="1"/>
              <a:t>7</a:t>
            </a:fld>
            <a:endParaRPr lang="en-US" altLang="ja-JP" sz="1200"/>
          </a:p>
        </p:txBody>
      </p:sp>
      <p:sp>
        <p:nvSpPr>
          <p:cNvPr id="2" name="ヘッダー プレースホルダー 1">
            <a:extLst>
              <a:ext uri="{FF2B5EF4-FFF2-40B4-BE49-F238E27FC236}">
                <a16:creationId xmlns:a16="http://schemas.microsoft.com/office/drawing/2014/main" id="{237074CD-EDC2-E848-A33C-C147F2FDF46C}"/>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2385625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ー 1"/>
          <p:cNvSpPr>
            <a:spLocks noGrp="1" noRot="1" noChangeAspect="1" noTextEdit="1"/>
          </p:cNvSpPr>
          <p:nvPr>
            <p:ph type="sldImg"/>
          </p:nvPr>
        </p:nvSpPr>
        <p:spPr>
          <a:ln/>
        </p:spPr>
      </p:sp>
      <p:sp>
        <p:nvSpPr>
          <p:cNvPr id="53251" name="ノート プレースホルダー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ja-JP" altLang="en-US">
              <a:ea typeface="ＭＳ Ｐ明朝" charset="-128"/>
            </a:endParaRPr>
          </a:p>
        </p:txBody>
      </p:sp>
      <p:sp>
        <p:nvSpPr>
          <p:cNvPr id="53252" name="スライド番号プレースホルダー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1D78C828-ED69-4920-BEFD-94035ECFDD1F}" type="slidenum">
              <a:rPr lang="en-US" altLang="ja-JP" sz="1200" smtClean="0"/>
              <a:pPr eaLnBrk="1" hangingPunct="1"/>
              <a:t>8</a:t>
            </a:fld>
            <a:endParaRPr lang="en-US" altLang="ja-JP" sz="1200"/>
          </a:p>
        </p:txBody>
      </p:sp>
      <p:sp>
        <p:nvSpPr>
          <p:cNvPr id="2" name="ヘッダー プレースホルダー 1">
            <a:extLst>
              <a:ext uri="{FF2B5EF4-FFF2-40B4-BE49-F238E27FC236}">
                <a16:creationId xmlns:a16="http://schemas.microsoft.com/office/drawing/2014/main" id="{78BCF46E-2824-C74E-91E4-3F1CACED2B0C}"/>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185684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47180B5C-4121-433D-B4A7-63FFA6EC6E8D}" type="slidenum">
              <a:rPr lang="ja-JP" altLang="en-US" smtClean="0"/>
              <a:pPr>
                <a:defRPr/>
              </a:pPr>
              <a:t>10</a:t>
            </a:fld>
            <a:endParaRPr lang="ja-JP" altLang="en-US"/>
          </a:p>
        </p:txBody>
      </p:sp>
      <p:sp>
        <p:nvSpPr>
          <p:cNvPr id="5" name="ヘッダー プレースホルダー 4">
            <a:extLst>
              <a:ext uri="{FF2B5EF4-FFF2-40B4-BE49-F238E27FC236}">
                <a16:creationId xmlns:a16="http://schemas.microsoft.com/office/drawing/2014/main" id="{1A33580B-E7DA-5F4B-86C4-76AA22ED1A78}"/>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714921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charset="-128"/>
              </a:defRPr>
            </a:lvl1pPr>
            <a:lvl2pPr marL="775491" indent="-298266" eaLnBrk="0" hangingPunct="0">
              <a:defRPr kumimoji="1" sz="2500">
                <a:solidFill>
                  <a:schemeClr val="tx1"/>
                </a:solidFill>
                <a:latin typeface="Times New Roman" pitchFamily="18" charset="0"/>
                <a:ea typeface="ＭＳ Ｐゴシック" charset="-128"/>
              </a:defRPr>
            </a:lvl2pPr>
            <a:lvl3pPr marL="1193063" indent="-238613" eaLnBrk="0" hangingPunct="0">
              <a:defRPr kumimoji="1" sz="2500">
                <a:solidFill>
                  <a:schemeClr val="tx1"/>
                </a:solidFill>
                <a:latin typeface="Times New Roman" pitchFamily="18" charset="0"/>
                <a:ea typeface="ＭＳ Ｐゴシック" charset="-128"/>
              </a:defRPr>
            </a:lvl3pPr>
            <a:lvl4pPr marL="1670289" indent="-238613" eaLnBrk="0" hangingPunct="0">
              <a:defRPr kumimoji="1" sz="2500">
                <a:solidFill>
                  <a:schemeClr val="tx1"/>
                </a:solidFill>
                <a:latin typeface="Times New Roman" pitchFamily="18" charset="0"/>
                <a:ea typeface="ＭＳ Ｐゴシック" charset="-128"/>
              </a:defRPr>
            </a:lvl4pPr>
            <a:lvl5pPr marL="2147514" indent="-238613" eaLnBrk="0" hangingPunct="0">
              <a:defRPr kumimoji="1" sz="2500">
                <a:solidFill>
                  <a:schemeClr val="tx1"/>
                </a:solidFill>
                <a:latin typeface="Times New Roman" pitchFamily="18" charset="0"/>
                <a:ea typeface="ＭＳ Ｐゴシック" charset="-128"/>
              </a:defRPr>
            </a:lvl5pPr>
            <a:lvl6pPr marL="2624739"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6pPr>
            <a:lvl7pPr marL="3101965"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7pPr>
            <a:lvl8pPr marL="3579190"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8pPr>
            <a:lvl9pPr marL="4056416"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9pPr>
          </a:lstStyle>
          <a:p>
            <a:pPr eaLnBrk="1" hangingPunct="1"/>
            <a:fld id="{666D9556-2F1A-4004-8671-1EF0B9AEC4E6}" type="slidenum">
              <a:rPr lang="en-US" altLang="ja-JP" sz="1300"/>
              <a:pPr eaLnBrk="1" hangingPunct="1"/>
              <a:t>19</a:t>
            </a:fld>
            <a:endParaRPr lang="en-US" altLang="ja-JP" sz="13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ja-JP" dirty="0">
                <a:ea typeface="ＭＳ Ｐ明朝" charset="-128"/>
              </a:rPr>
              <a:t>H17-27</a:t>
            </a:r>
            <a:r>
              <a:rPr lang="ja-JP" altLang="en-US" dirty="0">
                <a:ea typeface="ＭＳ Ｐ明朝" charset="-128"/>
              </a:rPr>
              <a:t>に多い事故を抽出</a:t>
            </a:r>
            <a:endParaRPr lang="ja-JP" altLang="ja-JP" dirty="0">
              <a:ea typeface="ＭＳ Ｐ明朝" charset="-128"/>
            </a:endParaRPr>
          </a:p>
        </p:txBody>
      </p:sp>
      <p:sp>
        <p:nvSpPr>
          <p:cNvPr id="2" name="ヘッダー プレースホルダー 1">
            <a:extLst>
              <a:ext uri="{FF2B5EF4-FFF2-40B4-BE49-F238E27FC236}">
                <a16:creationId xmlns:a16="http://schemas.microsoft.com/office/drawing/2014/main" id="{DC42D459-E8AA-F64D-839F-DBC6166CE24B}"/>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875483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500">
                <a:solidFill>
                  <a:schemeClr val="tx1"/>
                </a:solidFill>
                <a:latin typeface="Times New Roman" pitchFamily="18" charset="0"/>
                <a:ea typeface="ＭＳ Ｐゴシック" charset="-128"/>
              </a:defRPr>
            </a:lvl1pPr>
            <a:lvl2pPr marL="775491" indent="-298266" eaLnBrk="0" hangingPunct="0">
              <a:defRPr kumimoji="1" sz="2500">
                <a:solidFill>
                  <a:schemeClr val="tx1"/>
                </a:solidFill>
                <a:latin typeface="Times New Roman" pitchFamily="18" charset="0"/>
                <a:ea typeface="ＭＳ Ｐゴシック" charset="-128"/>
              </a:defRPr>
            </a:lvl2pPr>
            <a:lvl3pPr marL="1193063" indent="-238613" eaLnBrk="0" hangingPunct="0">
              <a:defRPr kumimoji="1" sz="2500">
                <a:solidFill>
                  <a:schemeClr val="tx1"/>
                </a:solidFill>
                <a:latin typeface="Times New Roman" pitchFamily="18" charset="0"/>
                <a:ea typeface="ＭＳ Ｐゴシック" charset="-128"/>
              </a:defRPr>
            </a:lvl3pPr>
            <a:lvl4pPr marL="1670289" indent="-238613" eaLnBrk="0" hangingPunct="0">
              <a:defRPr kumimoji="1" sz="2500">
                <a:solidFill>
                  <a:schemeClr val="tx1"/>
                </a:solidFill>
                <a:latin typeface="Times New Roman" pitchFamily="18" charset="0"/>
                <a:ea typeface="ＭＳ Ｐゴシック" charset="-128"/>
              </a:defRPr>
            </a:lvl4pPr>
            <a:lvl5pPr marL="2147514" indent="-238613" eaLnBrk="0" hangingPunct="0">
              <a:defRPr kumimoji="1" sz="2500">
                <a:solidFill>
                  <a:schemeClr val="tx1"/>
                </a:solidFill>
                <a:latin typeface="Times New Roman" pitchFamily="18" charset="0"/>
                <a:ea typeface="ＭＳ Ｐゴシック" charset="-128"/>
              </a:defRPr>
            </a:lvl5pPr>
            <a:lvl6pPr marL="2624739"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6pPr>
            <a:lvl7pPr marL="3101965"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7pPr>
            <a:lvl8pPr marL="3579190"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8pPr>
            <a:lvl9pPr marL="4056416" indent="-238613" eaLnBrk="0" fontAlgn="base" hangingPunct="0">
              <a:spcBef>
                <a:spcPct val="0"/>
              </a:spcBef>
              <a:spcAft>
                <a:spcPct val="0"/>
              </a:spcAft>
              <a:defRPr kumimoji="1" sz="2500">
                <a:solidFill>
                  <a:schemeClr val="tx1"/>
                </a:solidFill>
                <a:latin typeface="Times New Roman" pitchFamily="18" charset="0"/>
                <a:ea typeface="ＭＳ Ｐゴシック" charset="-128"/>
              </a:defRPr>
            </a:lvl9pPr>
          </a:lstStyle>
          <a:p>
            <a:pPr eaLnBrk="1" hangingPunct="1"/>
            <a:fld id="{666D9556-2F1A-4004-8671-1EF0B9AEC4E6}" type="slidenum">
              <a:rPr lang="en-US" altLang="ja-JP" sz="1300"/>
              <a:pPr eaLnBrk="1" hangingPunct="1"/>
              <a:t>20</a:t>
            </a:fld>
            <a:endParaRPr lang="en-US" altLang="ja-JP" sz="13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AC5F6192-403F-C24D-9359-6BF7AB4DE099}"/>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562047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564BD8A-F484-40D1-B402-D7D56CBC67C6}" type="slidenum">
              <a:rPr lang="en-US" altLang="ja-JP" sz="1200" smtClean="0"/>
              <a:pPr eaLnBrk="1" hangingPunct="1"/>
              <a:t>21</a:t>
            </a:fld>
            <a:endParaRPr lang="en-US" altLang="ja-JP"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A39046E7-0C53-B540-A008-487718D85A7C}"/>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1305231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8564BD8A-F484-40D1-B402-D7D56CBC67C6}" type="slidenum">
              <a:rPr lang="en-US" altLang="ja-JP" sz="1200" smtClean="0"/>
              <a:pPr eaLnBrk="1" hangingPunct="1"/>
              <a:t>22</a:t>
            </a:fld>
            <a:endParaRPr lang="en-US" altLang="ja-JP"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ja-JP" altLang="ja-JP">
              <a:ea typeface="ＭＳ Ｐ明朝" charset="-128"/>
            </a:endParaRPr>
          </a:p>
        </p:txBody>
      </p:sp>
      <p:sp>
        <p:nvSpPr>
          <p:cNvPr id="2" name="ヘッダー プレースホルダー 1">
            <a:extLst>
              <a:ext uri="{FF2B5EF4-FFF2-40B4-BE49-F238E27FC236}">
                <a16:creationId xmlns:a16="http://schemas.microsoft.com/office/drawing/2014/main" id="{3132A392-80A3-454C-AB25-6AAF2FF38DEA}"/>
              </a:ext>
            </a:extLst>
          </p:cNvPr>
          <p:cNvSpPr>
            <a:spLocks noGrp="1"/>
          </p:cNvSpPr>
          <p:nvPr>
            <p:ph type="hdr" sz="quarter"/>
          </p:nvPr>
        </p:nvSpPr>
        <p:spPr/>
        <p:txBody>
          <a:bodyPr/>
          <a:lstStyle/>
          <a:p>
            <a:pPr>
              <a:defRPr/>
            </a:pPr>
            <a:r>
              <a:rPr lang="ja-JP" altLang="en-US"/>
              <a:t>自動車安全文化論</a:t>
            </a:r>
          </a:p>
        </p:txBody>
      </p:sp>
    </p:spTree>
    <p:extLst>
      <p:ext uri="{BB962C8B-B14F-4D97-AF65-F5344CB8AC3E}">
        <p14:creationId xmlns:p14="http://schemas.microsoft.com/office/powerpoint/2010/main" val="739894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lvl1pPr>
              <a:defRPr>
                <a:solidFill>
                  <a:srgbClr val="FF0000"/>
                </a:solidFill>
                <a:latin typeface="HGMaruGothicMPRO" panose="020F0600000000000000" pitchFamily="34" charset="-128"/>
                <a:ea typeface="HGMaruGothicMPRO" panose="020F0600000000000000" pitchFamily="34" charset="-128"/>
              </a:defRPr>
            </a:lvl1pPr>
          </a:lstStyle>
          <a:p>
            <a:r>
              <a:rPr lang="ja-JP" altLang="en-US" dirty="0"/>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HGMaruGothicMPRO" panose="020F0600000000000000" pitchFamily="34" charset="-128"/>
                <a:ea typeface="HGMaruGothicMPRO" panose="020F0600000000000000" pitchFamily="34"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a:xfrm>
            <a:off x="6858016" y="214290"/>
            <a:ext cx="2133600" cy="365125"/>
          </a:xfrm>
        </p:spPr>
        <p:txBody>
          <a:bodyPr/>
          <a:lstStyle>
            <a:lvl1pPr>
              <a:defRPr>
                <a:solidFill>
                  <a:srgbClr val="000000"/>
                </a:solidFill>
              </a:defRPr>
            </a:lvl1pPr>
          </a:lstStyle>
          <a:p>
            <a:pPr>
              <a:defRPr/>
            </a:pPr>
            <a:fld id="{A255F7EA-7E6F-431D-81A2-8182D41E67A7}" type="slidenum">
              <a:rPr lang="ja-JP" altLang="en-US" smtClean="0"/>
              <a:pPr>
                <a:defRPr/>
              </a:pPr>
              <a:t>‹#›</a:t>
            </a:fld>
            <a:endParaRPr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FF0000"/>
                </a:solidFill>
              </a:defRPr>
            </a:lvl1pPr>
          </a:lstStyle>
          <a:p>
            <a:r>
              <a:rPr lang="ja-JP" altLang="en-US" dirty="0"/>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a:xfrm>
            <a:off x="6858016" y="214290"/>
            <a:ext cx="2133600" cy="365125"/>
          </a:xfrm>
        </p:spPr>
        <p:txBody>
          <a:bodyPr/>
          <a:lstStyle>
            <a:lvl1pPr>
              <a:defRPr>
                <a:solidFill>
                  <a:srgbClr val="000000"/>
                </a:solidFill>
              </a:defRPr>
            </a:lvl1pPr>
          </a:lstStyle>
          <a:p>
            <a:pPr>
              <a:defRPr/>
            </a:pPr>
            <a:fld id="{E35C89B7-A5AE-4F7F-A26A-5E09F9780193}" type="slidenum">
              <a:rPr lang="ja-JP" altLang="en-US" smtClean="0"/>
              <a:pPr>
                <a:defRPr/>
              </a:pPr>
              <a: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FF0000"/>
                </a:solidFill>
              </a:defRPr>
            </a:lvl1pPr>
          </a:lstStyle>
          <a:p>
            <a:r>
              <a:rPr lang="ja-JP" altLang="en-US" dirty="0"/>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A7A2A2F8-0B9A-4545-9587-448D7A387BD6}"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40072" y="252422"/>
            <a:ext cx="8229600" cy="654032"/>
          </a:xfrm>
        </p:spPr>
        <p:txBody>
          <a:bodyPr>
            <a:normAutofit/>
          </a:bodyPr>
          <a:lstStyle>
            <a:lvl1pPr>
              <a:defRPr sz="3200">
                <a:solidFill>
                  <a:srgbClr val="FF0000"/>
                </a:solidFill>
              </a:defRPr>
            </a:lvl1pPr>
          </a:lstStyle>
          <a:p>
            <a:r>
              <a:rPr lang="ja-JP" altLang="en-US" dirty="0"/>
              <a:t>マスタ タイトルの書式設定</a:t>
            </a:r>
          </a:p>
        </p:txBody>
      </p:sp>
      <p:sp>
        <p:nvSpPr>
          <p:cNvPr id="3" name="日付プレースホルダ 2"/>
          <p:cNvSpPr>
            <a:spLocks noGrp="1"/>
          </p:cNvSpPr>
          <p:nvPr>
            <p:ph type="dt" sz="half" idx="10"/>
          </p:nvPr>
        </p:nvSpPr>
        <p:spPr/>
        <p:txBody>
          <a:bodyPr/>
          <a:lstStyle>
            <a:lvl1pPr>
              <a:defRPr/>
            </a:lvl1pPr>
          </a:lstStyle>
          <a:p>
            <a:pPr>
              <a:defRPr/>
            </a:pPr>
            <a:endParaRPr lang="ja-JP" altLang="en-US"/>
          </a:p>
        </p:txBody>
      </p:sp>
      <p:sp>
        <p:nvSpPr>
          <p:cNvPr id="4" name="フッター プレースホルダ 3"/>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4"/>
          <p:cNvSpPr>
            <a:spLocks noGrp="1"/>
          </p:cNvSpPr>
          <p:nvPr>
            <p:ph type="sldNum" sz="quarter" idx="12"/>
          </p:nvPr>
        </p:nvSpPr>
        <p:spPr>
          <a:xfrm>
            <a:off x="6858000" y="214313"/>
            <a:ext cx="2133600" cy="365125"/>
          </a:xfrm>
        </p:spPr>
        <p:txBody>
          <a:bodyPr/>
          <a:lstStyle>
            <a:lvl1pPr>
              <a:defRPr>
                <a:solidFill>
                  <a:srgbClr val="000000"/>
                </a:solidFill>
              </a:defRPr>
            </a:lvl1pPr>
          </a:lstStyle>
          <a:p>
            <a:pPr>
              <a:defRPr/>
            </a:pPr>
            <a:fld id="{38D351DA-A223-45E8-93CD-4D6A0E967B41}" type="slidenum">
              <a:rPr lang="ja-JP" altLang="en-US" smtClean="0"/>
              <a:pPr>
                <a:defRPr/>
              </a:pPr>
              <a:t>‹#›</a:t>
            </a:fld>
            <a:endParaRPr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a:xfrm>
            <a:off x="6858016" y="214290"/>
            <a:ext cx="2133600" cy="365125"/>
          </a:xfrm>
        </p:spPr>
        <p:txBody>
          <a:bodyPr/>
          <a:lstStyle>
            <a:lvl1pPr>
              <a:defRPr>
                <a:solidFill>
                  <a:srgbClr val="000000"/>
                </a:solidFill>
              </a:defRPr>
            </a:lvl1pPr>
          </a:lstStyle>
          <a:p>
            <a:pPr>
              <a:defRPr/>
            </a:pPr>
            <a:fld id="{43BC8439-7D48-427F-94AA-43DA2A506905}" type="slidenum">
              <a:rPr lang="ja-JP" altLang="en-US" smtClean="0"/>
              <a:pPr>
                <a:defRPr/>
              </a:pPr>
              <a:t>‹#›</a:t>
            </a:fld>
            <a:endParaRPr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chart">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175407"/>
            <a:ext cx="7772400" cy="585765"/>
          </a:xfrm>
        </p:spPr>
        <p:txBody>
          <a:bodyPr/>
          <a:lstStyle>
            <a:lvl1pPr>
              <a:defRPr>
                <a:solidFill>
                  <a:srgbClr val="FF0000"/>
                </a:solidFill>
              </a:defRPr>
            </a:lvl1pPr>
          </a:lstStyle>
          <a:p>
            <a:r>
              <a:rPr lang="ja-JP" altLang="en-US" dirty="0"/>
              <a:t>マスタ タイトルの書式設定</a:t>
            </a:r>
          </a:p>
        </p:txBody>
      </p:sp>
      <p:sp>
        <p:nvSpPr>
          <p:cNvPr id="3" name="グラフ プレースホルダ 2"/>
          <p:cNvSpPr>
            <a:spLocks noGrp="1"/>
          </p:cNvSpPr>
          <p:nvPr>
            <p:ph type="chart" idx="1"/>
          </p:nvPr>
        </p:nvSpPr>
        <p:spPr>
          <a:xfrm>
            <a:off x="685800" y="1981200"/>
            <a:ext cx="7772400" cy="4114800"/>
          </a:xfrm>
        </p:spPr>
        <p:txBody>
          <a:bodyPr/>
          <a:lstStyle/>
          <a:p>
            <a:pPr lvl="0"/>
            <a:endParaRPr lang="ja-JP" altLang="en-US" noProof="0"/>
          </a:p>
        </p:txBody>
      </p:sp>
      <p:sp>
        <p:nvSpPr>
          <p:cNvPr id="4" name="Rectangle 4"/>
          <p:cNvSpPr>
            <a:spLocks noGrp="1" noChangeArrowheads="1"/>
          </p:cNvSpPr>
          <p:nvPr>
            <p:ph type="dt" sz="half" idx="10"/>
          </p:nvPr>
        </p:nvSpPr>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xfrm>
            <a:off x="6858016" y="285728"/>
            <a:ext cx="2133600" cy="365125"/>
          </a:xfrm>
        </p:spPr>
        <p:txBody>
          <a:bodyPr/>
          <a:lstStyle>
            <a:lvl1pPr>
              <a:defRPr>
                <a:solidFill>
                  <a:srgbClr val="000000"/>
                </a:solidFill>
              </a:defRPr>
            </a:lvl1pPr>
          </a:lstStyle>
          <a:p>
            <a:pPr>
              <a:defRPr/>
            </a:pPr>
            <a:fld id="{193094B2-65AF-4A3E-9840-17AC782055BE}" type="slidenum">
              <a:rPr lang="en-US" altLang="ja-JP" smtClean="0"/>
              <a:pPr>
                <a:defRPr/>
              </a:pPr>
              <a:t>‹#›</a:t>
            </a:fld>
            <a:endParaRPr lang="en-US" altLang="ja-JP"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FF0000"/>
                </a:solidFill>
              </a:defRPr>
            </a:lvl1pPr>
          </a:lstStyle>
          <a:p>
            <a:r>
              <a:rPr lang="ja-JP" altLang="en-US" dirty="0"/>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B2C99A1-0A93-46FC-9FFA-05EFA50C20DC}"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188640"/>
            <a:ext cx="7772400" cy="627608"/>
          </a:xfrm>
        </p:spPr>
        <p:txBody>
          <a:bodyPr/>
          <a:lstStyle/>
          <a:p>
            <a:r>
              <a:rPr lang="ja-JP" altLang="en-US"/>
              <a:t>マスタ タイトルの書式設定</a:t>
            </a:r>
          </a:p>
        </p:txBody>
      </p:sp>
      <p:sp>
        <p:nvSpPr>
          <p:cNvPr id="3" name="表プレースホルダ 2"/>
          <p:cNvSpPr>
            <a:spLocks noGrp="1"/>
          </p:cNvSpPr>
          <p:nvPr>
            <p:ph type="tbl" idx="1"/>
          </p:nvPr>
        </p:nvSpPr>
        <p:spPr>
          <a:xfrm>
            <a:off x="685800" y="1981200"/>
            <a:ext cx="7772400" cy="4114800"/>
          </a:xfrm>
        </p:spPr>
        <p:txBody>
          <a:bodyPr/>
          <a:lstStyle/>
          <a:p>
            <a:pPr lvl="0"/>
            <a:endParaRPr lang="ja-JP"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B7F78985-B1D3-4EDC-8530-25C43EE8DF5F}" type="slidenum">
              <a:rPr lang="en-US" altLang="ja-JP"/>
              <a:pPr>
                <a:defRPr/>
              </a:pPr>
              <a:t>‹#›</a:t>
            </a:fld>
            <a:endParaRPr lang="en-US" altLang="ja-JP"/>
          </a:p>
        </p:txBody>
      </p:sp>
    </p:spTree>
    <p:extLst>
      <p:ext uri="{BB962C8B-B14F-4D97-AF65-F5344CB8AC3E}">
        <p14:creationId xmlns:p14="http://schemas.microsoft.com/office/powerpoint/2010/main" val="861457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タイトル プレースホルダ 1"/>
          <p:cNvSpPr>
            <a:spLocks noGrp="1"/>
          </p:cNvSpPr>
          <p:nvPr>
            <p:ph type="title"/>
          </p:nvPr>
        </p:nvSpPr>
        <p:spPr bwMode="auto">
          <a:xfrm>
            <a:off x="457200" y="274638"/>
            <a:ext cx="8229600" cy="582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7171" name="テキスト プレースホルダ 2"/>
          <p:cNvSpPr>
            <a:spLocks noGrp="1"/>
          </p:cNvSpPr>
          <p:nvPr>
            <p:ph type="body" idx="1"/>
          </p:nvPr>
        </p:nvSpPr>
        <p:spPr bwMode="auto">
          <a:xfrm>
            <a:off x="457200" y="1071563"/>
            <a:ext cx="8229600" cy="5054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033621E1-330F-45B9-A907-580EDF16F8AD}"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873" r:id="rId1"/>
    <p:sldLayoutId id="2147483876" r:id="rId2"/>
    <p:sldLayoutId id="2147483877" r:id="rId3"/>
    <p:sldLayoutId id="2147483883" r:id="rId4"/>
    <p:sldLayoutId id="2147483878" r:id="rId5"/>
    <p:sldLayoutId id="2147483884" r:id="rId6"/>
    <p:sldLayoutId id="2147483885" r:id="rId7"/>
    <p:sldLayoutId id="2147483886" r:id="rId8"/>
  </p:sldLayoutIdLst>
  <p:hf sldNum="0" hdr="0" ftr="0" dt="0"/>
  <p:txStyles>
    <p:titleStyle>
      <a:lvl1pPr algn="ctr" rtl="0" eaLnBrk="0" fontAlgn="base" hangingPunct="0">
        <a:spcBef>
          <a:spcPct val="0"/>
        </a:spcBef>
        <a:spcAft>
          <a:spcPct val="0"/>
        </a:spcAft>
        <a:defRPr kumimoji="1" sz="3200" kern="1200">
          <a:solidFill>
            <a:srgbClr val="FF0000"/>
          </a:solidFill>
          <a:latin typeface="HGMaruGothicMPRO" panose="020F0600000000000000" pitchFamily="34" charset="-128"/>
          <a:ea typeface="HGMaruGothicMPRO" panose="020F0600000000000000" pitchFamily="34" charset="-128"/>
          <a:cs typeface="+mj-cs"/>
        </a:defRPr>
      </a:lvl1pPr>
      <a:lvl2pPr algn="ctr" rtl="0" eaLnBrk="0" fontAlgn="base" hangingPunct="0">
        <a:spcBef>
          <a:spcPct val="0"/>
        </a:spcBef>
        <a:spcAft>
          <a:spcPct val="0"/>
        </a:spcAft>
        <a:defRPr kumimoji="1" sz="32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32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32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32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32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32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32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32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2800" kern="1200">
          <a:solidFill>
            <a:schemeClr val="tx1"/>
          </a:solidFill>
          <a:latin typeface="HGMaruGothicMPRO" panose="020F0600000000000000" pitchFamily="34" charset="-128"/>
          <a:ea typeface="HGMaruGothicMPRO" panose="020F0600000000000000" pitchFamily="34" charset="-128"/>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HGMaruGothicMPRO" panose="020F0600000000000000" pitchFamily="34" charset="-128"/>
          <a:ea typeface="HGMaruGothicMPRO" panose="020F0600000000000000" pitchFamily="34" charset="-128"/>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HGMaruGothicMPRO" panose="020F0600000000000000" pitchFamily="34" charset="-128"/>
          <a:ea typeface="HGMaruGothicMPRO" panose="020F0600000000000000" pitchFamily="34" charset="-128"/>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HGMaruGothicMPRO" panose="020F0600000000000000" pitchFamily="34" charset="-128"/>
          <a:ea typeface="HGMaruGothicMPRO" panose="020F0600000000000000" pitchFamily="34" charset="-128"/>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HGMaruGothicMPRO" panose="020F0600000000000000" pitchFamily="34" charset="-128"/>
          <a:ea typeface="HGMaruGothicMPRO" panose="020F0600000000000000" pitchFamily="34" charset="-128"/>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ctrTitle"/>
          </p:nvPr>
        </p:nvSpPr>
        <p:spPr>
          <a:xfrm>
            <a:off x="728690" y="1571625"/>
            <a:ext cx="7772400" cy="1470025"/>
          </a:xfrm>
        </p:spPr>
        <p:txBody>
          <a:bodyPr/>
          <a:lstStyle/>
          <a:p>
            <a:pPr eaLnBrk="1" hangingPunct="1"/>
            <a:r>
              <a:rPr lang="ja-JP" altLang="en-US" sz="4400"/>
              <a:t>交通事故統計</a:t>
            </a:r>
            <a:br>
              <a:rPr lang="ja-JP" altLang="en-US" sz="4400"/>
            </a:br>
            <a:r>
              <a:rPr lang="ja-JP" altLang="en-US" sz="4400"/>
              <a:t>（</a:t>
            </a:r>
            <a:r>
              <a:rPr lang="en-US" altLang="ja-JP" sz="4400" dirty="0"/>
              <a:t>R</a:t>
            </a:r>
            <a:r>
              <a:rPr lang="ja-JP" altLang="en-US" sz="4400"/>
              <a:t>３全国）</a:t>
            </a:r>
            <a:endParaRPr lang="ja-JP" altLang="en-US" sz="4400" dirty="0"/>
          </a:p>
        </p:txBody>
      </p:sp>
      <p:sp>
        <p:nvSpPr>
          <p:cNvPr id="7" name="サブタイトル 6"/>
          <p:cNvSpPr>
            <a:spLocks noGrp="1"/>
          </p:cNvSpPr>
          <p:nvPr>
            <p:ph type="subTitle" idx="1"/>
          </p:nvPr>
        </p:nvSpPr>
        <p:spPr/>
        <p:txBody>
          <a:bodyPr/>
          <a:lstStyle/>
          <a:p>
            <a:pPr eaLnBrk="1" hangingPunct="1"/>
            <a:r>
              <a:rPr lang="ja-JP" altLang="en-US">
                <a:solidFill>
                  <a:schemeClr val="tx1"/>
                </a:solidFill>
              </a:rPr>
              <a:t>九州大学大学院</a:t>
            </a:r>
          </a:p>
          <a:p>
            <a:pPr eaLnBrk="1" hangingPunct="1"/>
            <a:r>
              <a:rPr lang="ja-JP" altLang="en-US">
                <a:solidFill>
                  <a:schemeClr val="tx1"/>
                </a:solidFill>
              </a:rPr>
              <a:t>システム情報科学研究院</a:t>
            </a:r>
          </a:p>
          <a:p>
            <a:pPr eaLnBrk="1" hangingPunct="1"/>
            <a:r>
              <a:rPr lang="ja-JP" altLang="en-US">
                <a:solidFill>
                  <a:schemeClr val="tx1"/>
                </a:solidFill>
              </a:rPr>
              <a:t>志堂寺　和則</a:t>
            </a:r>
            <a:endParaRPr kumimoji="1" lang="ja-JP" altLang="en-US">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 y="65088"/>
            <a:ext cx="9069406" cy="736798"/>
          </a:xfrm>
        </p:spPr>
        <p:txBody>
          <a:bodyPr/>
          <a:lstStyle/>
          <a:p>
            <a:pPr eaLnBrk="1" hangingPunct="1"/>
            <a:r>
              <a:rPr lang="ja-JP" altLang="en-US"/>
              <a:t>令和３年</a:t>
            </a:r>
            <a:r>
              <a:rPr lang="ja-JP" altLang="en-US" dirty="0"/>
              <a:t>の</a:t>
            </a:r>
            <a:r>
              <a:rPr lang="ja-JP" altLang="en-US"/>
              <a:t>年齢別死傷者</a:t>
            </a:r>
            <a:r>
              <a:rPr lang="ja-JP" altLang="en-US" dirty="0"/>
              <a:t>、死者内訳</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4210159463"/>
              </p:ext>
            </p:extLst>
          </p:nvPr>
        </p:nvGraphicFramePr>
        <p:xfrm>
          <a:off x="365125" y="963613"/>
          <a:ext cx="8432800" cy="576897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6"/>
          <p:cNvSpPr txBox="1">
            <a:spLocks noChangeArrowheads="1"/>
          </p:cNvSpPr>
          <p:nvPr/>
        </p:nvSpPr>
        <p:spPr bwMode="auto">
          <a:xfrm>
            <a:off x="6032560" y="6333629"/>
            <a:ext cx="339658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（令和３年中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a:t>
            </a:r>
          </a:p>
        </p:txBody>
      </p:sp>
      <p:sp>
        <p:nvSpPr>
          <p:cNvPr id="7" name="Text Box 5"/>
          <p:cNvSpPr txBox="1">
            <a:spLocks noChangeArrowheads="1"/>
          </p:cNvSpPr>
          <p:nvPr/>
        </p:nvSpPr>
        <p:spPr bwMode="auto">
          <a:xfrm>
            <a:off x="2800350" y="6586538"/>
            <a:ext cx="669946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（令和３年中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3937949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 y="65088"/>
            <a:ext cx="9069406" cy="773113"/>
          </a:xfrm>
        </p:spPr>
        <p:txBody>
          <a:bodyPr/>
          <a:lstStyle/>
          <a:p>
            <a:pPr eaLnBrk="1" hangingPunct="1"/>
            <a:r>
              <a:rPr lang="ja-JP" altLang="en-US"/>
              <a:t>令和３年</a:t>
            </a:r>
            <a:r>
              <a:rPr lang="ja-JP" altLang="en-US" dirty="0"/>
              <a:t>の状態別負傷者、死者内訳</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907931016"/>
              </p:ext>
            </p:extLst>
          </p:nvPr>
        </p:nvGraphicFramePr>
        <p:xfrm>
          <a:off x="365125" y="963613"/>
          <a:ext cx="8432800" cy="576897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6"/>
          <p:cNvSpPr txBox="1">
            <a:spLocks noChangeArrowheads="1"/>
          </p:cNvSpPr>
          <p:nvPr/>
        </p:nvSpPr>
        <p:spPr bwMode="auto">
          <a:xfrm>
            <a:off x="5991502" y="6550223"/>
            <a:ext cx="323678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（令和３年中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a:t>
            </a:r>
          </a:p>
        </p:txBody>
      </p:sp>
    </p:spTree>
    <p:extLst>
      <p:ext uri="{BB962C8B-B14F-4D97-AF65-F5344CB8AC3E}">
        <p14:creationId xmlns:p14="http://schemas.microsoft.com/office/powerpoint/2010/main" val="1679438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14375" y="0"/>
            <a:ext cx="7772400" cy="830907"/>
          </a:xfrm>
        </p:spPr>
        <p:txBody>
          <a:bodyPr/>
          <a:lstStyle/>
          <a:p>
            <a:pPr eaLnBrk="1" hangingPunct="1"/>
            <a:r>
              <a:rPr lang="ja-JP" altLang="en-US"/>
              <a:t>令和３年</a:t>
            </a:r>
            <a:r>
              <a:rPr lang="ja-JP" altLang="en-US" dirty="0"/>
              <a:t>の類型別事故発生状況</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2747795780"/>
              </p:ext>
            </p:extLst>
          </p:nvPr>
        </p:nvGraphicFramePr>
        <p:xfrm>
          <a:off x="271463" y="1128142"/>
          <a:ext cx="8501062" cy="5111750"/>
        </p:xfrm>
        <a:graphic>
          <a:graphicData uri="http://schemas.openxmlformats.org/drawingml/2006/chart">
            <c:chart xmlns:c="http://schemas.openxmlformats.org/drawingml/2006/chart" xmlns:r="http://schemas.openxmlformats.org/officeDocument/2006/relationships" r:id="rId2"/>
          </a:graphicData>
        </a:graphic>
      </p:graphicFrame>
      <p:sp>
        <p:nvSpPr>
          <p:cNvPr id="12292" name="Text Box 8"/>
          <p:cNvSpPr txBox="1">
            <a:spLocks noChangeArrowheads="1"/>
          </p:cNvSpPr>
          <p:nvPr/>
        </p:nvSpPr>
        <p:spPr bwMode="auto">
          <a:xfrm>
            <a:off x="5947867" y="6252988"/>
            <a:ext cx="323678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（令和３年中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a:t>
            </a:r>
          </a:p>
        </p:txBody>
      </p:sp>
      <p:sp>
        <p:nvSpPr>
          <p:cNvPr id="12293" name="Text Box 9"/>
          <p:cNvSpPr txBox="1">
            <a:spLocks noChangeArrowheads="1"/>
          </p:cNvSpPr>
          <p:nvPr/>
        </p:nvSpPr>
        <p:spPr bwMode="auto">
          <a:xfrm>
            <a:off x="2716213" y="6550223"/>
            <a:ext cx="646843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（令和３年中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963709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36095"/>
            <a:ext cx="9069407" cy="1143000"/>
          </a:xfrm>
        </p:spPr>
        <p:txBody>
          <a:bodyPr/>
          <a:lstStyle/>
          <a:p>
            <a:pPr eaLnBrk="1" hangingPunct="1"/>
            <a:r>
              <a:rPr lang="ja-JP" altLang="en-US"/>
              <a:t>令和３年</a:t>
            </a:r>
            <a:r>
              <a:rPr lang="ja-JP" altLang="en-US" dirty="0"/>
              <a:t>の年齢別・状態</a:t>
            </a:r>
            <a:r>
              <a:rPr lang="ja-JP" altLang="en-US"/>
              <a:t>別死傷者数</a:t>
            </a:r>
            <a:endParaRPr lang="ja-JP" altLang="en-US" sz="3200" dirty="0"/>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3732848879"/>
              </p:ext>
            </p:extLst>
          </p:nvPr>
        </p:nvGraphicFramePr>
        <p:xfrm>
          <a:off x="0" y="963613"/>
          <a:ext cx="4920915" cy="5768975"/>
        </p:xfrm>
        <a:graphic>
          <a:graphicData uri="http://schemas.openxmlformats.org/drawingml/2006/chart">
            <c:chart xmlns:c="http://schemas.openxmlformats.org/drawingml/2006/chart" xmlns:r="http://schemas.openxmlformats.org/officeDocument/2006/relationships" r:id="rId2"/>
          </a:graphicData>
        </a:graphic>
      </p:graphicFrame>
      <p:sp>
        <p:nvSpPr>
          <p:cNvPr id="15364" name="Text Box 5"/>
          <p:cNvSpPr txBox="1">
            <a:spLocks noChangeArrowheads="1"/>
          </p:cNvSpPr>
          <p:nvPr/>
        </p:nvSpPr>
        <p:spPr bwMode="auto">
          <a:xfrm>
            <a:off x="0" y="6553200"/>
            <a:ext cx="144142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en-US" altLang="ja-JP" sz="1400">
                <a:solidFill>
                  <a:srgbClr val="000000"/>
                </a:solidFill>
                <a:latin typeface="HGMaruGothicMPRO" panose="020F0600000000000000" pitchFamily="34" charset="-128"/>
                <a:ea typeface="HGMaruGothicMPRO" panose="020F0600000000000000" pitchFamily="34" charset="-128"/>
              </a:rPr>
              <a:t>※</a:t>
            </a:r>
            <a:r>
              <a:rPr lang="ja-JP" altLang="en-US" sz="1400">
                <a:solidFill>
                  <a:srgbClr val="000000"/>
                </a:solidFill>
                <a:latin typeface="HGMaruGothicMPRO" panose="020F0600000000000000" pitchFamily="34" charset="-128"/>
                <a:ea typeface="HGMaruGothicMPRO" panose="020F0600000000000000" pitchFamily="34" charset="-128"/>
              </a:rPr>
              <a:t>その他を除く</a:t>
            </a:r>
          </a:p>
        </p:txBody>
      </p:sp>
      <p:sp>
        <p:nvSpPr>
          <p:cNvPr id="6" name="Text Box 6"/>
          <p:cNvSpPr txBox="1">
            <a:spLocks noChangeArrowheads="1"/>
          </p:cNvSpPr>
          <p:nvPr/>
        </p:nvSpPr>
        <p:spPr bwMode="auto">
          <a:xfrm>
            <a:off x="6012160" y="6553200"/>
            <a:ext cx="323678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（令和３年中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a:t>
            </a:r>
          </a:p>
        </p:txBody>
      </p:sp>
      <p:graphicFrame>
        <p:nvGraphicFramePr>
          <p:cNvPr id="7" name="Object 3"/>
          <p:cNvGraphicFramePr>
            <a:graphicFrameLocks noChangeAspect="1"/>
          </p:cNvGraphicFramePr>
          <p:nvPr>
            <p:extLst>
              <p:ext uri="{D42A27DB-BD31-4B8C-83A1-F6EECF244321}">
                <p14:modId xmlns:p14="http://schemas.microsoft.com/office/powerpoint/2010/main" val="3554705021"/>
              </p:ext>
            </p:extLst>
          </p:nvPr>
        </p:nvGraphicFramePr>
        <p:xfrm>
          <a:off x="4562972" y="838201"/>
          <a:ext cx="4920915" cy="5768975"/>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p:nvPr/>
        </p:nvSpPr>
        <p:spPr>
          <a:xfrm>
            <a:off x="386149" y="1106905"/>
            <a:ext cx="543739" cy="523220"/>
          </a:xfrm>
          <a:prstGeom prst="rect">
            <a:avLst/>
          </a:prstGeom>
          <a:noFill/>
        </p:spPr>
        <p:txBody>
          <a:bodyPr wrap="none" rtlCol="0">
            <a:spAutoFit/>
          </a:bodyPr>
          <a:lstStyle/>
          <a:p>
            <a:r>
              <a:rPr kumimoji="1" lang="ja-JP" altLang="en-US" sz="2800" dirty="0">
                <a:solidFill>
                  <a:srgbClr val="000000"/>
                </a:solidFill>
                <a:latin typeface="HGMaruGothicMPRO" panose="020F0600000000000000" pitchFamily="34" charset="-128"/>
                <a:ea typeface="HGMaruGothicMPRO" panose="020F0600000000000000" pitchFamily="34" charset="-128"/>
              </a:rPr>
              <a:t>昼</a:t>
            </a:r>
          </a:p>
        </p:txBody>
      </p:sp>
      <p:sp>
        <p:nvSpPr>
          <p:cNvPr id="8" name="テキスト ボックス 7"/>
          <p:cNvSpPr txBox="1"/>
          <p:nvPr/>
        </p:nvSpPr>
        <p:spPr>
          <a:xfrm>
            <a:off x="4922798" y="1106905"/>
            <a:ext cx="543739" cy="523220"/>
          </a:xfrm>
          <a:prstGeom prst="rect">
            <a:avLst/>
          </a:prstGeom>
          <a:noFill/>
        </p:spPr>
        <p:txBody>
          <a:bodyPr wrap="none" rtlCol="0">
            <a:spAutoFit/>
          </a:bodyPr>
          <a:lstStyle/>
          <a:p>
            <a:r>
              <a:rPr kumimoji="1" lang="ja-JP" altLang="en-US" sz="2800" dirty="0">
                <a:solidFill>
                  <a:srgbClr val="000000"/>
                </a:solidFill>
                <a:latin typeface="HGMaruGothicMPRO" panose="020F0600000000000000" pitchFamily="34" charset="-128"/>
                <a:ea typeface="HGMaruGothicMPRO" panose="020F0600000000000000" pitchFamily="34" charset="-128"/>
              </a:rPr>
              <a:t>夜</a:t>
            </a:r>
            <a:endParaRPr kumimoji="1" lang="en-US" altLang="ja-JP" sz="2800" dirty="0">
              <a:solidFill>
                <a:srgbClr val="000000"/>
              </a:solidFill>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val="1017164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3"/>
          <p:cNvGraphicFramePr>
            <a:graphicFrameLocks noChangeAspect="1"/>
          </p:cNvGraphicFramePr>
          <p:nvPr>
            <p:extLst>
              <p:ext uri="{D42A27DB-BD31-4B8C-83A1-F6EECF244321}">
                <p14:modId xmlns:p14="http://schemas.microsoft.com/office/powerpoint/2010/main" val="3633368771"/>
              </p:ext>
            </p:extLst>
          </p:nvPr>
        </p:nvGraphicFramePr>
        <p:xfrm>
          <a:off x="0" y="963613"/>
          <a:ext cx="4714875" cy="5768975"/>
        </p:xfrm>
        <a:graphic>
          <a:graphicData uri="http://schemas.openxmlformats.org/drawingml/2006/chart">
            <c:chart xmlns:c="http://schemas.openxmlformats.org/drawingml/2006/chart" xmlns:r="http://schemas.openxmlformats.org/officeDocument/2006/relationships" r:id="rId2"/>
          </a:graphicData>
        </a:graphic>
      </p:graphicFrame>
      <p:sp>
        <p:nvSpPr>
          <p:cNvPr id="15362" name="Rectangle 2"/>
          <p:cNvSpPr>
            <a:spLocks noGrp="1" noChangeArrowheads="1"/>
          </p:cNvSpPr>
          <p:nvPr>
            <p:ph type="title"/>
          </p:nvPr>
        </p:nvSpPr>
        <p:spPr>
          <a:xfrm>
            <a:off x="228601" y="-36095"/>
            <a:ext cx="8710862" cy="1143000"/>
          </a:xfrm>
        </p:spPr>
        <p:txBody>
          <a:bodyPr/>
          <a:lstStyle/>
          <a:p>
            <a:pPr eaLnBrk="1" hangingPunct="1"/>
            <a:r>
              <a:rPr lang="ja-JP" altLang="en-US"/>
              <a:t>令和３年</a:t>
            </a:r>
            <a:r>
              <a:rPr lang="ja-JP" altLang="en-US" dirty="0"/>
              <a:t>の年齢別・状態</a:t>
            </a:r>
            <a:r>
              <a:rPr lang="ja-JP" altLang="en-US"/>
              <a:t>別死者数</a:t>
            </a:r>
            <a:endParaRPr lang="ja-JP" altLang="en-US" dirty="0"/>
          </a:p>
        </p:txBody>
      </p:sp>
      <p:sp>
        <p:nvSpPr>
          <p:cNvPr id="15364" name="Text Box 5"/>
          <p:cNvSpPr txBox="1">
            <a:spLocks noChangeArrowheads="1"/>
          </p:cNvSpPr>
          <p:nvPr/>
        </p:nvSpPr>
        <p:spPr bwMode="auto">
          <a:xfrm>
            <a:off x="0" y="6553200"/>
            <a:ext cx="144142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en-US" altLang="ja-JP" sz="1400" dirty="0">
                <a:solidFill>
                  <a:srgbClr val="000000"/>
                </a:solidFill>
                <a:latin typeface="HGMaruGothicMPRO" panose="020F0600000000000000" pitchFamily="34" charset="-128"/>
                <a:ea typeface="HGMaruGothicMPRO" panose="020F0600000000000000" pitchFamily="34" charset="-128"/>
              </a:rPr>
              <a:t>※</a:t>
            </a:r>
            <a:r>
              <a:rPr lang="ja-JP" altLang="en-US" sz="1400">
                <a:solidFill>
                  <a:srgbClr val="000000"/>
                </a:solidFill>
                <a:latin typeface="HGMaruGothicMPRO" panose="020F0600000000000000" pitchFamily="34" charset="-128"/>
                <a:ea typeface="HGMaruGothicMPRO" panose="020F0600000000000000" pitchFamily="34" charset="-128"/>
              </a:rPr>
              <a:t>その他を除く</a:t>
            </a:r>
          </a:p>
        </p:txBody>
      </p:sp>
      <p:graphicFrame>
        <p:nvGraphicFramePr>
          <p:cNvPr id="7" name="Object 3"/>
          <p:cNvGraphicFramePr>
            <a:graphicFrameLocks noChangeAspect="1"/>
          </p:cNvGraphicFramePr>
          <p:nvPr>
            <p:extLst>
              <p:ext uri="{D42A27DB-BD31-4B8C-83A1-F6EECF244321}">
                <p14:modId xmlns:p14="http://schemas.microsoft.com/office/powerpoint/2010/main" val="1117771171"/>
              </p:ext>
            </p:extLst>
          </p:nvPr>
        </p:nvGraphicFramePr>
        <p:xfrm>
          <a:off x="4486276" y="838201"/>
          <a:ext cx="4883308" cy="5768975"/>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p:nvPr/>
        </p:nvSpPr>
        <p:spPr>
          <a:xfrm>
            <a:off x="386149" y="1106905"/>
            <a:ext cx="543739" cy="523220"/>
          </a:xfrm>
          <a:prstGeom prst="rect">
            <a:avLst/>
          </a:prstGeom>
          <a:noFill/>
        </p:spPr>
        <p:txBody>
          <a:bodyPr wrap="none" rtlCol="0">
            <a:spAutoFit/>
          </a:bodyPr>
          <a:lstStyle/>
          <a:p>
            <a:r>
              <a:rPr kumimoji="1" lang="ja-JP" altLang="en-US" sz="2800" dirty="0">
                <a:solidFill>
                  <a:srgbClr val="000000"/>
                </a:solidFill>
                <a:latin typeface="HGMaruGothicMPRO" panose="020F0600000000000000" pitchFamily="34" charset="-128"/>
                <a:ea typeface="HGMaruGothicMPRO" panose="020F0600000000000000" pitchFamily="34" charset="-128"/>
              </a:rPr>
              <a:t>昼</a:t>
            </a:r>
          </a:p>
        </p:txBody>
      </p:sp>
      <p:sp>
        <p:nvSpPr>
          <p:cNvPr id="8" name="テキスト ボックス 7"/>
          <p:cNvSpPr txBox="1"/>
          <p:nvPr/>
        </p:nvSpPr>
        <p:spPr>
          <a:xfrm>
            <a:off x="4922798" y="1106905"/>
            <a:ext cx="543739" cy="523220"/>
          </a:xfrm>
          <a:prstGeom prst="rect">
            <a:avLst/>
          </a:prstGeom>
          <a:noFill/>
        </p:spPr>
        <p:txBody>
          <a:bodyPr wrap="none" rtlCol="0">
            <a:spAutoFit/>
          </a:bodyPr>
          <a:lstStyle/>
          <a:p>
            <a:r>
              <a:rPr kumimoji="1" lang="ja-JP" altLang="en-US" sz="2800" dirty="0">
                <a:solidFill>
                  <a:srgbClr val="000000"/>
                </a:solidFill>
                <a:latin typeface="HGMaruGothicMPRO" panose="020F0600000000000000" pitchFamily="34" charset="-128"/>
                <a:ea typeface="HGMaruGothicMPRO" panose="020F0600000000000000" pitchFamily="34" charset="-128"/>
              </a:rPr>
              <a:t>夜</a:t>
            </a:r>
            <a:endParaRPr kumimoji="1" lang="en-US" altLang="ja-JP" sz="2800" dirty="0">
              <a:solidFill>
                <a:srgbClr val="000000"/>
              </a:solidFill>
              <a:latin typeface="HGMaruGothicMPRO" panose="020F0600000000000000" pitchFamily="34" charset="-128"/>
              <a:ea typeface="HGMaruGothicMPRO" panose="020F0600000000000000" pitchFamily="34" charset="-128"/>
            </a:endParaRPr>
          </a:p>
        </p:txBody>
      </p:sp>
      <p:sp>
        <p:nvSpPr>
          <p:cNvPr id="11" name="Text Box 5"/>
          <p:cNvSpPr txBox="1">
            <a:spLocks noChangeArrowheads="1"/>
          </p:cNvSpPr>
          <p:nvPr/>
        </p:nvSpPr>
        <p:spPr bwMode="auto">
          <a:xfrm>
            <a:off x="2814583" y="6539806"/>
            <a:ext cx="646843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（令和３年中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3553282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95288" y="65088"/>
            <a:ext cx="8497887" cy="987648"/>
          </a:xfrm>
        </p:spPr>
        <p:txBody>
          <a:bodyPr/>
          <a:lstStyle/>
          <a:p>
            <a:pPr eaLnBrk="1" hangingPunct="1"/>
            <a:r>
              <a:rPr lang="ja-JP" altLang="en-US" sz="1800" u="sng"/>
              <a:t>原付以上運転者</a:t>
            </a:r>
            <a:r>
              <a:rPr lang="ja-JP" altLang="en-US" sz="1800"/>
              <a:t>の</a:t>
            </a:r>
            <a:r>
              <a:rPr lang="ja-JP" altLang="en-US"/>
              <a:t>年齢別事故件数の推移</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3118287762"/>
              </p:ext>
            </p:extLst>
          </p:nvPr>
        </p:nvGraphicFramePr>
        <p:xfrm>
          <a:off x="474663" y="1168400"/>
          <a:ext cx="8418512" cy="5381625"/>
        </p:xfrm>
        <a:graphic>
          <a:graphicData uri="http://schemas.openxmlformats.org/drawingml/2006/chart">
            <c:chart xmlns:c="http://schemas.openxmlformats.org/drawingml/2006/chart" xmlns:r="http://schemas.openxmlformats.org/officeDocument/2006/relationships" r:id="rId2"/>
          </a:graphicData>
        </a:graphic>
      </p:graphicFrame>
      <p:sp>
        <p:nvSpPr>
          <p:cNvPr id="16388" name="Text Box 6"/>
          <p:cNvSpPr txBox="1">
            <a:spLocks noChangeArrowheads="1"/>
          </p:cNvSpPr>
          <p:nvPr/>
        </p:nvSpPr>
        <p:spPr bwMode="auto">
          <a:xfrm>
            <a:off x="5840413" y="6550025"/>
            <a:ext cx="341632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（令和３年中</a:t>
            </a:r>
            <a:r>
              <a:rPr lang="ja-JP" altLang="en-US" sz="1400" dirty="0">
                <a:latin typeface="HGMaruGothicMPRO" panose="020F0600000000000000" pitchFamily="34" charset="-128"/>
                <a:ea typeface="HGMaruGothicMPRO" panose="020F0600000000000000" pitchFamily="34" charset="-128"/>
              </a:rPr>
              <a:t>の交通事故の発生状況他）</a:t>
            </a:r>
          </a:p>
        </p:txBody>
      </p:sp>
      <p:sp>
        <p:nvSpPr>
          <p:cNvPr id="16389" name="テキスト ボックス 2"/>
          <p:cNvSpPr txBox="1">
            <a:spLocks noChangeArrowheads="1"/>
          </p:cNvSpPr>
          <p:nvPr/>
        </p:nvSpPr>
        <p:spPr bwMode="auto">
          <a:xfrm>
            <a:off x="1763688" y="742268"/>
            <a:ext cx="1570038"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800">
                <a:solidFill>
                  <a:srgbClr val="FF0000"/>
                </a:solidFill>
              </a:rPr>
              <a:t>（第一当事者）</a:t>
            </a:r>
          </a:p>
        </p:txBody>
      </p:sp>
    </p:spTree>
    <p:extLst>
      <p:ext uri="{BB962C8B-B14F-4D97-AF65-F5344CB8AC3E}">
        <p14:creationId xmlns:p14="http://schemas.microsoft.com/office/powerpoint/2010/main" val="2193038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ja-JP" altLang="en-US" sz="1800" dirty="0"/>
              <a:t>原付以上運転者の</a:t>
            </a:r>
            <a:r>
              <a:rPr lang="ja-JP" altLang="en-US" sz="3200" dirty="0"/>
              <a:t>年齢別事故件数の推移</a:t>
            </a:r>
            <a:br>
              <a:rPr lang="ja-JP" altLang="en-US" sz="3200" dirty="0"/>
            </a:br>
            <a:r>
              <a:rPr lang="ja-JP" altLang="en-US" sz="2400" dirty="0"/>
              <a:t>（免許保有者１０万人当たり）</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4011368007"/>
              </p:ext>
            </p:extLst>
          </p:nvPr>
        </p:nvGraphicFramePr>
        <p:xfrm>
          <a:off x="265113" y="1122363"/>
          <a:ext cx="8627367" cy="5114949"/>
        </p:xfrm>
        <a:graphic>
          <a:graphicData uri="http://schemas.openxmlformats.org/drawingml/2006/chart">
            <c:chart xmlns:c="http://schemas.openxmlformats.org/drawingml/2006/chart" xmlns:r="http://schemas.openxmlformats.org/officeDocument/2006/relationships" r:id="rId2"/>
          </a:graphicData>
        </a:graphic>
      </p:graphicFrame>
      <p:sp>
        <p:nvSpPr>
          <p:cNvPr id="17412" name="Text Box 9"/>
          <p:cNvSpPr txBox="1">
            <a:spLocks noChangeArrowheads="1"/>
          </p:cNvSpPr>
          <p:nvPr/>
        </p:nvSpPr>
        <p:spPr bwMode="auto">
          <a:xfrm>
            <a:off x="5868144" y="6563680"/>
            <a:ext cx="341632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（令和３年中</a:t>
            </a:r>
            <a:r>
              <a:rPr lang="ja-JP" altLang="en-US" sz="1400" dirty="0">
                <a:latin typeface="HGMaruGothicMPRO" panose="020F0600000000000000" pitchFamily="34" charset="-128"/>
                <a:ea typeface="HGMaruGothicMPRO" panose="020F0600000000000000" pitchFamily="34" charset="-128"/>
              </a:rPr>
              <a:t>の交通事故の発生状況他）</a:t>
            </a:r>
          </a:p>
        </p:txBody>
      </p:sp>
      <p:sp>
        <p:nvSpPr>
          <p:cNvPr id="3" name="テキスト ボックス 2"/>
          <p:cNvSpPr txBox="1"/>
          <p:nvPr/>
        </p:nvSpPr>
        <p:spPr>
          <a:xfrm>
            <a:off x="0" y="6473727"/>
            <a:ext cx="4108817" cy="369332"/>
          </a:xfrm>
          <a:prstGeom prst="rect">
            <a:avLst/>
          </a:prstGeom>
          <a:noFill/>
        </p:spPr>
        <p:txBody>
          <a:bodyPr wrap="none" rtlCol="0">
            <a:spAutoFit/>
          </a:bodyPr>
          <a:lstStyle/>
          <a:p>
            <a:r>
              <a:rPr kumimoji="1" lang="en-US" altLang="ja-JP" dirty="0">
                <a:latin typeface="HGMaruGothicMPRO" panose="020F0600000000000000" pitchFamily="34" charset="-128"/>
                <a:ea typeface="HGMaruGothicMPRO" panose="020F0600000000000000" pitchFamily="34" charset="-128"/>
              </a:rPr>
              <a:t>※</a:t>
            </a:r>
            <a:r>
              <a:rPr kumimoji="1" lang="ja-JP" altLang="en-US" dirty="0">
                <a:latin typeface="HGMaruGothicMPRO" panose="020F0600000000000000" pitchFamily="34" charset="-128"/>
                <a:ea typeface="HGMaruGothicMPRO" panose="020F0600000000000000" pitchFamily="34" charset="-128"/>
              </a:rPr>
              <a:t>各年齢層は前半と後半の値の平均値</a:t>
            </a:r>
          </a:p>
        </p:txBody>
      </p:sp>
    </p:spTree>
    <p:extLst>
      <p:ext uri="{BB962C8B-B14F-4D97-AF65-F5344CB8AC3E}">
        <p14:creationId xmlns:p14="http://schemas.microsoft.com/office/powerpoint/2010/main" val="1961896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8313" y="65088"/>
            <a:ext cx="8424862" cy="771624"/>
          </a:xfrm>
        </p:spPr>
        <p:txBody>
          <a:bodyPr/>
          <a:lstStyle/>
          <a:p>
            <a:pPr eaLnBrk="1" hangingPunct="1"/>
            <a:r>
              <a:rPr lang="ja-JP" altLang="en-US" sz="1800" dirty="0"/>
              <a:t>原付以上運転者の</a:t>
            </a:r>
            <a:r>
              <a:rPr lang="ja-JP" altLang="en-US" sz="3200" dirty="0"/>
              <a:t>年齢別死亡事故件数の推移</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3211335964"/>
              </p:ext>
            </p:extLst>
          </p:nvPr>
        </p:nvGraphicFramePr>
        <p:xfrm>
          <a:off x="550863" y="1193800"/>
          <a:ext cx="8342312" cy="5449888"/>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Text Box 6"/>
          <p:cNvSpPr txBox="1">
            <a:spLocks noChangeArrowheads="1"/>
          </p:cNvSpPr>
          <p:nvPr/>
        </p:nvSpPr>
        <p:spPr bwMode="auto">
          <a:xfrm>
            <a:off x="2555776" y="6550223"/>
            <a:ext cx="664797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（令和３年中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の交通死亡事故の特徴及び道路交通法違反取締り状況について他）</a:t>
            </a:r>
          </a:p>
        </p:txBody>
      </p:sp>
    </p:spTree>
    <p:extLst>
      <p:ext uri="{BB962C8B-B14F-4D97-AF65-F5344CB8AC3E}">
        <p14:creationId xmlns:p14="http://schemas.microsoft.com/office/powerpoint/2010/main" val="2574562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65113" y="65088"/>
            <a:ext cx="8627367" cy="1143000"/>
          </a:xfrm>
        </p:spPr>
        <p:txBody>
          <a:bodyPr/>
          <a:lstStyle/>
          <a:p>
            <a:pPr eaLnBrk="1" hangingPunct="1"/>
            <a:r>
              <a:rPr lang="ja-JP" altLang="en-US" sz="1800" dirty="0"/>
              <a:t>原付以上運転者の</a:t>
            </a:r>
            <a:r>
              <a:rPr lang="ja-JP" altLang="en-US" dirty="0"/>
              <a:t>年齢別死亡事故件数の推移</a:t>
            </a:r>
            <a:br>
              <a:rPr lang="ja-JP" altLang="en-US" dirty="0"/>
            </a:br>
            <a:r>
              <a:rPr lang="ja-JP" altLang="en-US" sz="2400" dirty="0"/>
              <a:t>（免許保有者１０万人当たり）</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3694664243"/>
              </p:ext>
            </p:extLst>
          </p:nvPr>
        </p:nvGraphicFramePr>
        <p:xfrm>
          <a:off x="265113" y="1122363"/>
          <a:ext cx="8627367" cy="5114949"/>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0" y="6180693"/>
            <a:ext cx="4108817" cy="369332"/>
          </a:xfrm>
          <a:prstGeom prst="rect">
            <a:avLst/>
          </a:prstGeom>
          <a:noFill/>
        </p:spPr>
        <p:txBody>
          <a:bodyPr wrap="none" rtlCol="0">
            <a:spAutoFit/>
          </a:bodyPr>
          <a:lstStyle/>
          <a:p>
            <a:r>
              <a:rPr kumimoji="1" lang="en-US" altLang="ja-JP" dirty="0">
                <a:latin typeface="HGMaruGothicMPRO" panose="020F0600000000000000" pitchFamily="34" charset="-128"/>
                <a:ea typeface="HGMaruGothicMPRO" panose="020F0600000000000000" pitchFamily="34" charset="-128"/>
              </a:rPr>
              <a:t>※</a:t>
            </a:r>
            <a:r>
              <a:rPr kumimoji="1" lang="ja-JP" altLang="en-US" dirty="0">
                <a:latin typeface="HGMaruGothicMPRO" panose="020F0600000000000000" pitchFamily="34" charset="-128"/>
                <a:ea typeface="HGMaruGothicMPRO" panose="020F0600000000000000" pitchFamily="34" charset="-128"/>
              </a:rPr>
              <a:t>各年齢層は前半と後半の値の平均値</a:t>
            </a:r>
          </a:p>
        </p:txBody>
      </p:sp>
      <p:sp>
        <p:nvSpPr>
          <p:cNvPr id="6" name="Text Box 7"/>
          <p:cNvSpPr txBox="1">
            <a:spLocks noChangeArrowheads="1"/>
          </p:cNvSpPr>
          <p:nvPr/>
        </p:nvSpPr>
        <p:spPr bwMode="auto">
          <a:xfrm>
            <a:off x="2555776" y="6550223"/>
            <a:ext cx="664797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（令和３年中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の交通死亡事故の特徴及び道路交通法違反取締り状況について他）</a:t>
            </a:r>
          </a:p>
        </p:txBody>
      </p:sp>
    </p:spTree>
    <p:extLst>
      <p:ext uri="{BB962C8B-B14F-4D97-AF65-F5344CB8AC3E}">
        <p14:creationId xmlns:p14="http://schemas.microsoft.com/office/powerpoint/2010/main" val="478624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ja-JP" altLang="en-US" dirty="0"/>
              <a:t>主な法令違反別事故件数の推移</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373117464"/>
              </p:ext>
            </p:extLst>
          </p:nvPr>
        </p:nvGraphicFramePr>
        <p:xfrm>
          <a:off x="231775" y="1177925"/>
          <a:ext cx="8661400" cy="531288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6"/>
          <p:cNvSpPr txBox="1">
            <a:spLocks noChangeArrowheads="1"/>
          </p:cNvSpPr>
          <p:nvPr/>
        </p:nvSpPr>
        <p:spPr bwMode="auto">
          <a:xfrm>
            <a:off x="5750054" y="6550223"/>
            <a:ext cx="341632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（令和３年中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の交通事故の発生状況他）</a:t>
            </a:r>
          </a:p>
        </p:txBody>
      </p:sp>
    </p:spTree>
    <p:extLst>
      <p:ext uri="{BB962C8B-B14F-4D97-AF65-F5344CB8AC3E}">
        <p14:creationId xmlns:p14="http://schemas.microsoft.com/office/powerpoint/2010/main" val="91969310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pPr eaLnBrk="1" hangingPunct="1"/>
            <a:r>
              <a:rPr lang="ja-JP" altLang="en-US"/>
              <a:t>目　　次</a:t>
            </a:r>
            <a:endParaRPr lang="ja-JP" altLang="en-US" dirty="0"/>
          </a:p>
        </p:txBody>
      </p:sp>
      <p:sp>
        <p:nvSpPr>
          <p:cNvPr id="3075" name="Rectangle 9"/>
          <p:cNvSpPr>
            <a:spLocks noChangeArrowheads="1"/>
          </p:cNvSpPr>
          <p:nvPr/>
        </p:nvSpPr>
        <p:spPr bwMode="auto">
          <a:xfrm>
            <a:off x="827088" y="908720"/>
            <a:ext cx="7561262" cy="56159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609600" indent="-609600">
              <a:lnSpc>
                <a:spcPct val="130000"/>
              </a:lnSpc>
              <a:spcAft>
                <a:spcPct val="40000"/>
              </a:spcAft>
              <a:buFontTx/>
              <a:buAutoNum type="arabicPeriod"/>
            </a:pPr>
            <a:r>
              <a:rPr lang="ja-JP" altLang="en-US" sz="2800" dirty="0">
                <a:latin typeface="HGMaruGothicMPRO" panose="020F0600000000000000" pitchFamily="34" charset="-128"/>
                <a:ea typeface="HGMaruGothicMPRO" panose="020F0600000000000000" pitchFamily="34" charset="-128"/>
              </a:rPr>
              <a:t>概略</a:t>
            </a:r>
          </a:p>
          <a:p>
            <a:pPr marL="609600" indent="-609600">
              <a:lnSpc>
                <a:spcPct val="130000"/>
              </a:lnSpc>
              <a:spcAft>
                <a:spcPct val="40000"/>
              </a:spcAft>
              <a:buFontTx/>
              <a:buAutoNum type="arabicPeriod"/>
            </a:pPr>
            <a:r>
              <a:rPr lang="ja-JP" altLang="en-US" sz="2800" dirty="0">
                <a:latin typeface="HGMaruGothicMPRO" panose="020F0600000000000000" pitchFamily="34" charset="-128"/>
                <a:ea typeface="HGMaruGothicMPRO" panose="020F0600000000000000" pitchFamily="34" charset="-128"/>
              </a:rPr>
              <a:t>若者の事故</a:t>
            </a:r>
          </a:p>
          <a:p>
            <a:pPr marL="609600" indent="-609600">
              <a:lnSpc>
                <a:spcPct val="130000"/>
              </a:lnSpc>
              <a:spcAft>
                <a:spcPct val="40000"/>
              </a:spcAft>
              <a:buFontTx/>
              <a:buAutoNum type="arabicPeriod"/>
            </a:pPr>
            <a:r>
              <a:rPr lang="ja-JP" altLang="en-US" sz="2800" dirty="0">
                <a:latin typeface="HGMaruGothicMPRO" panose="020F0600000000000000" pitchFamily="34" charset="-128"/>
                <a:ea typeface="HGMaruGothicMPRO" panose="020F0600000000000000" pitchFamily="34" charset="-128"/>
              </a:rPr>
              <a:t>高齢者の事故</a:t>
            </a:r>
          </a:p>
          <a:p>
            <a:pPr marL="609600" indent="-609600">
              <a:lnSpc>
                <a:spcPct val="130000"/>
              </a:lnSpc>
              <a:spcAft>
                <a:spcPct val="40000"/>
              </a:spcAft>
              <a:buFontTx/>
              <a:buAutoNum type="arabicPeriod"/>
            </a:pPr>
            <a:r>
              <a:rPr lang="ja-JP" altLang="en-US" sz="2800" dirty="0">
                <a:latin typeface="HGMaruGothicMPRO" panose="020F0600000000000000" pitchFamily="34" charset="-128"/>
                <a:ea typeface="HGMaruGothicMPRO" panose="020F0600000000000000" pitchFamily="34" charset="-128"/>
              </a:rPr>
              <a:t>飲酒運転</a:t>
            </a:r>
          </a:p>
          <a:p>
            <a:pPr marL="609600" indent="-609600">
              <a:lnSpc>
                <a:spcPct val="130000"/>
              </a:lnSpc>
              <a:spcAft>
                <a:spcPct val="40000"/>
              </a:spcAft>
              <a:buFontTx/>
              <a:buAutoNum type="arabicPeriod"/>
            </a:pPr>
            <a:r>
              <a:rPr lang="ja-JP" altLang="en-US" sz="2800" dirty="0">
                <a:latin typeface="HGMaruGothicMPRO" panose="020F0600000000000000" pitchFamily="34" charset="-128"/>
                <a:ea typeface="HGMaruGothicMPRO" panose="020F0600000000000000" pitchFamily="34" charset="-128"/>
              </a:rPr>
              <a:t>自転車の事故</a:t>
            </a:r>
          </a:p>
          <a:p>
            <a:pPr marL="609600" indent="-609600">
              <a:lnSpc>
                <a:spcPct val="130000"/>
              </a:lnSpc>
              <a:spcAft>
                <a:spcPct val="40000"/>
              </a:spcAft>
              <a:buFontTx/>
              <a:buAutoNum type="arabicPeriod"/>
            </a:pPr>
            <a:r>
              <a:rPr lang="ja-JP" altLang="en-US" sz="2800" dirty="0">
                <a:latin typeface="HGMaruGothicMPRO" panose="020F0600000000000000" pitchFamily="34" charset="-128"/>
                <a:ea typeface="HGMaruGothicMPRO" panose="020F0600000000000000" pitchFamily="34" charset="-128"/>
              </a:rPr>
              <a:t>歩行中</a:t>
            </a:r>
            <a:r>
              <a:rPr lang="ja-JP" altLang="en-US" sz="2800">
                <a:latin typeface="HGMaruGothicMPRO" panose="020F0600000000000000" pitchFamily="34" charset="-128"/>
                <a:ea typeface="HGMaruGothicMPRO" panose="020F0600000000000000" pitchFamily="34" charset="-128"/>
              </a:rPr>
              <a:t>の事故</a:t>
            </a:r>
            <a:endParaRPr lang="en-US" altLang="ja-JP" sz="2800" dirty="0">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val="308543484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ja-JP" altLang="en-US"/>
              <a:t>主な法令違反別死亡事故件数の推移</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944634043"/>
              </p:ext>
            </p:extLst>
          </p:nvPr>
        </p:nvGraphicFramePr>
        <p:xfrm>
          <a:off x="231775" y="1177925"/>
          <a:ext cx="8661400" cy="5312883"/>
        </p:xfrm>
        <a:graphic>
          <a:graphicData uri="http://schemas.openxmlformats.org/drawingml/2006/chart">
            <c:chart xmlns:c="http://schemas.openxmlformats.org/drawingml/2006/chart" xmlns:r="http://schemas.openxmlformats.org/officeDocument/2006/relationships" r:id="rId3"/>
          </a:graphicData>
        </a:graphic>
      </p:graphicFrame>
      <p:sp>
        <p:nvSpPr>
          <p:cNvPr id="21508" name="Text Box 6"/>
          <p:cNvSpPr txBox="1">
            <a:spLocks noChangeArrowheads="1"/>
          </p:cNvSpPr>
          <p:nvPr/>
        </p:nvSpPr>
        <p:spPr bwMode="auto">
          <a:xfrm>
            <a:off x="2627784" y="6550223"/>
            <a:ext cx="664797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（令和３年中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の交通死亡事故の特徴及び道路交通法違反取締り状況について他）</a:t>
            </a:r>
          </a:p>
        </p:txBody>
      </p:sp>
    </p:spTree>
    <p:extLst>
      <p:ext uri="{BB962C8B-B14F-4D97-AF65-F5344CB8AC3E}">
        <p14:creationId xmlns:p14="http://schemas.microsoft.com/office/powerpoint/2010/main" val="133589270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03554" y="9723"/>
            <a:ext cx="8616918" cy="898997"/>
          </a:xfrm>
        </p:spPr>
        <p:txBody>
          <a:bodyPr/>
          <a:lstStyle/>
          <a:p>
            <a:pPr eaLnBrk="1" hangingPunct="1"/>
            <a:r>
              <a:rPr lang="ja-JP" altLang="en-US" sz="1800" dirty="0"/>
              <a:t>原付以上運転者の</a:t>
            </a:r>
            <a:r>
              <a:rPr lang="ja-JP" altLang="en-US" dirty="0"/>
              <a:t>類型別事故の特徴</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830497623"/>
              </p:ext>
            </p:extLst>
          </p:nvPr>
        </p:nvGraphicFramePr>
        <p:xfrm>
          <a:off x="203554" y="908720"/>
          <a:ext cx="8940446" cy="564150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3"/>
          <p:cNvSpPr txBox="1">
            <a:spLocks noChangeArrowheads="1"/>
          </p:cNvSpPr>
          <p:nvPr/>
        </p:nvSpPr>
        <p:spPr bwMode="auto">
          <a:xfrm>
            <a:off x="5929664" y="6562486"/>
            <a:ext cx="323678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（令和３年中</a:t>
            </a:r>
            <a:r>
              <a:rPr lang="ja-JP" altLang="en-US" sz="1400" dirty="0">
                <a:latin typeface="HGMaruGothicMPRO" panose="020F0600000000000000" pitchFamily="34" charset="-128"/>
                <a:ea typeface="HGMaruGothicMPRO" panose="020F0600000000000000" pitchFamily="34" charset="-128"/>
              </a:rPr>
              <a:t>の交通事故の発生状況）</a:t>
            </a:r>
          </a:p>
        </p:txBody>
      </p:sp>
    </p:spTree>
    <p:extLst>
      <p:ext uri="{BB962C8B-B14F-4D97-AF65-F5344CB8AC3E}">
        <p14:creationId xmlns:p14="http://schemas.microsoft.com/office/powerpoint/2010/main" val="440767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03554" y="9723"/>
            <a:ext cx="8616918" cy="898997"/>
          </a:xfrm>
        </p:spPr>
        <p:txBody>
          <a:bodyPr/>
          <a:lstStyle/>
          <a:p>
            <a:pPr eaLnBrk="1" hangingPunct="1"/>
            <a:r>
              <a:rPr lang="ja-JP" altLang="en-US" sz="1800" dirty="0"/>
              <a:t>原付以上運転者の</a:t>
            </a:r>
            <a:r>
              <a:rPr lang="ja-JP" altLang="en-US" dirty="0"/>
              <a:t>類型別死亡事故の特徴</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2046691630"/>
              </p:ext>
            </p:extLst>
          </p:nvPr>
        </p:nvGraphicFramePr>
        <p:xfrm>
          <a:off x="203554" y="908720"/>
          <a:ext cx="8940446" cy="564150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8"/>
          <p:cNvSpPr txBox="1">
            <a:spLocks noChangeArrowheads="1"/>
          </p:cNvSpPr>
          <p:nvPr/>
        </p:nvSpPr>
        <p:spPr bwMode="auto">
          <a:xfrm>
            <a:off x="2627784" y="6575661"/>
            <a:ext cx="651621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（令和３年中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1418326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01138" cy="836712"/>
          </a:xfrm>
        </p:spPr>
        <p:txBody>
          <a:bodyPr/>
          <a:lstStyle/>
          <a:p>
            <a:pPr eaLnBrk="1" hangingPunct="1"/>
            <a:r>
              <a:rPr lang="ja-JP" altLang="en-US" sz="1800" dirty="0"/>
              <a:t>原付以上運転者の</a:t>
            </a:r>
            <a:r>
              <a:rPr lang="ja-JP" altLang="en-US" dirty="0"/>
              <a:t>法令違反別事故の特徴</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2565636972"/>
              </p:ext>
            </p:extLst>
          </p:nvPr>
        </p:nvGraphicFramePr>
        <p:xfrm>
          <a:off x="180975" y="1052513"/>
          <a:ext cx="8920163" cy="550068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3"/>
          <p:cNvSpPr txBox="1">
            <a:spLocks noChangeArrowheads="1"/>
          </p:cNvSpPr>
          <p:nvPr/>
        </p:nvSpPr>
        <p:spPr bwMode="auto">
          <a:xfrm>
            <a:off x="5958767" y="6553200"/>
            <a:ext cx="323678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（令和３年中</a:t>
            </a:r>
            <a:r>
              <a:rPr lang="ja-JP" altLang="en-US" sz="1400" dirty="0">
                <a:latin typeface="HGMaruGothicMPRO" panose="020F0600000000000000" pitchFamily="34" charset="-128"/>
                <a:ea typeface="HGMaruGothicMPRO" panose="020F0600000000000000" pitchFamily="34" charset="-128"/>
              </a:rPr>
              <a:t>の交通事故の発生状況）</a:t>
            </a:r>
          </a:p>
        </p:txBody>
      </p:sp>
    </p:spTree>
    <p:extLst>
      <p:ext uri="{BB962C8B-B14F-4D97-AF65-F5344CB8AC3E}">
        <p14:creationId xmlns:p14="http://schemas.microsoft.com/office/powerpoint/2010/main" val="23609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01138" cy="836712"/>
          </a:xfrm>
        </p:spPr>
        <p:txBody>
          <a:bodyPr/>
          <a:lstStyle/>
          <a:p>
            <a:pPr eaLnBrk="1" hangingPunct="1"/>
            <a:r>
              <a:rPr lang="ja-JP" altLang="en-US" sz="1800" dirty="0"/>
              <a:t>原付以上運転者の</a:t>
            </a:r>
            <a:r>
              <a:rPr lang="ja-JP" altLang="en-US" dirty="0"/>
              <a:t>法令</a:t>
            </a:r>
            <a:r>
              <a:rPr lang="ja-JP" altLang="en-US"/>
              <a:t>違反別死亡事故</a:t>
            </a:r>
            <a:r>
              <a:rPr lang="ja-JP" altLang="en-US" dirty="0"/>
              <a:t>の特徴</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264266811"/>
              </p:ext>
            </p:extLst>
          </p:nvPr>
        </p:nvGraphicFramePr>
        <p:xfrm>
          <a:off x="180975" y="1052513"/>
          <a:ext cx="8920163" cy="550068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8">
            <a:extLst>
              <a:ext uri="{FF2B5EF4-FFF2-40B4-BE49-F238E27FC236}">
                <a16:creationId xmlns:a16="http://schemas.microsoft.com/office/drawing/2014/main" id="{39807F27-A658-6C48-910D-0B9918E894CB}"/>
              </a:ext>
            </a:extLst>
          </p:cNvPr>
          <p:cNvSpPr txBox="1">
            <a:spLocks noChangeArrowheads="1"/>
          </p:cNvSpPr>
          <p:nvPr/>
        </p:nvSpPr>
        <p:spPr bwMode="auto">
          <a:xfrm>
            <a:off x="2726423" y="6550223"/>
            <a:ext cx="646843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（令和３年中の</a:t>
            </a:r>
            <a:r>
              <a:rPr lang="ja-JP" altLang="en-US" sz="1400" dirty="0">
                <a:latin typeface="HGMaruGothicMPRO" panose="020F0600000000000000" pitchFamily="34" charset="-128"/>
                <a:ea typeface="HGMaruGothicMPRO" panose="020F0600000000000000" pitchFamily="34" charset="-128"/>
              </a:rPr>
              <a:t>交通死亡事故の特徴及び道路交通法違反取締り状況について）</a:t>
            </a:r>
          </a:p>
        </p:txBody>
      </p:sp>
    </p:spTree>
    <p:extLst>
      <p:ext uri="{BB962C8B-B14F-4D97-AF65-F5344CB8AC3E}">
        <p14:creationId xmlns:p14="http://schemas.microsoft.com/office/powerpoint/2010/main" val="1225702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65088"/>
            <a:ext cx="7918648" cy="756002"/>
          </a:xfrm>
        </p:spPr>
        <p:txBody>
          <a:bodyPr/>
          <a:lstStyle/>
          <a:p>
            <a:pPr eaLnBrk="1" hangingPunct="1"/>
            <a:r>
              <a:rPr lang="ja-JP" altLang="en-US"/>
              <a:t>令和３年</a:t>
            </a:r>
            <a:r>
              <a:rPr lang="ja-JP" altLang="en-US" dirty="0"/>
              <a:t>の年齢層別の昼夜比率</a:t>
            </a:r>
          </a:p>
        </p:txBody>
      </p:sp>
      <p:sp>
        <p:nvSpPr>
          <p:cNvPr id="22531" name="Text Box 3"/>
          <p:cNvSpPr txBox="1">
            <a:spLocks noChangeArrowheads="1"/>
          </p:cNvSpPr>
          <p:nvPr/>
        </p:nvSpPr>
        <p:spPr bwMode="auto">
          <a:xfrm>
            <a:off x="5940152" y="6316329"/>
            <a:ext cx="323678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（令和３年中</a:t>
            </a:r>
            <a:r>
              <a:rPr lang="ja-JP" altLang="en-US" sz="1400" dirty="0">
                <a:latin typeface="HGMaruGothicMPRO" panose="020F0600000000000000" pitchFamily="34" charset="-128"/>
                <a:ea typeface="HGMaruGothicMPRO" panose="020F0600000000000000" pitchFamily="34" charset="-128"/>
              </a:rPr>
              <a:t>の交通事故の発生状況）</a:t>
            </a:r>
          </a:p>
        </p:txBody>
      </p:sp>
      <p:graphicFrame>
        <p:nvGraphicFramePr>
          <p:cNvPr id="2" name="Object 4"/>
          <p:cNvGraphicFramePr>
            <a:graphicFrameLocks noGrp="1" noChangeAspect="1"/>
          </p:cNvGraphicFramePr>
          <p:nvPr>
            <p:ph idx="1"/>
            <p:extLst>
              <p:ext uri="{D42A27DB-BD31-4B8C-83A1-F6EECF244321}">
                <p14:modId xmlns:p14="http://schemas.microsoft.com/office/powerpoint/2010/main" val="299961458"/>
              </p:ext>
            </p:extLst>
          </p:nvPr>
        </p:nvGraphicFramePr>
        <p:xfrm>
          <a:off x="107504" y="1373416"/>
          <a:ext cx="4283791" cy="509680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6"/>
          <p:cNvSpPr txBox="1">
            <a:spLocks noChangeArrowheads="1"/>
          </p:cNvSpPr>
          <p:nvPr/>
        </p:nvSpPr>
        <p:spPr bwMode="auto">
          <a:xfrm>
            <a:off x="2771800" y="6583489"/>
            <a:ext cx="646843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（令和３年中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
        <p:nvSpPr>
          <p:cNvPr id="3" name="テキスト ボックス 2"/>
          <p:cNvSpPr txBox="1"/>
          <p:nvPr/>
        </p:nvSpPr>
        <p:spPr>
          <a:xfrm>
            <a:off x="123833" y="964849"/>
            <a:ext cx="1415772" cy="461665"/>
          </a:xfrm>
          <a:prstGeom prst="rect">
            <a:avLst/>
          </a:prstGeom>
          <a:noFill/>
        </p:spPr>
        <p:txBody>
          <a:bodyPr wrap="none" rtlCol="0">
            <a:spAutoFit/>
          </a:bodyPr>
          <a:lstStyle/>
          <a:p>
            <a:r>
              <a:rPr kumimoji="1" lang="ja-JP" altLang="en-US" sz="2400">
                <a:latin typeface="HGMaruGothicMPRO" panose="020F0600000000000000" pitchFamily="34" charset="-128"/>
                <a:ea typeface="HGMaruGothicMPRO" panose="020F0600000000000000" pitchFamily="34" charset="-128"/>
              </a:rPr>
              <a:t>死傷者数</a:t>
            </a:r>
            <a:endParaRPr kumimoji="1" lang="ja-JP" altLang="en-US" sz="2400" dirty="0">
              <a:latin typeface="HGMaruGothicMPRO" panose="020F0600000000000000" pitchFamily="34" charset="-128"/>
              <a:ea typeface="HGMaruGothicMPRO" panose="020F0600000000000000" pitchFamily="34" charset="-128"/>
            </a:endParaRPr>
          </a:p>
        </p:txBody>
      </p:sp>
      <p:graphicFrame>
        <p:nvGraphicFramePr>
          <p:cNvPr id="7" name="Object 4"/>
          <p:cNvGraphicFramePr>
            <a:graphicFrameLocks noChangeAspect="1"/>
          </p:cNvGraphicFramePr>
          <p:nvPr>
            <p:extLst>
              <p:ext uri="{D42A27DB-BD31-4B8C-83A1-F6EECF244321}">
                <p14:modId xmlns:p14="http://schemas.microsoft.com/office/powerpoint/2010/main" val="273019428"/>
              </p:ext>
            </p:extLst>
          </p:nvPr>
        </p:nvGraphicFramePr>
        <p:xfrm>
          <a:off x="4572000" y="1342928"/>
          <a:ext cx="4464496" cy="5096802"/>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7"/>
          <p:cNvSpPr txBox="1"/>
          <p:nvPr/>
        </p:nvSpPr>
        <p:spPr>
          <a:xfrm>
            <a:off x="4588329" y="934361"/>
            <a:ext cx="1107996" cy="461665"/>
          </a:xfrm>
          <a:prstGeom prst="rect">
            <a:avLst/>
          </a:prstGeom>
          <a:noFill/>
        </p:spPr>
        <p:txBody>
          <a:bodyPr wrap="none" rtlCol="0">
            <a:spAutoFit/>
          </a:bodyPr>
          <a:lstStyle/>
          <a:p>
            <a:r>
              <a:rPr kumimoji="1" lang="ja-JP" altLang="en-US" sz="2400" dirty="0">
                <a:latin typeface="HGMaruGothicMPRO" panose="020F0600000000000000" pitchFamily="34" charset="-128"/>
                <a:ea typeface="HGMaruGothicMPRO" panose="020F0600000000000000" pitchFamily="34" charset="-128"/>
              </a:rPr>
              <a:t>死者数</a:t>
            </a:r>
          </a:p>
        </p:txBody>
      </p:sp>
    </p:spTree>
    <p:extLst>
      <p:ext uri="{BB962C8B-B14F-4D97-AF65-F5344CB8AC3E}">
        <p14:creationId xmlns:p14="http://schemas.microsoft.com/office/powerpoint/2010/main" val="325276512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ja-JP" dirty="0"/>
              <a:t>2</a:t>
            </a:r>
            <a:r>
              <a:rPr lang="ja-JP" altLang="en-US" dirty="0" err="1"/>
              <a:t>．</a:t>
            </a:r>
            <a:r>
              <a:rPr lang="ja-JP" altLang="en-US" dirty="0"/>
              <a:t>若者の事故</a:t>
            </a:r>
          </a:p>
        </p:txBody>
      </p:sp>
      <p:sp>
        <p:nvSpPr>
          <p:cNvPr id="29699" name="Text Box 6"/>
          <p:cNvSpPr txBox="1">
            <a:spLocks noChangeArrowheads="1"/>
          </p:cNvSpPr>
          <p:nvPr/>
        </p:nvSpPr>
        <p:spPr bwMode="auto">
          <a:xfrm>
            <a:off x="900113" y="1484313"/>
            <a:ext cx="201850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en-US" altLang="ja-JP" sz="3200">
                <a:latin typeface="HGMaruGothicMPRO" panose="020F0600000000000000" pitchFamily="34" charset="-128"/>
                <a:ea typeface="HGMaruGothicMPRO" panose="020F0600000000000000" pitchFamily="34" charset="-128"/>
              </a:rPr>
              <a:t>16-24</a:t>
            </a:r>
            <a:r>
              <a:rPr lang="ja-JP" altLang="en-US" sz="3200">
                <a:latin typeface="HGMaruGothicMPRO" panose="020F0600000000000000" pitchFamily="34" charset="-128"/>
                <a:ea typeface="HGMaruGothicMPRO" panose="020F0600000000000000" pitchFamily="34" charset="-128"/>
              </a:rPr>
              <a:t>歳</a:t>
            </a:r>
          </a:p>
        </p:txBody>
      </p:sp>
    </p:spTree>
    <p:extLst>
      <p:ext uri="{BB962C8B-B14F-4D97-AF65-F5344CB8AC3E}">
        <p14:creationId xmlns:p14="http://schemas.microsoft.com/office/powerpoint/2010/main" val="3621638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03554" y="9723"/>
            <a:ext cx="8616918" cy="971005"/>
          </a:xfrm>
        </p:spPr>
        <p:txBody>
          <a:bodyPr/>
          <a:lstStyle/>
          <a:p>
            <a:pPr eaLnBrk="1" hangingPunct="1"/>
            <a:r>
              <a:rPr lang="ja-JP" altLang="en-US" sz="1800" dirty="0"/>
              <a:t>原付以上運転者の</a:t>
            </a:r>
            <a:r>
              <a:rPr lang="ja-JP" altLang="en-US" dirty="0"/>
              <a:t>類型別事故の特徴（若者）</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253765748"/>
              </p:ext>
            </p:extLst>
          </p:nvPr>
        </p:nvGraphicFramePr>
        <p:xfrm>
          <a:off x="203554" y="1152723"/>
          <a:ext cx="8920163" cy="53975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3"/>
          <p:cNvSpPr txBox="1">
            <a:spLocks noChangeArrowheads="1"/>
          </p:cNvSpPr>
          <p:nvPr/>
        </p:nvSpPr>
        <p:spPr bwMode="auto">
          <a:xfrm>
            <a:off x="6019427" y="6550223"/>
            <a:ext cx="323678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（令和３年中</a:t>
            </a:r>
            <a:r>
              <a:rPr lang="ja-JP" altLang="en-US" sz="1400" dirty="0">
                <a:latin typeface="HGMaruGothicMPRO" panose="020F0600000000000000" pitchFamily="34" charset="-128"/>
                <a:ea typeface="HGMaruGothicMPRO" panose="020F0600000000000000" pitchFamily="34" charset="-128"/>
              </a:rPr>
              <a:t>の交通事故の発生状況）</a:t>
            </a:r>
          </a:p>
        </p:txBody>
      </p:sp>
    </p:spTree>
    <p:extLst>
      <p:ext uri="{BB962C8B-B14F-4D97-AF65-F5344CB8AC3E}">
        <p14:creationId xmlns:p14="http://schemas.microsoft.com/office/powerpoint/2010/main" val="12616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03554" y="9723"/>
            <a:ext cx="8616918" cy="971005"/>
          </a:xfrm>
        </p:spPr>
        <p:txBody>
          <a:bodyPr/>
          <a:lstStyle/>
          <a:p>
            <a:pPr eaLnBrk="1" hangingPunct="1"/>
            <a:r>
              <a:rPr lang="ja-JP" altLang="en-US" sz="1800" dirty="0"/>
              <a:t>原付以上運転者の</a:t>
            </a:r>
            <a:r>
              <a:rPr lang="ja-JP" altLang="en-US"/>
              <a:t>類型別死亡事故</a:t>
            </a:r>
            <a:r>
              <a:rPr lang="ja-JP" altLang="en-US" dirty="0"/>
              <a:t>の特徴（若者）</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2897525207"/>
              </p:ext>
            </p:extLst>
          </p:nvPr>
        </p:nvGraphicFramePr>
        <p:xfrm>
          <a:off x="203554" y="1152723"/>
          <a:ext cx="8920163" cy="53975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8">
            <a:extLst>
              <a:ext uri="{FF2B5EF4-FFF2-40B4-BE49-F238E27FC236}">
                <a16:creationId xmlns:a16="http://schemas.microsoft.com/office/drawing/2014/main" id="{A22474AC-4AD3-5E42-A597-47A9C544B389}"/>
              </a:ext>
            </a:extLst>
          </p:cNvPr>
          <p:cNvSpPr txBox="1">
            <a:spLocks noChangeArrowheads="1"/>
          </p:cNvSpPr>
          <p:nvPr/>
        </p:nvSpPr>
        <p:spPr bwMode="auto">
          <a:xfrm>
            <a:off x="2723265" y="6550223"/>
            <a:ext cx="642895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（令和３年中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2720117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01138" cy="908720"/>
          </a:xfrm>
        </p:spPr>
        <p:txBody>
          <a:bodyPr/>
          <a:lstStyle/>
          <a:p>
            <a:pPr eaLnBrk="1" hangingPunct="1"/>
            <a:r>
              <a:rPr lang="ja-JP" altLang="en-US" sz="1800" dirty="0"/>
              <a:t>原付以上運転者の</a:t>
            </a:r>
            <a:r>
              <a:rPr lang="ja-JP" altLang="en-US" dirty="0"/>
              <a:t>法令違反別事故の特徴（若者）</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568625145"/>
              </p:ext>
            </p:extLst>
          </p:nvPr>
        </p:nvGraphicFramePr>
        <p:xfrm>
          <a:off x="180975" y="1052513"/>
          <a:ext cx="8920163" cy="550068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3"/>
          <p:cNvSpPr txBox="1">
            <a:spLocks noChangeArrowheads="1"/>
          </p:cNvSpPr>
          <p:nvPr/>
        </p:nvSpPr>
        <p:spPr bwMode="auto">
          <a:xfrm>
            <a:off x="6019427" y="6550223"/>
            <a:ext cx="323678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（令和３年中</a:t>
            </a:r>
            <a:r>
              <a:rPr lang="ja-JP" altLang="en-US" sz="1400" dirty="0">
                <a:latin typeface="HGMaruGothicMPRO" panose="020F0600000000000000" pitchFamily="34" charset="-128"/>
                <a:ea typeface="HGMaruGothicMPRO" panose="020F0600000000000000" pitchFamily="34" charset="-128"/>
              </a:rPr>
              <a:t>の交通事故の発生状況）</a:t>
            </a:r>
          </a:p>
        </p:txBody>
      </p:sp>
    </p:spTree>
    <p:extLst>
      <p:ext uri="{BB962C8B-B14F-4D97-AF65-F5344CB8AC3E}">
        <p14:creationId xmlns:p14="http://schemas.microsoft.com/office/powerpoint/2010/main" val="3279228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ja-JP" altLang="en-US"/>
              <a:t>データの出典</a:t>
            </a:r>
          </a:p>
        </p:txBody>
      </p:sp>
      <p:sp>
        <p:nvSpPr>
          <p:cNvPr id="4099" name="Text Box 5"/>
          <p:cNvSpPr txBox="1">
            <a:spLocks noChangeArrowheads="1"/>
          </p:cNvSpPr>
          <p:nvPr/>
        </p:nvSpPr>
        <p:spPr bwMode="auto">
          <a:xfrm>
            <a:off x="1037716" y="2810904"/>
            <a:ext cx="8214804" cy="2240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lnSpc>
                <a:spcPct val="130000"/>
              </a:lnSpc>
              <a:spcAft>
                <a:spcPct val="40000"/>
              </a:spcAft>
            </a:pPr>
            <a:r>
              <a:rPr lang="ja-JP" altLang="en-US">
                <a:latin typeface="HGMaruGothicMPRO" panose="020F0600000000000000" pitchFamily="34" charset="-128"/>
                <a:ea typeface="HGMaruGothicMPRO" panose="020F0600000000000000" pitchFamily="34" charset="-128"/>
              </a:rPr>
              <a:t>「令和３年中</a:t>
            </a:r>
            <a:r>
              <a:rPr lang="ja-JP" altLang="en-US" dirty="0">
                <a:latin typeface="HGMaruGothicMPRO" panose="020F0600000000000000" pitchFamily="34" charset="-128"/>
                <a:ea typeface="HGMaruGothicMPRO" panose="020F0600000000000000" pitchFamily="34" charset="-128"/>
              </a:rPr>
              <a:t>の交通事故の発生状況」</a:t>
            </a:r>
          </a:p>
          <a:p>
            <a:pPr marL="277813" indent="-263525" eaLnBrk="1" hangingPunct="1">
              <a:lnSpc>
                <a:spcPct val="130000"/>
              </a:lnSpc>
              <a:spcAft>
                <a:spcPct val="40000"/>
              </a:spcAft>
            </a:pPr>
            <a:r>
              <a:rPr lang="ja-JP" altLang="en-US">
                <a:latin typeface="HGMaruGothicMPRO" panose="020F0600000000000000" pitchFamily="34" charset="-128"/>
                <a:ea typeface="HGMaruGothicMPRO" panose="020F0600000000000000" pitchFamily="34" charset="-128"/>
              </a:rPr>
              <a:t>「令和３年中</a:t>
            </a:r>
            <a:r>
              <a:rPr lang="ja-JP" altLang="en-US" dirty="0">
                <a:latin typeface="HGMaruGothicMPRO" panose="020F0600000000000000" pitchFamily="34" charset="-128"/>
                <a:ea typeface="HGMaruGothicMPRO" panose="020F0600000000000000" pitchFamily="34" charset="-128"/>
              </a:rPr>
              <a:t>の交通死亡事故の特徴及び道路交通法違反取締り状況について」</a:t>
            </a:r>
            <a:endParaRPr lang="en-US" altLang="ja-JP" dirty="0">
              <a:latin typeface="HGMaruGothicMPRO" panose="020F0600000000000000" pitchFamily="34" charset="-128"/>
              <a:ea typeface="HGMaruGothicMPRO" panose="020F0600000000000000" pitchFamily="34" charset="-128"/>
            </a:endParaRPr>
          </a:p>
          <a:p>
            <a:pPr eaLnBrk="1" hangingPunct="1">
              <a:lnSpc>
                <a:spcPct val="130000"/>
              </a:lnSpc>
              <a:spcAft>
                <a:spcPct val="40000"/>
              </a:spcAft>
            </a:pPr>
            <a:r>
              <a:rPr lang="ja-JP" altLang="en-US">
                <a:latin typeface="HGMaruGothicMPRO" panose="020F0600000000000000" pitchFamily="34" charset="-128"/>
                <a:ea typeface="HGMaruGothicMPRO" panose="020F0600000000000000" pitchFamily="34" charset="-128"/>
              </a:rPr>
              <a:t>「令和３年中の</a:t>
            </a:r>
            <a:r>
              <a:rPr lang="en-US" altLang="ja-JP" dirty="0">
                <a:latin typeface="HGMaruGothicMPRO" panose="020F0600000000000000" pitchFamily="34" charset="-128"/>
                <a:ea typeface="HGMaruGothicMPRO" panose="020F0600000000000000" pitchFamily="34" charset="-128"/>
              </a:rPr>
              <a:t>30</a:t>
            </a:r>
            <a:r>
              <a:rPr lang="ja-JP" altLang="en-US">
                <a:latin typeface="HGMaruGothicMPRO" panose="020F0600000000000000" pitchFamily="34" charset="-128"/>
                <a:ea typeface="HGMaruGothicMPRO" panose="020F0600000000000000" pitchFamily="34" charset="-128"/>
              </a:rPr>
              <a:t>日</a:t>
            </a:r>
            <a:r>
              <a:rPr lang="ja-JP" altLang="en-US" dirty="0">
                <a:latin typeface="HGMaruGothicMPRO" panose="020F0600000000000000" pitchFamily="34" charset="-128"/>
                <a:ea typeface="HGMaruGothicMPRO" panose="020F0600000000000000" pitchFamily="34" charset="-128"/>
              </a:rPr>
              <a:t>以内交通事故死者の状況」</a:t>
            </a:r>
          </a:p>
        </p:txBody>
      </p:sp>
      <p:sp>
        <p:nvSpPr>
          <p:cNvPr id="4100" name="Text Box 6"/>
          <p:cNvSpPr txBox="1">
            <a:spLocks noChangeArrowheads="1"/>
          </p:cNvSpPr>
          <p:nvPr/>
        </p:nvSpPr>
        <p:spPr bwMode="auto">
          <a:xfrm>
            <a:off x="395288" y="981075"/>
            <a:ext cx="7848600" cy="11331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lnSpc>
                <a:spcPct val="130000"/>
              </a:lnSpc>
              <a:spcAft>
                <a:spcPct val="40000"/>
              </a:spcAft>
            </a:pPr>
            <a:r>
              <a:rPr lang="ja-JP" altLang="en-US" sz="2800" dirty="0">
                <a:latin typeface="HGMaruGothicMPRO" panose="020F0600000000000000" pitchFamily="34" charset="-128"/>
                <a:ea typeface="HGMaruGothicMPRO" panose="020F0600000000000000" pitchFamily="34" charset="-128"/>
              </a:rPr>
              <a:t>警察庁ホームページ</a:t>
            </a:r>
            <a:r>
              <a:rPr lang="ja-JP" altLang="en-US" sz="2800">
                <a:latin typeface="HGMaruGothicMPRO" panose="020F0600000000000000" pitchFamily="34" charset="-128"/>
                <a:ea typeface="HGMaruGothicMPRO" panose="020F0600000000000000" pitchFamily="34" charset="-128"/>
              </a:rPr>
              <a:t>　</a:t>
            </a:r>
            <a:r>
              <a:rPr lang="en-US" altLang="ja-JP" sz="2800" dirty="0">
                <a:latin typeface="HGMaruGothicMPRO" panose="020F0600000000000000" pitchFamily="34" charset="-128"/>
                <a:ea typeface="HGMaruGothicMPRO" panose="020F0600000000000000" pitchFamily="34" charset="-128"/>
              </a:rPr>
              <a:t>				</a:t>
            </a:r>
            <a:r>
              <a:rPr lang="en-US" altLang="ja-JP" dirty="0">
                <a:latin typeface="HGMaruGothicMPRO" panose="020F0600000000000000" pitchFamily="34" charset="-128"/>
                <a:ea typeface="HGMaruGothicMPRO" panose="020F0600000000000000" pitchFamily="34" charset="-128"/>
              </a:rPr>
              <a:t>http://</a:t>
            </a:r>
            <a:r>
              <a:rPr lang="en-US" altLang="ja-JP" dirty="0" err="1">
                <a:latin typeface="HGMaruGothicMPRO" panose="020F0600000000000000" pitchFamily="34" charset="-128"/>
                <a:ea typeface="HGMaruGothicMPRO" panose="020F0600000000000000" pitchFamily="34" charset="-128"/>
              </a:rPr>
              <a:t>www.npa.go.jp</a:t>
            </a:r>
            <a:r>
              <a:rPr lang="en-US" altLang="ja-JP" dirty="0">
                <a:latin typeface="HGMaruGothicMPRO" panose="020F0600000000000000" pitchFamily="34" charset="-128"/>
                <a:ea typeface="HGMaruGothicMPRO" panose="020F0600000000000000" pitchFamily="34" charset="-128"/>
              </a:rPr>
              <a:t>/</a:t>
            </a:r>
            <a:r>
              <a:rPr lang="en-US" altLang="ja-JP" dirty="0" err="1">
                <a:latin typeface="HGMaruGothicMPRO" panose="020F0600000000000000" pitchFamily="34" charset="-128"/>
                <a:ea typeface="HGMaruGothicMPRO" panose="020F0600000000000000" pitchFamily="34" charset="-128"/>
              </a:rPr>
              <a:t>toukei</a:t>
            </a:r>
            <a:r>
              <a:rPr lang="en-US" altLang="ja-JP" dirty="0">
                <a:latin typeface="HGMaruGothicMPRO" panose="020F0600000000000000" pitchFamily="34" charset="-128"/>
                <a:ea typeface="HGMaruGothicMPRO" panose="020F0600000000000000" pitchFamily="34" charset="-128"/>
              </a:rPr>
              <a:t>/</a:t>
            </a:r>
          </a:p>
        </p:txBody>
      </p:sp>
      <p:sp>
        <p:nvSpPr>
          <p:cNvPr id="4101" name="テキスト ボックス 1"/>
          <p:cNvSpPr txBox="1">
            <a:spLocks noChangeArrowheads="1"/>
          </p:cNvSpPr>
          <p:nvPr/>
        </p:nvSpPr>
        <p:spPr bwMode="auto">
          <a:xfrm>
            <a:off x="1048191" y="5242806"/>
            <a:ext cx="357020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r>
              <a:rPr lang="ja-JP" altLang="en-US" dirty="0">
                <a:latin typeface="HGMaruGothicMPRO" panose="020F0600000000000000" pitchFamily="34" charset="-128"/>
                <a:ea typeface="HGMaruGothicMPRO" panose="020F0600000000000000" pitchFamily="34" charset="-128"/>
              </a:rPr>
              <a:t>および上記の過去の資料</a:t>
            </a:r>
          </a:p>
        </p:txBody>
      </p:sp>
      <p:sp>
        <p:nvSpPr>
          <p:cNvPr id="7" name="Text Box 6"/>
          <p:cNvSpPr txBox="1">
            <a:spLocks noChangeArrowheads="1"/>
          </p:cNvSpPr>
          <p:nvPr/>
        </p:nvSpPr>
        <p:spPr bwMode="auto">
          <a:xfrm>
            <a:off x="395288" y="2138282"/>
            <a:ext cx="8857232" cy="5730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charset="0"/>
                <a:ea typeface="ＭＳ Ｐゴシック" charset="0"/>
                <a:cs typeface="ＭＳ Ｐゴシック" charset="0"/>
              </a:defRPr>
            </a:lvl1pPr>
            <a:lvl2pPr marL="742950" indent="-285750" eaLnBrk="0" hangingPunct="0">
              <a:defRPr kumimoji="1" sz="2400">
                <a:solidFill>
                  <a:schemeClr val="tx1"/>
                </a:solidFill>
                <a:latin typeface="Times New Roman" charset="0"/>
                <a:ea typeface="ＭＳ Ｐゴシック" charset="0"/>
              </a:defRPr>
            </a:lvl2pPr>
            <a:lvl3pPr marL="1143000" indent="-228600" eaLnBrk="0" hangingPunct="0">
              <a:defRPr kumimoji="1" sz="2400">
                <a:solidFill>
                  <a:schemeClr val="tx1"/>
                </a:solidFill>
                <a:latin typeface="Times New Roman" charset="0"/>
                <a:ea typeface="ＭＳ Ｐゴシック" charset="0"/>
              </a:defRPr>
            </a:lvl3pPr>
            <a:lvl4pPr marL="1600200" indent="-228600" eaLnBrk="0" hangingPunct="0">
              <a:defRPr kumimoji="1" sz="2400">
                <a:solidFill>
                  <a:schemeClr val="tx1"/>
                </a:solidFill>
                <a:latin typeface="Times New Roman" charset="0"/>
                <a:ea typeface="ＭＳ Ｐゴシック" charset="0"/>
              </a:defRPr>
            </a:lvl4pPr>
            <a:lvl5pPr marL="2057400" indent="-228600" eaLnBrk="0" hangingPunct="0">
              <a:defRPr kumimoji="1"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0"/>
              </a:defRPr>
            </a:lvl9pPr>
          </a:lstStyle>
          <a:p>
            <a:pPr eaLnBrk="1" hangingPunct="1">
              <a:lnSpc>
                <a:spcPct val="130000"/>
              </a:lnSpc>
              <a:spcAft>
                <a:spcPct val="40000"/>
              </a:spcAft>
            </a:pPr>
            <a:r>
              <a:rPr lang="ja-JP" altLang="en-US" sz="2800" dirty="0">
                <a:latin typeface="HGMaruGothicMPRO" panose="020F0600000000000000" pitchFamily="34" charset="-128"/>
                <a:ea typeface="HGMaruGothicMPRO" panose="020F0600000000000000" pitchFamily="34" charset="-128"/>
              </a:rPr>
              <a:t>政府統計の総合窓口　</a:t>
            </a:r>
            <a:r>
              <a:rPr lang="en-US" altLang="ja-JP" dirty="0">
                <a:latin typeface="HGMaruGothicMPRO" panose="020F0600000000000000" pitchFamily="34" charset="-128"/>
                <a:ea typeface="HGMaruGothicMPRO" panose="020F0600000000000000" pitchFamily="34" charset="-128"/>
              </a:rPr>
              <a:t>https://</a:t>
            </a:r>
            <a:r>
              <a:rPr lang="en-US" altLang="ja-JP" dirty="0" err="1">
                <a:latin typeface="HGMaruGothicMPRO" panose="020F0600000000000000" pitchFamily="34" charset="-128"/>
                <a:ea typeface="HGMaruGothicMPRO" panose="020F0600000000000000" pitchFamily="34" charset="-128"/>
              </a:rPr>
              <a:t>www.e-stat.go.jp</a:t>
            </a:r>
            <a:r>
              <a:rPr lang="en-US" altLang="ja-JP" dirty="0">
                <a:latin typeface="HGMaruGothicMPRO" panose="020F0600000000000000" pitchFamily="34" charset="-128"/>
                <a:ea typeface="HGMaruGothicMPRO" panose="020F0600000000000000" pitchFamily="34" charset="-128"/>
              </a:rPr>
              <a:t>/</a:t>
            </a:r>
          </a:p>
        </p:txBody>
      </p:sp>
    </p:spTree>
    <p:extLst>
      <p:ext uri="{BB962C8B-B14F-4D97-AF65-F5344CB8AC3E}">
        <p14:creationId xmlns:p14="http://schemas.microsoft.com/office/powerpoint/2010/main" val="22471930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01138" cy="908720"/>
          </a:xfrm>
        </p:spPr>
        <p:txBody>
          <a:bodyPr/>
          <a:lstStyle/>
          <a:p>
            <a:pPr eaLnBrk="1" hangingPunct="1"/>
            <a:r>
              <a:rPr lang="ja-JP" altLang="en-US" sz="1800" dirty="0"/>
              <a:t>原付以上運転者の</a:t>
            </a:r>
            <a:r>
              <a:rPr lang="ja-JP" altLang="en-US" dirty="0"/>
              <a:t>法令</a:t>
            </a:r>
            <a:r>
              <a:rPr lang="ja-JP" altLang="en-US"/>
              <a:t>違反別死亡事故</a:t>
            </a:r>
            <a:r>
              <a:rPr lang="ja-JP" altLang="en-US" dirty="0"/>
              <a:t>の特徴（若者）</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303134374"/>
              </p:ext>
            </p:extLst>
          </p:nvPr>
        </p:nvGraphicFramePr>
        <p:xfrm>
          <a:off x="180975" y="1052513"/>
          <a:ext cx="8920163" cy="550068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8">
            <a:extLst>
              <a:ext uri="{FF2B5EF4-FFF2-40B4-BE49-F238E27FC236}">
                <a16:creationId xmlns:a16="http://schemas.microsoft.com/office/drawing/2014/main" id="{DEC94724-C91C-E442-BAEF-6BBC66AE5372}"/>
              </a:ext>
            </a:extLst>
          </p:cNvPr>
          <p:cNvSpPr txBox="1">
            <a:spLocks noChangeArrowheads="1"/>
          </p:cNvSpPr>
          <p:nvPr/>
        </p:nvSpPr>
        <p:spPr bwMode="auto">
          <a:xfrm>
            <a:off x="2723265" y="6550223"/>
            <a:ext cx="642895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（令和３年中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3776857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22225"/>
            <a:ext cx="9144000" cy="1143000"/>
          </a:xfrm>
        </p:spPr>
        <p:txBody>
          <a:bodyPr/>
          <a:lstStyle/>
          <a:p>
            <a:pPr eaLnBrk="1" hangingPunct="1"/>
            <a:r>
              <a:rPr lang="ja-JP" altLang="en-US" sz="1800" dirty="0"/>
              <a:t>原付以上運転者の</a:t>
            </a:r>
            <a:br>
              <a:rPr lang="en-US" altLang="ja-JP" dirty="0"/>
            </a:br>
            <a:r>
              <a:rPr lang="ja-JP" altLang="en-US" dirty="0"/>
              <a:t>主な法令違反別死亡事故件数の推移（若者）</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4153226664"/>
              </p:ext>
            </p:extLst>
          </p:nvPr>
        </p:nvGraphicFramePr>
        <p:xfrm>
          <a:off x="230188" y="1168400"/>
          <a:ext cx="8662292" cy="5378450"/>
        </p:xfrm>
        <a:graphic>
          <a:graphicData uri="http://schemas.openxmlformats.org/drawingml/2006/chart">
            <c:chart xmlns:c="http://schemas.openxmlformats.org/drawingml/2006/chart" xmlns:r="http://schemas.openxmlformats.org/officeDocument/2006/relationships" r:id="rId3"/>
          </a:graphicData>
        </a:graphic>
      </p:graphicFrame>
      <p:sp>
        <p:nvSpPr>
          <p:cNvPr id="30724" name="Text Box 6"/>
          <p:cNvSpPr txBox="1">
            <a:spLocks noChangeArrowheads="1"/>
          </p:cNvSpPr>
          <p:nvPr/>
        </p:nvSpPr>
        <p:spPr bwMode="auto">
          <a:xfrm>
            <a:off x="2627784" y="6550223"/>
            <a:ext cx="664797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（令和３年中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の交通死亡事故の特徴及び道路交通法違反取締り状況について他）</a:t>
            </a:r>
          </a:p>
        </p:txBody>
      </p:sp>
    </p:spTree>
    <p:extLst>
      <p:ext uri="{BB962C8B-B14F-4D97-AF65-F5344CB8AC3E}">
        <p14:creationId xmlns:p14="http://schemas.microsoft.com/office/powerpoint/2010/main" val="130282882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95536" y="65088"/>
            <a:ext cx="8424936" cy="805060"/>
          </a:xfrm>
        </p:spPr>
        <p:txBody>
          <a:bodyPr/>
          <a:lstStyle/>
          <a:p>
            <a:pPr eaLnBrk="1" hangingPunct="1"/>
            <a:r>
              <a:rPr lang="ja-JP" altLang="en-US" dirty="0"/>
              <a:t>危険認知速度別死亡事故件数の推移（若者）</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4205980009"/>
              </p:ext>
            </p:extLst>
          </p:nvPr>
        </p:nvGraphicFramePr>
        <p:xfrm>
          <a:off x="231775" y="1177925"/>
          <a:ext cx="8588697" cy="5057775"/>
        </p:xfrm>
        <a:graphic>
          <a:graphicData uri="http://schemas.openxmlformats.org/drawingml/2006/chart">
            <c:chart xmlns:c="http://schemas.openxmlformats.org/drawingml/2006/chart" xmlns:r="http://schemas.openxmlformats.org/officeDocument/2006/relationships" r:id="rId3"/>
          </a:graphicData>
        </a:graphic>
      </p:graphicFrame>
      <p:sp>
        <p:nvSpPr>
          <p:cNvPr id="23556" name="Text Box 4"/>
          <p:cNvSpPr txBox="1">
            <a:spLocks noChangeArrowheads="1"/>
          </p:cNvSpPr>
          <p:nvPr/>
        </p:nvSpPr>
        <p:spPr bwMode="auto">
          <a:xfrm>
            <a:off x="4716463" y="6092825"/>
            <a:ext cx="7937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dirty="0">
                <a:latin typeface="HGMaruGothicMPRO" panose="020F0600000000000000" pitchFamily="34" charset="-128"/>
                <a:ea typeface="HGMaruGothicMPRO" panose="020F0600000000000000" pitchFamily="34" charset="-128"/>
              </a:rPr>
              <a:t>平成</a:t>
            </a:r>
          </a:p>
        </p:txBody>
      </p:sp>
      <p:sp>
        <p:nvSpPr>
          <p:cNvPr id="6" name="Text Box 6">
            <a:extLst>
              <a:ext uri="{FF2B5EF4-FFF2-40B4-BE49-F238E27FC236}">
                <a16:creationId xmlns:a16="http://schemas.microsoft.com/office/drawing/2014/main" id="{8FC310F0-9192-354D-9767-8B5255C59F37}"/>
              </a:ext>
            </a:extLst>
          </p:cNvPr>
          <p:cNvSpPr txBox="1">
            <a:spLocks noChangeArrowheads="1"/>
          </p:cNvSpPr>
          <p:nvPr/>
        </p:nvSpPr>
        <p:spPr bwMode="auto">
          <a:xfrm>
            <a:off x="2627784" y="6550223"/>
            <a:ext cx="664797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（令和３年中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の交通死亡事故の特徴及び道路交通法違反取締り状況について他）</a:t>
            </a:r>
          </a:p>
        </p:txBody>
      </p:sp>
    </p:spTree>
    <p:extLst>
      <p:ext uri="{BB962C8B-B14F-4D97-AF65-F5344CB8AC3E}">
        <p14:creationId xmlns:p14="http://schemas.microsoft.com/office/powerpoint/2010/main" val="49057838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ja-JP" dirty="0"/>
              <a:t>3</a:t>
            </a:r>
            <a:r>
              <a:rPr lang="ja-JP" altLang="en-US" dirty="0" err="1"/>
              <a:t>．</a:t>
            </a:r>
            <a:r>
              <a:rPr lang="ja-JP" altLang="en-US" dirty="0"/>
              <a:t>高齢者の事故</a:t>
            </a:r>
          </a:p>
        </p:txBody>
      </p:sp>
      <p:sp>
        <p:nvSpPr>
          <p:cNvPr id="773123" name="Text Box 3"/>
          <p:cNvSpPr txBox="1">
            <a:spLocks noChangeArrowheads="1"/>
          </p:cNvSpPr>
          <p:nvPr/>
        </p:nvSpPr>
        <p:spPr bwMode="auto">
          <a:xfrm>
            <a:off x="1042988" y="1341438"/>
            <a:ext cx="2024913"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en-US" altLang="ja-JP" sz="3200" dirty="0">
                <a:latin typeface="HGMaruGothicMPRO" panose="020F0600000000000000" pitchFamily="34" charset="-128"/>
                <a:ea typeface="HGMaruGothicMPRO" panose="020F0600000000000000" pitchFamily="34" charset="-128"/>
              </a:rPr>
              <a:t>65</a:t>
            </a:r>
            <a:r>
              <a:rPr lang="ja-JP" altLang="en-US" sz="3200">
                <a:latin typeface="HGMaruGothicMPRO" panose="020F0600000000000000" pitchFamily="34" charset="-128"/>
                <a:ea typeface="HGMaruGothicMPRO" panose="020F0600000000000000" pitchFamily="34" charset="-128"/>
              </a:rPr>
              <a:t>歳以上</a:t>
            </a:r>
          </a:p>
        </p:txBody>
      </p:sp>
    </p:spTree>
    <p:extLst>
      <p:ext uri="{BB962C8B-B14F-4D97-AF65-F5344CB8AC3E}">
        <p14:creationId xmlns:p14="http://schemas.microsoft.com/office/powerpoint/2010/main" val="2253030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8520" y="274638"/>
            <a:ext cx="9289032" cy="582612"/>
          </a:xfrm>
        </p:spPr>
        <p:txBody>
          <a:bodyPr/>
          <a:lstStyle/>
          <a:p>
            <a:r>
              <a:rPr kumimoji="1" lang="ja-JP" altLang="en-US" dirty="0"/>
              <a:t>年齢層別人口１０万人当たり死者数</a:t>
            </a:r>
          </a:p>
        </p:txBody>
      </p:sp>
      <p:graphicFrame>
        <p:nvGraphicFramePr>
          <p:cNvPr id="3" name="オブジェクト 4"/>
          <p:cNvGraphicFramePr>
            <a:graphicFrameLocks noChangeAspect="1"/>
          </p:cNvGraphicFramePr>
          <p:nvPr>
            <p:extLst>
              <p:ext uri="{D42A27DB-BD31-4B8C-83A1-F6EECF244321}">
                <p14:modId xmlns:p14="http://schemas.microsoft.com/office/powerpoint/2010/main" val="2960675694"/>
              </p:ext>
            </p:extLst>
          </p:nvPr>
        </p:nvGraphicFramePr>
        <p:xfrm>
          <a:off x="515938" y="1028700"/>
          <a:ext cx="8221662" cy="539115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6">
            <a:extLst>
              <a:ext uri="{FF2B5EF4-FFF2-40B4-BE49-F238E27FC236}">
                <a16:creationId xmlns:a16="http://schemas.microsoft.com/office/drawing/2014/main" id="{46241CF2-0E19-DF41-8ABF-9BC95325A5EC}"/>
              </a:ext>
            </a:extLst>
          </p:cNvPr>
          <p:cNvSpPr txBox="1">
            <a:spLocks noChangeArrowheads="1"/>
          </p:cNvSpPr>
          <p:nvPr/>
        </p:nvSpPr>
        <p:spPr bwMode="auto">
          <a:xfrm>
            <a:off x="2627784" y="6550223"/>
            <a:ext cx="6601487"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（令和３年中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の交通死亡事故の特徴及び道路交通法違反取締り状況について他）</a:t>
            </a:r>
          </a:p>
        </p:txBody>
      </p:sp>
    </p:spTree>
    <p:extLst>
      <p:ext uri="{BB962C8B-B14F-4D97-AF65-F5344CB8AC3E}">
        <p14:creationId xmlns:p14="http://schemas.microsoft.com/office/powerpoint/2010/main" val="1485394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65088"/>
            <a:ext cx="9069407" cy="898525"/>
          </a:xfrm>
        </p:spPr>
        <p:txBody>
          <a:bodyPr/>
          <a:lstStyle/>
          <a:p>
            <a:pPr eaLnBrk="1" hangingPunct="1"/>
            <a:r>
              <a:rPr lang="ja-JP" altLang="en-US" sz="3000"/>
              <a:t>令和３年</a:t>
            </a:r>
            <a:r>
              <a:rPr lang="ja-JP" altLang="en-US" sz="3000" dirty="0"/>
              <a:t>の自転車乗車中の年齢別負傷者、死者内訳</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3101713121"/>
              </p:ext>
            </p:extLst>
          </p:nvPr>
        </p:nvGraphicFramePr>
        <p:xfrm>
          <a:off x="365125" y="963613"/>
          <a:ext cx="8432800" cy="576897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6"/>
          <p:cNvSpPr txBox="1">
            <a:spLocks noChangeArrowheads="1"/>
          </p:cNvSpPr>
          <p:nvPr/>
        </p:nvSpPr>
        <p:spPr bwMode="auto">
          <a:xfrm>
            <a:off x="5940152" y="6298824"/>
            <a:ext cx="323678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（令和３年中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a:t>
            </a:r>
          </a:p>
        </p:txBody>
      </p:sp>
      <p:sp>
        <p:nvSpPr>
          <p:cNvPr id="7" name="Text Box 5"/>
          <p:cNvSpPr txBox="1">
            <a:spLocks noChangeArrowheads="1"/>
          </p:cNvSpPr>
          <p:nvPr/>
        </p:nvSpPr>
        <p:spPr bwMode="auto">
          <a:xfrm>
            <a:off x="2779163" y="6551733"/>
            <a:ext cx="646843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（令和３年中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20388795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 y="65088"/>
            <a:ext cx="9069406" cy="898525"/>
          </a:xfrm>
        </p:spPr>
        <p:txBody>
          <a:bodyPr/>
          <a:lstStyle/>
          <a:p>
            <a:pPr eaLnBrk="1" hangingPunct="1"/>
            <a:r>
              <a:rPr lang="ja-JP" altLang="en-US"/>
              <a:t>令和３</a:t>
            </a:r>
            <a:r>
              <a:rPr lang="ja-JP" altLang="en-US" sz="3200"/>
              <a:t>年</a:t>
            </a:r>
            <a:r>
              <a:rPr lang="ja-JP" altLang="en-US" sz="3200" dirty="0"/>
              <a:t>の歩行中の年齢別負傷者、死者内訳</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3132724685"/>
              </p:ext>
            </p:extLst>
          </p:nvPr>
        </p:nvGraphicFramePr>
        <p:xfrm>
          <a:off x="365125" y="963613"/>
          <a:ext cx="8432800" cy="576897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6">
            <a:extLst>
              <a:ext uri="{FF2B5EF4-FFF2-40B4-BE49-F238E27FC236}">
                <a16:creationId xmlns:a16="http://schemas.microsoft.com/office/drawing/2014/main" id="{AE3F390A-FFB6-F44F-AFAD-D3147C2AB7AC}"/>
              </a:ext>
            </a:extLst>
          </p:cNvPr>
          <p:cNvSpPr txBox="1">
            <a:spLocks noChangeArrowheads="1"/>
          </p:cNvSpPr>
          <p:nvPr/>
        </p:nvSpPr>
        <p:spPr bwMode="auto">
          <a:xfrm>
            <a:off x="5940152" y="6298824"/>
            <a:ext cx="323678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（令和３年中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a:t>
            </a:r>
          </a:p>
        </p:txBody>
      </p:sp>
      <p:sp>
        <p:nvSpPr>
          <p:cNvPr id="9" name="Text Box 5">
            <a:extLst>
              <a:ext uri="{FF2B5EF4-FFF2-40B4-BE49-F238E27FC236}">
                <a16:creationId xmlns:a16="http://schemas.microsoft.com/office/drawing/2014/main" id="{FCB2868F-B231-5540-8901-EFE1AA43BB7B}"/>
              </a:ext>
            </a:extLst>
          </p:cNvPr>
          <p:cNvSpPr txBox="1">
            <a:spLocks noChangeArrowheads="1"/>
          </p:cNvSpPr>
          <p:nvPr/>
        </p:nvSpPr>
        <p:spPr bwMode="auto">
          <a:xfrm>
            <a:off x="2779163" y="6551733"/>
            <a:ext cx="646843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（令和３年中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2994948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03554" y="9723"/>
            <a:ext cx="8616918" cy="971005"/>
          </a:xfrm>
        </p:spPr>
        <p:txBody>
          <a:bodyPr/>
          <a:lstStyle/>
          <a:p>
            <a:pPr eaLnBrk="1" hangingPunct="1"/>
            <a:r>
              <a:rPr lang="ja-JP" altLang="en-US" sz="1800" dirty="0"/>
              <a:t>原付以上運転者の</a:t>
            </a:r>
            <a:r>
              <a:rPr lang="ja-JP" altLang="en-US" dirty="0"/>
              <a:t>類型別事故の</a:t>
            </a:r>
            <a:r>
              <a:rPr lang="ja-JP" altLang="en-US"/>
              <a:t>特徴（高齢者）</a:t>
            </a:r>
            <a:endParaRPr lang="ja-JP" altLang="en-US" dirty="0"/>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934488638"/>
              </p:ext>
            </p:extLst>
          </p:nvPr>
        </p:nvGraphicFramePr>
        <p:xfrm>
          <a:off x="203554" y="1152723"/>
          <a:ext cx="8920163" cy="53975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3"/>
          <p:cNvSpPr txBox="1">
            <a:spLocks noChangeArrowheads="1"/>
          </p:cNvSpPr>
          <p:nvPr/>
        </p:nvSpPr>
        <p:spPr bwMode="auto">
          <a:xfrm>
            <a:off x="6019427" y="6550223"/>
            <a:ext cx="323678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（令和３年中</a:t>
            </a:r>
            <a:r>
              <a:rPr lang="ja-JP" altLang="en-US" sz="1400" dirty="0">
                <a:latin typeface="HGMaruGothicMPRO" panose="020F0600000000000000" pitchFamily="34" charset="-128"/>
                <a:ea typeface="HGMaruGothicMPRO" panose="020F0600000000000000" pitchFamily="34" charset="-128"/>
              </a:rPr>
              <a:t>の交通事故の発生状況）</a:t>
            </a:r>
          </a:p>
        </p:txBody>
      </p:sp>
    </p:spTree>
    <p:extLst>
      <p:ext uri="{BB962C8B-B14F-4D97-AF65-F5344CB8AC3E}">
        <p14:creationId xmlns:p14="http://schemas.microsoft.com/office/powerpoint/2010/main" val="1006348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03554" y="9723"/>
            <a:ext cx="8616918" cy="971005"/>
          </a:xfrm>
        </p:spPr>
        <p:txBody>
          <a:bodyPr/>
          <a:lstStyle/>
          <a:p>
            <a:pPr eaLnBrk="1" hangingPunct="1"/>
            <a:r>
              <a:rPr lang="ja-JP" altLang="en-US" sz="1800" dirty="0"/>
              <a:t>原付以上運転者の</a:t>
            </a:r>
            <a:r>
              <a:rPr lang="ja-JP" altLang="en-US"/>
              <a:t>類型別死亡事故</a:t>
            </a:r>
            <a:r>
              <a:rPr lang="ja-JP" altLang="en-US" dirty="0"/>
              <a:t>の</a:t>
            </a:r>
            <a:r>
              <a:rPr lang="ja-JP" altLang="en-US"/>
              <a:t>特徴（高齢者）</a:t>
            </a:r>
            <a:endParaRPr lang="ja-JP" altLang="en-US" dirty="0"/>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627881677"/>
              </p:ext>
            </p:extLst>
          </p:nvPr>
        </p:nvGraphicFramePr>
        <p:xfrm>
          <a:off x="203554" y="1152723"/>
          <a:ext cx="8920163" cy="53975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8">
            <a:extLst>
              <a:ext uri="{FF2B5EF4-FFF2-40B4-BE49-F238E27FC236}">
                <a16:creationId xmlns:a16="http://schemas.microsoft.com/office/drawing/2014/main" id="{A22474AC-4AD3-5E42-A597-47A9C544B389}"/>
              </a:ext>
            </a:extLst>
          </p:cNvPr>
          <p:cNvSpPr txBox="1">
            <a:spLocks noChangeArrowheads="1"/>
          </p:cNvSpPr>
          <p:nvPr/>
        </p:nvSpPr>
        <p:spPr bwMode="auto">
          <a:xfrm>
            <a:off x="2723265" y="6550223"/>
            <a:ext cx="642895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（令和３年中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25329020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01138" cy="908720"/>
          </a:xfrm>
        </p:spPr>
        <p:txBody>
          <a:bodyPr/>
          <a:lstStyle/>
          <a:p>
            <a:pPr eaLnBrk="1" hangingPunct="1"/>
            <a:r>
              <a:rPr lang="ja-JP" altLang="en-US" sz="1800" dirty="0"/>
              <a:t>原付以上運転者の</a:t>
            </a:r>
            <a:r>
              <a:rPr lang="ja-JP" altLang="en-US" dirty="0"/>
              <a:t>法令違反別事故の</a:t>
            </a:r>
            <a:r>
              <a:rPr lang="ja-JP" altLang="en-US"/>
              <a:t>特徴（高齢者）</a:t>
            </a:r>
            <a:endParaRPr lang="ja-JP" altLang="en-US" dirty="0"/>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3325404688"/>
              </p:ext>
            </p:extLst>
          </p:nvPr>
        </p:nvGraphicFramePr>
        <p:xfrm>
          <a:off x="180975" y="1052513"/>
          <a:ext cx="8920163" cy="550068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3"/>
          <p:cNvSpPr txBox="1">
            <a:spLocks noChangeArrowheads="1"/>
          </p:cNvSpPr>
          <p:nvPr/>
        </p:nvSpPr>
        <p:spPr bwMode="auto">
          <a:xfrm>
            <a:off x="6019427" y="6550223"/>
            <a:ext cx="323678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（令和３年中</a:t>
            </a:r>
            <a:r>
              <a:rPr lang="ja-JP" altLang="en-US" sz="1400" dirty="0">
                <a:latin typeface="HGMaruGothicMPRO" panose="020F0600000000000000" pitchFamily="34" charset="-128"/>
                <a:ea typeface="HGMaruGothicMPRO" panose="020F0600000000000000" pitchFamily="34" charset="-128"/>
              </a:rPr>
              <a:t>の交通事故の発生状況）</a:t>
            </a:r>
          </a:p>
        </p:txBody>
      </p:sp>
    </p:spTree>
    <p:extLst>
      <p:ext uri="{BB962C8B-B14F-4D97-AF65-F5344CB8AC3E}">
        <p14:creationId xmlns:p14="http://schemas.microsoft.com/office/powerpoint/2010/main" val="1950690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ja-JP" dirty="0"/>
              <a:t>1</a:t>
            </a:r>
            <a:r>
              <a:rPr lang="ja-JP" altLang="en-US" dirty="0" err="1"/>
              <a:t>．</a:t>
            </a:r>
            <a:r>
              <a:rPr lang="ja-JP" altLang="en-US" dirty="0"/>
              <a:t>概　略</a:t>
            </a:r>
          </a:p>
        </p:txBody>
      </p:sp>
    </p:spTree>
    <p:extLst>
      <p:ext uri="{BB962C8B-B14F-4D97-AF65-F5344CB8AC3E}">
        <p14:creationId xmlns:p14="http://schemas.microsoft.com/office/powerpoint/2010/main" val="393948293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01138" cy="908720"/>
          </a:xfrm>
        </p:spPr>
        <p:txBody>
          <a:bodyPr/>
          <a:lstStyle/>
          <a:p>
            <a:pPr eaLnBrk="1" hangingPunct="1"/>
            <a:r>
              <a:rPr lang="ja-JP" altLang="en-US" sz="1800" dirty="0"/>
              <a:t>原付以上運転者の</a:t>
            </a:r>
            <a:r>
              <a:rPr lang="ja-JP" altLang="en-US" dirty="0"/>
              <a:t>法令</a:t>
            </a:r>
            <a:r>
              <a:rPr lang="ja-JP" altLang="en-US"/>
              <a:t>違反別死亡事故</a:t>
            </a:r>
            <a:r>
              <a:rPr lang="ja-JP" altLang="en-US" dirty="0"/>
              <a:t>の</a:t>
            </a:r>
            <a:r>
              <a:rPr lang="ja-JP" altLang="en-US"/>
              <a:t>特徴（高齢者）</a:t>
            </a:r>
            <a:endParaRPr lang="ja-JP" altLang="en-US" dirty="0"/>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810902155"/>
              </p:ext>
            </p:extLst>
          </p:nvPr>
        </p:nvGraphicFramePr>
        <p:xfrm>
          <a:off x="180975" y="1052513"/>
          <a:ext cx="8920163" cy="550068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8">
            <a:extLst>
              <a:ext uri="{FF2B5EF4-FFF2-40B4-BE49-F238E27FC236}">
                <a16:creationId xmlns:a16="http://schemas.microsoft.com/office/drawing/2014/main" id="{DEC94724-C91C-E442-BAEF-6BBC66AE5372}"/>
              </a:ext>
            </a:extLst>
          </p:cNvPr>
          <p:cNvSpPr txBox="1">
            <a:spLocks noChangeArrowheads="1"/>
          </p:cNvSpPr>
          <p:nvPr/>
        </p:nvSpPr>
        <p:spPr bwMode="auto">
          <a:xfrm>
            <a:off x="2723265" y="6550223"/>
            <a:ext cx="642895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（令和３年中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35587222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7822" y="0"/>
            <a:ext cx="8993316" cy="908720"/>
          </a:xfrm>
        </p:spPr>
        <p:txBody>
          <a:bodyPr/>
          <a:lstStyle/>
          <a:p>
            <a:pPr eaLnBrk="1" hangingPunct="1"/>
            <a:r>
              <a:rPr lang="ja-JP" altLang="en-US" sz="1800" dirty="0"/>
              <a:t>原付以上運転者の</a:t>
            </a:r>
            <a:r>
              <a:rPr lang="ja-JP" altLang="en-US" dirty="0"/>
              <a:t>法令違反別事故の特徴（中高年）</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4019363338"/>
              </p:ext>
            </p:extLst>
          </p:nvPr>
        </p:nvGraphicFramePr>
        <p:xfrm>
          <a:off x="180975" y="1052513"/>
          <a:ext cx="8920163" cy="550068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3">
            <a:extLst>
              <a:ext uri="{FF2B5EF4-FFF2-40B4-BE49-F238E27FC236}">
                <a16:creationId xmlns:a16="http://schemas.microsoft.com/office/drawing/2014/main" id="{FB499B65-7380-0447-905F-D630E87AEE91}"/>
              </a:ext>
            </a:extLst>
          </p:cNvPr>
          <p:cNvSpPr txBox="1">
            <a:spLocks noChangeArrowheads="1"/>
          </p:cNvSpPr>
          <p:nvPr/>
        </p:nvSpPr>
        <p:spPr bwMode="auto">
          <a:xfrm>
            <a:off x="6019427" y="6550223"/>
            <a:ext cx="323678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（令和３年中</a:t>
            </a:r>
            <a:r>
              <a:rPr lang="ja-JP" altLang="en-US" sz="1400" dirty="0">
                <a:latin typeface="HGMaruGothicMPRO" panose="020F0600000000000000" pitchFamily="34" charset="-128"/>
                <a:ea typeface="HGMaruGothicMPRO" panose="020F0600000000000000" pitchFamily="34" charset="-128"/>
              </a:rPr>
              <a:t>の交通事故の発生状況）</a:t>
            </a:r>
          </a:p>
        </p:txBody>
      </p:sp>
    </p:spTree>
    <p:extLst>
      <p:ext uri="{BB962C8B-B14F-4D97-AF65-F5344CB8AC3E}">
        <p14:creationId xmlns:p14="http://schemas.microsoft.com/office/powerpoint/2010/main" val="106016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7822" y="0"/>
            <a:ext cx="8993316" cy="908720"/>
          </a:xfrm>
        </p:spPr>
        <p:txBody>
          <a:bodyPr/>
          <a:lstStyle/>
          <a:p>
            <a:pPr eaLnBrk="1" hangingPunct="1"/>
            <a:r>
              <a:rPr lang="ja-JP" altLang="en-US" sz="1800" dirty="0"/>
              <a:t>原付以上運転者の</a:t>
            </a:r>
            <a:r>
              <a:rPr lang="ja-JP" altLang="en-US" dirty="0"/>
              <a:t>法令</a:t>
            </a:r>
            <a:r>
              <a:rPr lang="ja-JP" altLang="en-US"/>
              <a:t>違反別死亡事故</a:t>
            </a:r>
            <a:r>
              <a:rPr lang="ja-JP" altLang="en-US" dirty="0"/>
              <a:t>の特徴（中高年）</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801300690"/>
              </p:ext>
            </p:extLst>
          </p:nvPr>
        </p:nvGraphicFramePr>
        <p:xfrm>
          <a:off x="180975" y="1052513"/>
          <a:ext cx="8920163" cy="550068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8">
            <a:extLst>
              <a:ext uri="{FF2B5EF4-FFF2-40B4-BE49-F238E27FC236}">
                <a16:creationId xmlns:a16="http://schemas.microsoft.com/office/drawing/2014/main" id="{FDE803F4-814B-894A-8E10-4783FCA1A0B7}"/>
              </a:ext>
            </a:extLst>
          </p:cNvPr>
          <p:cNvSpPr txBox="1">
            <a:spLocks noChangeArrowheads="1"/>
          </p:cNvSpPr>
          <p:nvPr/>
        </p:nvSpPr>
        <p:spPr bwMode="auto">
          <a:xfrm>
            <a:off x="2723265" y="6550223"/>
            <a:ext cx="642895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（令和３年中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11529191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ja-JP" dirty="0"/>
              <a:t>4</a:t>
            </a:r>
            <a:r>
              <a:rPr lang="ja-JP" altLang="en-US" dirty="0" err="1"/>
              <a:t>．</a:t>
            </a:r>
            <a:r>
              <a:rPr lang="ja-JP" altLang="en-US" dirty="0"/>
              <a:t>飲酒運転</a:t>
            </a:r>
          </a:p>
        </p:txBody>
      </p:sp>
      <p:sp>
        <p:nvSpPr>
          <p:cNvPr id="39939" name="Rectangle 3"/>
          <p:cNvSpPr>
            <a:spLocks noGrp="1" noChangeArrowheads="1"/>
          </p:cNvSpPr>
          <p:nvPr>
            <p:ph type="body" idx="1"/>
          </p:nvPr>
        </p:nvSpPr>
        <p:spPr>
          <a:xfrm>
            <a:off x="755650" y="1125538"/>
            <a:ext cx="7772400" cy="4895850"/>
          </a:xfrm>
        </p:spPr>
        <p:txBody>
          <a:bodyPr/>
          <a:lstStyle/>
          <a:p>
            <a:pPr eaLnBrk="1" hangingPunct="1">
              <a:lnSpc>
                <a:spcPct val="90000"/>
              </a:lnSpc>
            </a:pPr>
            <a:r>
              <a:rPr lang="ja-JP" altLang="en-US" sz="2800"/>
              <a:t>酒酔い運転</a:t>
            </a:r>
          </a:p>
          <a:p>
            <a:pPr eaLnBrk="1" hangingPunct="1">
              <a:lnSpc>
                <a:spcPct val="90000"/>
              </a:lnSpc>
            </a:pPr>
            <a:endParaRPr lang="ja-JP" altLang="en-US" sz="2800"/>
          </a:p>
          <a:p>
            <a:pPr eaLnBrk="1" hangingPunct="1">
              <a:lnSpc>
                <a:spcPct val="90000"/>
              </a:lnSpc>
            </a:pPr>
            <a:r>
              <a:rPr lang="ja-JP" altLang="en-US" sz="2800"/>
              <a:t>酒気帯び運転</a:t>
            </a:r>
          </a:p>
          <a:p>
            <a:pPr eaLnBrk="1" hangingPunct="1">
              <a:lnSpc>
                <a:spcPct val="90000"/>
              </a:lnSpc>
            </a:pPr>
            <a:endParaRPr lang="ja-JP" altLang="en-US" sz="2800"/>
          </a:p>
          <a:p>
            <a:pPr eaLnBrk="1" hangingPunct="1">
              <a:lnSpc>
                <a:spcPct val="90000"/>
              </a:lnSpc>
            </a:pPr>
            <a:endParaRPr lang="ja-JP" altLang="en-US" sz="2800"/>
          </a:p>
          <a:p>
            <a:pPr eaLnBrk="1" hangingPunct="1">
              <a:lnSpc>
                <a:spcPct val="90000"/>
              </a:lnSpc>
            </a:pPr>
            <a:endParaRPr lang="ja-JP" altLang="en-US" sz="2800"/>
          </a:p>
          <a:p>
            <a:pPr eaLnBrk="1" hangingPunct="1">
              <a:lnSpc>
                <a:spcPct val="90000"/>
              </a:lnSpc>
            </a:pPr>
            <a:r>
              <a:rPr lang="ja-JP" altLang="en-US" sz="2800"/>
              <a:t>基準以下</a:t>
            </a:r>
          </a:p>
          <a:p>
            <a:pPr eaLnBrk="1" hangingPunct="1">
              <a:lnSpc>
                <a:spcPct val="90000"/>
              </a:lnSpc>
            </a:pPr>
            <a:endParaRPr lang="ja-JP" altLang="en-US" sz="2800"/>
          </a:p>
          <a:p>
            <a:pPr eaLnBrk="1" hangingPunct="1">
              <a:lnSpc>
                <a:spcPct val="90000"/>
              </a:lnSpc>
            </a:pPr>
            <a:r>
              <a:rPr lang="ja-JP" altLang="en-US" sz="2800"/>
              <a:t>検知不能</a:t>
            </a:r>
          </a:p>
        </p:txBody>
      </p:sp>
      <p:sp>
        <p:nvSpPr>
          <p:cNvPr id="39940" name="Text Box 4"/>
          <p:cNvSpPr txBox="1">
            <a:spLocks noChangeArrowheads="1"/>
          </p:cNvSpPr>
          <p:nvPr/>
        </p:nvSpPr>
        <p:spPr bwMode="auto">
          <a:xfrm>
            <a:off x="1547813" y="2624138"/>
            <a:ext cx="6894836" cy="11331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lnSpc>
                <a:spcPct val="130000"/>
              </a:lnSpc>
            </a:pPr>
            <a:r>
              <a:rPr lang="ja-JP" altLang="en-US" sz="2800">
                <a:latin typeface="HGMaruGothicMPRO" panose="020F0600000000000000" pitchFamily="34" charset="-128"/>
                <a:ea typeface="HGMaruGothicMPRO" panose="020F0600000000000000" pitchFamily="34" charset="-128"/>
              </a:rPr>
              <a:t>血液１ミリリットルにつき</a:t>
            </a:r>
            <a:r>
              <a:rPr lang="en-US" altLang="ja-JP" sz="2800">
                <a:latin typeface="HGMaruGothicMPRO" panose="020F0600000000000000" pitchFamily="34" charset="-128"/>
                <a:ea typeface="HGMaruGothicMPRO" panose="020F0600000000000000" pitchFamily="34" charset="-128"/>
              </a:rPr>
              <a:t>0.3</a:t>
            </a:r>
            <a:r>
              <a:rPr lang="ja-JP" altLang="en-US" sz="2800">
                <a:latin typeface="HGMaruGothicMPRO" panose="020F0600000000000000" pitchFamily="34" charset="-128"/>
                <a:ea typeface="HGMaruGothicMPRO" panose="020F0600000000000000" pitchFamily="34" charset="-128"/>
              </a:rPr>
              <a:t>ミリグラム</a:t>
            </a:r>
          </a:p>
          <a:p>
            <a:pPr eaLnBrk="1" hangingPunct="1">
              <a:lnSpc>
                <a:spcPct val="130000"/>
              </a:lnSpc>
            </a:pPr>
            <a:r>
              <a:rPr lang="ja-JP" altLang="en-US" sz="2800">
                <a:latin typeface="HGMaruGothicMPRO" panose="020F0600000000000000" pitchFamily="34" charset="-128"/>
                <a:ea typeface="HGMaruGothicMPRO" panose="020F0600000000000000" pitchFamily="34" charset="-128"/>
              </a:rPr>
              <a:t>呼気１リットルにつき</a:t>
            </a:r>
            <a:r>
              <a:rPr lang="en-US" altLang="ja-JP" sz="2800">
                <a:latin typeface="HGMaruGothicMPRO" panose="020F0600000000000000" pitchFamily="34" charset="-128"/>
                <a:ea typeface="HGMaruGothicMPRO" panose="020F0600000000000000" pitchFamily="34" charset="-128"/>
              </a:rPr>
              <a:t>0.15</a:t>
            </a:r>
            <a:r>
              <a:rPr lang="ja-JP" altLang="en-US" sz="2800">
                <a:latin typeface="HGMaruGothicMPRO" panose="020F0600000000000000" pitchFamily="34" charset="-128"/>
                <a:ea typeface="HGMaruGothicMPRO" panose="020F0600000000000000" pitchFamily="34" charset="-128"/>
              </a:rPr>
              <a:t>ミリグラム</a:t>
            </a:r>
          </a:p>
        </p:txBody>
      </p:sp>
    </p:spTree>
    <p:extLst>
      <p:ext uri="{BB962C8B-B14F-4D97-AF65-F5344CB8AC3E}">
        <p14:creationId xmlns:p14="http://schemas.microsoft.com/office/powerpoint/2010/main" val="34947034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ja-JP" altLang="en-US" dirty="0"/>
              <a:t>飲酒による交通事故件数の推移</a:t>
            </a:r>
          </a:p>
        </p:txBody>
      </p:sp>
      <p:sp>
        <p:nvSpPr>
          <p:cNvPr id="41987" name="Rectangle 3"/>
          <p:cNvSpPr>
            <a:spLocks noChangeArrowheads="1"/>
          </p:cNvSpPr>
          <p:nvPr/>
        </p:nvSpPr>
        <p:spPr bwMode="auto">
          <a:xfrm>
            <a:off x="0" y="2252663"/>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endParaRPr lang="ja-JP" altLang="en-US"/>
          </a:p>
        </p:txBody>
      </p:sp>
      <p:graphicFrame>
        <p:nvGraphicFramePr>
          <p:cNvPr id="2" name="Object 4"/>
          <p:cNvGraphicFramePr>
            <a:graphicFrameLocks noGrp="1" noChangeAspect="1"/>
          </p:cNvGraphicFramePr>
          <p:nvPr>
            <p:ph idx="1"/>
            <p:extLst>
              <p:ext uri="{D42A27DB-BD31-4B8C-83A1-F6EECF244321}">
                <p14:modId xmlns:p14="http://schemas.microsoft.com/office/powerpoint/2010/main" val="4274011627"/>
              </p:ext>
            </p:extLst>
          </p:nvPr>
        </p:nvGraphicFramePr>
        <p:xfrm>
          <a:off x="320675" y="1147763"/>
          <a:ext cx="8099425" cy="5432425"/>
        </p:xfrm>
        <a:graphic>
          <a:graphicData uri="http://schemas.openxmlformats.org/drawingml/2006/chart">
            <c:chart xmlns:c="http://schemas.openxmlformats.org/drawingml/2006/chart" xmlns:r="http://schemas.openxmlformats.org/officeDocument/2006/relationships" r:id="rId2"/>
          </a:graphicData>
        </a:graphic>
      </p:graphicFrame>
      <p:sp>
        <p:nvSpPr>
          <p:cNvPr id="41989" name="Text Box 5"/>
          <p:cNvSpPr txBox="1">
            <a:spLocks noChangeArrowheads="1"/>
          </p:cNvSpPr>
          <p:nvPr/>
        </p:nvSpPr>
        <p:spPr bwMode="auto">
          <a:xfrm>
            <a:off x="5754165" y="6572448"/>
            <a:ext cx="341632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（令和３年中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の交通事故の発生状況他）</a:t>
            </a:r>
          </a:p>
        </p:txBody>
      </p:sp>
      <p:sp>
        <p:nvSpPr>
          <p:cNvPr id="3" name="スライド番号プレースホルダー 2">
            <a:extLst>
              <a:ext uri="{FF2B5EF4-FFF2-40B4-BE49-F238E27FC236}">
                <a16:creationId xmlns:a16="http://schemas.microsoft.com/office/drawing/2014/main" id="{7BD0A774-D504-4541-900B-44ACBF2EAD6F}"/>
              </a:ext>
            </a:extLst>
          </p:cNvPr>
          <p:cNvSpPr>
            <a:spLocks noGrp="1"/>
          </p:cNvSpPr>
          <p:nvPr>
            <p:ph type="sldNum" sz="quarter" idx="12"/>
          </p:nvPr>
        </p:nvSpPr>
        <p:spPr/>
        <p:txBody>
          <a:bodyPr/>
          <a:lstStyle/>
          <a:p>
            <a:pPr>
              <a:defRPr/>
            </a:pPr>
            <a:fld id="{193094B2-65AF-4A3E-9840-17AC782055BE}" type="slidenum">
              <a:rPr lang="en-US" altLang="ja-JP" smtClean="0"/>
              <a:pPr>
                <a:defRPr/>
              </a:pPr>
              <a:t>44</a:t>
            </a:fld>
            <a:endParaRPr lang="en-US" altLang="ja-JP" dirty="0"/>
          </a:p>
        </p:txBody>
      </p:sp>
    </p:spTree>
    <p:extLst>
      <p:ext uri="{BB962C8B-B14F-4D97-AF65-F5344CB8AC3E}">
        <p14:creationId xmlns:p14="http://schemas.microsoft.com/office/powerpoint/2010/main" val="2206374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ja-JP" altLang="en-US" dirty="0"/>
              <a:t>飲酒による交通死亡事故件数の推移</a:t>
            </a:r>
          </a:p>
        </p:txBody>
      </p:sp>
      <p:sp>
        <p:nvSpPr>
          <p:cNvPr id="43011" name="Rectangle 3"/>
          <p:cNvSpPr>
            <a:spLocks noChangeArrowheads="1"/>
          </p:cNvSpPr>
          <p:nvPr/>
        </p:nvSpPr>
        <p:spPr bwMode="auto">
          <a:xfrm>
            <a:off x="0" y="2252663"/>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endParaRPr lang="ja-JP" altLang="en-US"/>
          </a:p>
        </p:txBody>
      </p:sp>
      <p:graphicFrame>
        <p:nvGraphicFramePr>
          <p:cNvPr id="2" name="Object 4"/>
          <p:cNvGraphicFramePr>
            <a:graphicFrameLocks noGrp="1" noChangeAspect="1"/>
          </p:cNvGraphicFramePr>
          <p:nvPr>
            <p:ph idx="1"/>
            <p:extLst>
              <p:ext uri="{D42A27DB-BD31-4B8C-83A1-F6EECF244321}">
                <p14:modId xmlns:p14="http://schemas.microsoft.com/office/powerpoint/2010/main" val="3513326489"/>
              </p:ext>
            </p:extLst>
          </p:nvPr>
        </p:nvGraphicFramePr>
        <p:xfrm>
          <a:off x="320675" y="1147763"/>
          <a:ext cx="8099425" cy="5432425"/>
        </p:xfrm>
        <a:graphic>
          <a:graphicData uri="http://schemas.openxmlformats.org/drawingml/2006/chart">
            <c:chart xmlns:c="http://schemas.openxmlformats.org/drawingml/2006/chart" xmlns:r="http://schemas.openxmlformats.org/officeDocument/2006/relationships" r:id="rId2"/>
          </a:graphicData>
        </a:graphic>
      </p:graphicFrame>
      <p:sp>
        <p:nvSpPr>
          <p:cNvPr id="43013" name="Text Box 6"/>
          <p:cNvSpPr txBox="1">
            <a:spLocks noChangeArrowheads="1"/>
          </p:cNvSpPr>
          <p:nvPr/>
        </p:nvSpPr>
        <p:spPr bwMode="auto">
          <a:xfrm>
            <a:off x="2457089" y="6550223"/>
            <a:ext cx="660148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a:t>
            </a:r>
            <a:r>
              <a:rPr lang="en-US" altLang="ja-JP" sz="1400" dirty="0">
                <a:solidFill>
                  <a:srgbClr val="000000"/>
                </a:solidFill>
                <a:latin typeface="HGMaruGothicMPRO" panose="020F0600000000000000" pitchFamily="34" charset="-128"/>
                <a:ea typeface="HGMaruGothicMPRO" panose="020F0600000000000000" pitchFamily="34" charset="-128"/>
              </a:rPr>
              <a:t>2</a:t>
            </a:r>
            <a:r>
              <a:rPr lang="ja-JP" altLang="en-US" sz="1400">
                <a:solidFill>
                  <a:srgbClr val="000000"/>
                </a:solidFill>
                <a:latin typeface="HGMaruGothicMPRO" panose="020F0600000000000000" pitchFamily="34" charset="-128"/>
                <a:ea typeface="HGMaruGothicMPRO" panose="020F0600000000000000" pitchFamily="34" charset="-128"/>
              </a:rPr>
              <a:t>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の交通死亡事故の特徴及び道路交通法違反取締り状況について他）</a:t>
            </a:r>
          </a:p>
        </p:txBody>
      </p:sp>
      <p:sp>
        <p:nvSpPr>
          <p:cNvPr id="3" name="スライド番号プレースホルダー 2">
            <a:extLst>
              <a:ext uri="{FF2B5EF4-FFF2-40B4-BE49-F238E27FC236}">
                <a16:creationId xmlns:a16="http://schemas.microsoft.com/office/drawing/2014/main" id="{B40155EB-3003-BE48-9EB5-53BFBDB5A11D}"/>
              </a:ext>
            </a:extLst>
          </p:cNvPr>
          <p:cNvSpPr>
            <a:spLocks noGrp="1"/>
          </p:cNvSpPr>
          <p:nvPr>
            <p:ph type="sldNum" sz="quarter" idx="12"/>
          </p:nvPr>
        </p:nvSpPr>
        <p:spPr/>
        <p:txBody>
          <a:bodyPr/>
          <a:lstStyle/>
          <a:p>
            <a:pPr>
              <a:defRPr/>
            </a:pPr>
            <a:fld id="{193094B2-65AF-4A3E-9840-17AC782055BE}" type="slidenum">
              <a:rPr lang="en-US" altLang="ja-JP" smtClean="0"/>
              <a:pPr>
                <a:defRPr/>
              </a:pPr>
              <a:t>45</a:t>
            </a:fld>
            <a:endParaRPr lang="en-US" altLang="ja-JP" dirty="0"/>
          </a:p>
        </p:txBody>
      </p:sp>
    </p:spTree>
    <p:extLst>
      <p:ext uri="{BB962C8B-B14F-4D97-AF65-F5344CB8AC3E}">
        <p14:creationId xmlns:p14="http://schemas.microsoft.com/office/powerpoint/2010/main" val="16963768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ja-JP" dirty="0"/>
              <a:t>5</a:t>
            </a:r>
            <a:r>
              <a:rPr lang="ja-JP" altLang="en-US"/>
              <a:t>．自転車</a:t>
            </a:r>
            <a:r>
              <a:rPr lang="ja-JP" altLang="en-US" dirty="0"/>
              <a:t>の事故</a:t>
            </a:r>
          </a:p>
        </p:txBody>
      </p:sp>
    </p:spTree>
    <p:extLst>
      <p:ext uri="{BB962C8B-B14F-4D97-AF65-F5344CB8AC3E}">
        <p14:creationId xmlns:p14="http://schemas.microsoft.com/office/powerpoint/2010/main" val="279645116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65088"/>
            <a:ext cx="9069407" cy="898525"/>
          </a:xfrm>
        </p:spPr>
        <p:txBody>
          <a:bodyPr/>
          <a:lstStyle/>
          <a:p>
            <a:pPr eaLnBrk="1" hangingPunct="1"/>
            <a:r>
              <a:rPr lang="ja-JP" altLang="en-US" sz="3000"/>
              <a:t>令和３年</a:t>
            </a:r>
            <a:r>
              <a:rPr lang="ja-JP" altLang="en-US" sz="3000" dirty="0"/>
              <a:t>の自転車乗車中の年齢別負傷者、死者内訳</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3991094170"/>
              </p:ext>
            </p:extLst>
          </p:nvPr>
        </p:nvGraphicFramePr>
        <p:xfrm>
          <a:off x="365125" y="963613"/>
          <a:ext cx="8432800" cy="576897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6"/>
          <p:cNvSpPr txBox="1">
            <a:spLocks noChangeArrowheads="1"/>
          </p:cNvSpPr>
          <p:nvPr/>
        </p:nvSpPr>
        <p:spPr bwMode="auto">
          <a:xfrm>
            <a:off x="5940152" y="6298824"/>
            <a:ext cx="323678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（令和３年中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a:t>
            </a:r>
          </a:p>
        </p:txBody>
      </p:sp>
      <p:sp>
        <p:nvSpPr>
          <p:cNvPr id="7" name="Text Box 5"/>
          <p:cNvSpPr txBox="1">
            <a:spLocks noChangeArrowheads="1"/>
          </p:cNvSpPr>
          <p:nvPr/>
        </p:nvSpPr>
        <p:spPr bwMode="auto">
          <a:xfrm>
            <a:off x="2779163" y="6551733"/>
            <a:ext cx="646843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（令和３年中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36557664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ja-JP" altLang="en-US" dirty="0"/>
              <a:t>自転車（第１・第２当事者）の</a:t>
            </a:r>
            <a:br>
              <a:rPr lang="en-US" altLang="ja-JP" dirty="0"/>
            </a:br>
            <a:r>
              <a:rPr lang="ja-JP" altLang="en-US" dirty="0"/>
              <a:t>主な類型別事故件数の推移</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4221937628"/>
              </p:ext>
            </p:extLst>
          </p:nvPr>
        </p:nvGraphicFramePr>
        <p:xfrm>
          <a:off x="231775" y="1177925"/>
          <a:ext cx="8661400" cy="531288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3">
            <a:extLst>
              <a:ext uri="{FF2B5EF4-FFF2-40B4-BE49-F238E27FC236}">
                <a16:creationId xmlns:a16="http://schemas.microsoft.com/office/drawing/2014/main" id="{215B4AAF-847C-7A41-B784-2A35CB3E15EE}"/>
              </a:ext>
            </a:extLst>
          </p:cNvPr>
          <p:cNvSpPr txBox="1">
            <a:spLocks noChangeArrowheads="1"/>
          </p:cNvSpPr>
          <p:nvPr/>
        </p:nvSpPr>
        <p:spPr bwMode="auto">
          <a:xfrm>
            <a:off x="6019427" y="6550223"/>
            <a:ext cx="323678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（令和３年中</a:t>
            </a:r>
            <a:r>
              <a:rPr lang="ja-JP" altLang="en-US" sz="1400" dirty="0">
                <a:latin typeface="HGMaruGothicMPRO" panose="020F0600000000000000" pitchFamily="34" charset="-128"/>
                <a:ea typeface="HGMaruGothicMPRO" panose="020F0600000000000000" pitchFamily="34" charset="-128"/>
              </a:rPr>
              <a:t>の交通事故の発生状況）</a:t>
            </a:r>
          </a:p>
        </p:txBody>
      </p:sp>
    </p:spTree>
    <p:extLst>
      <p:ext uri="{BB962C8B-B14F-4D97-AF65-F5344CB8AC3E}">
        <p14:creationId xmlns:p14="http://schemas.microsoft.com/office/powerpoint/2010/main" val="88110230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ja-JP" altLang="en-US" dirty="0"/>
              <a:t>自転車（第１・第２当事者）の</a:t>
            </a:r>
            <a:br>
              <a:rPr lang="en-US" altLang="ja-JP" dirty="0"/>
            </a:br>
            <a:r>
              <a:rPr lang="ja-JP" altLang="en-US" dirty="0"/>
              <a:t>主な</a:t>
            </a:r>
            <a:r>
              <a:rPr lang="ja-JP" altLang="en-US"/>
              <a:t>類型別死亡事故</a:t>
            </a:r>
            <a:r>
              <a:rPr lang="ja-JP" altLang="en-US" dirty="0"/>
              <a:t>件数の推移</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4090981430"/>
              </p:ext>
            </p:extLst>
          </p:nvPr>
        </p:nvGraphicFramePr>
        <p:xfrm>
          <a:off x="231775" y="1177925"/>
          <a:ext cx="8661400" cy="531288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5">
            <a:extLst>
              <a:ext uri="{FF2B5EF4-FFF2-40B4-BE49-F238E27FC236}">
                <a16:creationId xmlns:a16="http://schemas.microsoft.com/office/drawing/2014/main" id="{11C8B0DE-8CCA-EC49-A698-5E6B63F683DB}"/>
              </a:ext>
            </a:extLst>
          </p:cNvPr>
          <p:cNvSpPr txBox="1">
            <a:spLocks noChangeArrowheads="1"/>
          </p:cNvSpPr>
          <p:nvPr/>
        </p:nvSpPr>
        <p:spPr bwMode="auto">
          <a:xfrm>
            <a:off x="2779163" y="6551733"/>
            <a:ext cx="6590266"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（令和３年中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173445376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ja-JP" altLang="en-US"/>
              <a:t>令和３年</a:t>
            </a:r>
            <a:r>
              <a:rPr lang="ja-JP" altLang="en-US" dirty="0"/>
              <a:t>の事故</a:t>
            </a:r>
          </a:p>
        </p:txBody>
      </p:sp>
      <p:graphicFrame>
        <p:nvGraphicFramePr>
          <p:cNvPr id="577578" name="Group 42"/>
          <p:cNvGraphicFramePr>
            <a:graphicFrameLocks noGrp="1"/>
          </p:cNvGraphicFramePr>
          <p:nvPr>
            <p:ph idx="1"/>
            <p:extLst>
              <p:ext uri="{D42A27DB-BD31-4B8C-83A1-F6EECF244321}">
                <p14:modId xmlns:p14="http://schemas.microsoft.com/office/powerpoint/2010/main" val="3176076761"/>
              </p:ext>
            </p:extLst>
          </p:nvPr>
        </p:nvGraphicFramePr>
        <p:xfrm>
          <a:off x="1214438" y="1428750"/>
          <a:ext cx="6626225" cy="2925764"/>
        </p:xfrm>
        <a:graphic>
          <a:graphicData uri="http://schemas.openxmlformats.org/drawingml/2006/table">
            <a:tbl>
              <a:tblPr>
                <a:tableStyleId>{5940675A-B579-460E-94D1-54222C63F5DA}</a:tableStyleId>
              </a:tblPr>
              <a:tblGrid>
                <a:gridCol w="4034166">
                  <a:extLst>
                    <a:ext uri="{9D8B030D-6E8A-4147-A177-3AD203B41FA5}">
                      <a16:colId xmlns:a16="http://schemas.microsoft.com/office/drawing/2014/main" val="20000"/>
                    </a:ext>
                  </a:extLst>
                </a:gridCol>
                <a:gridCol w="2592059">
                  <a:extLst>
                    <a:ext uri="{9D8B030D-6E8A-4147-A177-3AD203B41FA5}">
                      <a16:colId xmlns:a16="http://schemas.microsoft.com/office/drawing/2014/main" val="20001"/>
                    </a:ext>
                  </a:extLst>
                </a:gridCol>
              </a:tblGrid>
              <a:tr h="5790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事故件数</a:t>
                      </a:r>
                      <a:endParaRPr kumimoji="1" lang="ja-JP" altLang="en-US"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305,196 </a:t>
                      </a:r>
                      <a:r>
                        <a:rPr kumimoji="1" lang="ja-JP" altLang="en-US" sz="2800" b="0" i="0" u="none" strike="noStrike" cap="none" normalizeH="0" baseline="0">
                          <a:ln>
                            <a:noFill/>
                          </a:ln>
                          <a:solidFill>
                            <a:srgbClr val="000000"/>
                          </a:solidFill>
                          <a:effectLst/>
                          <a:latin typeface="HGMaruGothicMPRO" panose="020F0600000000000000" pitchFamily="34" charset="-128"/>
                          <a:ea typeface="HGMaruGothicMPRO" panose="020F0600000000000000" pitchFamily="34" charset="-128"/>
                        </a:rPr>
                        <a:t>件</a:t>
                      </a:r>
                      <a:endParaRPr kumimoji="1" lang="ja-JP" altLang="en-US"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790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死亡事故件数</a:t>
                      </a:r>
                      <a:endParaRPr kumimoji="1" lang="ja-JP" altLang="en-US"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2,583 </a:t>
                      </a:r>
                      <a:r>
                        <a:rPr kumimoji="1" lang="ja-JP" altLang="en-US" sz="2800" b="0" i="0" u="none" strike="noStrike" cap="none" normalizeH="0" baseline="0">
                          <a:ln>
                            <a:noFill/>
                          </a:ln>
                          <a:solidFill>
                            <a:srgbClr val="000000"/>
                          </a:solidFill>
                          <a:effectLst/>
                          <a:latin typeface="HGMaruGothicMPRO" panose="020F0600000000000000" pitchFamily="34" charset="-128"/>
                          <a:ea typeface="HGMaruGothicMPRO" panose="020F0600000000000000" pitchFamily="34" charset="-128"/>
                        </a:rPr>
                        <a:t>件</a:t>
                      </a:r>
                      <a:endParaRPr kumimoji="1" lang="ja-JP" altLang="en-US"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7908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負傷者数</a:t>
                      </a:r>
                      <a:endParaRPr kumimoji="1" lang="ja-JP" altLang="en-US"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362,131</a:t>
                      </a:r>
                      <a:r>
                        <a:rPr kumimoji="1" lang="ja-JP" altLang="en-US" sz="2800" b="0" i="0" u="none" strike="noStrike" cap="none" normalizeH="0" baseline="0">
                          <a:ln>
                            <a:noFill/>
                          </a:ln>
                          <a:solidFill>
                            <a:srgbClr val="000000"/>
                          </a:solidFill>
                          <a:effectLst/>
                          <a:latin typeface="HGMaruGothicMPRO" panose="020F0600000000000000" pitchFamily="34" charset="-128"/>
                          <a:ea typeface="HGMaruGothicMPRO" panose="020F0600000000000000" pitchFamily="34" charset="-128"/>
                        </a:rPr>
                        <a:t>人</a:t>
                      </a:r>
                      <a:endParaRPr kumimoji="1" lang="ja-JP" altLang="en-US"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950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24</a:t>
                      </a:r>
                      <a:r>
                        <a:rPr kumimoji="1" lang="ja-JP" altLang="en-US" sz="2800" u="none" strike="noStrike" cap="none" normalizeH="0" baseline="0">
                          <a:ln>
                            <a:noFill/>
                          </a:ln>
                          <a:solidFill>
                            <a:srgbClr val="000000"/>
                          </a:solidFill>
                          <a:effectLst/>
                          <a:latin typeface="HGMaruGothicMPRO" panose="020F0600000000000000" pitchFamily="34" charset="-128"/>
                          <a:ea typeface="HGMaruGothicMPRO" panose="020F0600000000000000" pitchFamily="34" charset="-128"/>
                        </a:rPr>
                        <a:t>時間以内死者数</a:t>
                      </a:r>
                      <a:endParaRPr kumimoji="1" lang="ja-JP" altLang="en-US" sz="2800" b="0" i="0" u="none" strike="noStrike" cap="none" normalizeH="0" baseline="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2,636 </a:t>
                      </a:r>
                      <a:r>
                        <a:rPr kumimoji="1" lang="ja-JP" altLang="en-US" sz="2800" b="0" i="0" u="none" strike="noStrike" cap="none" normalizeH="0" baseline="0">
                          <a:ln>
                            <a:noFill/>
                          </a:ln>
                          <a:solidFill>
                            <a:srgbClr val="000000"/>
                          </a:solidFill>
                          <a:effectLst/>
                          <a:latin typeface="HGMaruGothicMPRO" panose="020F0600000000000000" pitchFamily="34" charset="-128"/>
                          <a:ea typeface="HGMaruGothicMPRO" panose="020F0600000000000000" pitchFamily="34" charset="-128"/>
                        </a:rPr>
                        <a:t>人</a:t>
                      </a:r>
                      <a:endParaRPr kumimoji="1" lang="ja-JP" altLang="en-US"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934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30</a:t>
                      </a:r>
                      <a:r>
                        <a:rPr kumimoji="1" lang="ja-JP" altLang="en-US" sz="2800" u="none" strike="noStrike" cap="none" normalizeH="0" baseline="0">
                          <a:ln>
                            <a:noFill/>
                          </a:ln>
                          <a:solidFill>
                            <a:srgbClr val="000000"/>
                          </a:solidFill>
                          <a:effectLst/>
                          <a:latin typeface="HGMaruGothicMPRO" panose="020F0600000000000000" pitchFamily="34" charset="-128"/>
                          <a:ea typeface="HGMaruGothicMPRO" panose="020F0600000000000000" pitchFamily="34" charset="-128"/>
                        </a:rPr>
                        <a:t>日</a:t>
                      </a:r>
                      <a:r>
                        <a:rPr kumimoji="1" lang="ja-JP" altLang="en-US" sz="280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以内死者数</a:t>
                      </a:r>
                      <a:endParaRPr kumimoji="1" lang="ja-JP" altLang="en-US"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rPr>
                        <a:t>3,205 </a:t>
                      </a:r>
                      <a:r>
                        <a:rPr kumimoji="1" lang="ja-JP" altLang="en-US" sz="2800" b="0" i="0" u="none" strike="noStrike" cap="none" normalizeH="0" baseline="0">
                          <a:ln>
                            <a:noFill/>
                          </a:ln>
                          <a:solidFill>
                            <a:srgbClr val="000000"/>
                          </a:solidFill>
                          <a:effectLst/>
                          <a:latin typeface="HGMaruGothicMPRO" panose="020F0600000000000000" pitchFamily="34" charset="-128"/>
                          <a:ea typeface="HGMaruGothicMPRO" panose="020F0600000000000000" pitchFamily="34" charset="-128"/>
                        </a:rPr>
                        <a:t>人</a:t>
                      </a:r>
                      <a:endParaRPr kumimoji="1" lang="ja-JP" altLang="en-US" sz="2800" b="0" i="0" u="none" strike="noStrike" cap="none" normalizeH="0" baseline="0" dirty="0">
                        <a:ln>
                          <a:noFill/>
                        </a:ln>
                        <a:solidFill>
                          <a:srgbClr val="000000"/>
                        </a:solidFill>
                        <a:effectLst/>
                        <a:latin typeface="HGMaruGothicMPRO" panose="020F0600000000000000" pitchFamily="34" charset="-128"/>
                        <a:ea typeface="HGMaruGothicMPRO" panose="020F0600000000000000" pitchFamily="34" charset="-128"/>
                      </a:endParaRPr>
                    </a:p>
                  </a:txBody>
                  <a:tcPr marT="45701" marB="4570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6167" name="Text Box 8"/>
          <p:cNvSpPr txBox="1">
            <a:spLocks noChangeArrowheads="1"/>
          </p:cNvSpPr>
          <p:nvPr/>
        </p:nvSpPr>
        <p:spPr bwMode="auto">
          <a:xfrm>
            <a:off x="1835696" y="6544000"/>
            <a:ext cx="730485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（令和３年中の交通死亡事故の発生状況及び道路交通法違反取締り状況等について他）</a:t>
            </a:r>
            <a:endParaRPr lang="ja-JP" altLang="en-US" sz="1400" dirty="0">
              <a:solidFill>
                <a:srgbClr val="000000"/>
              </a:solidFill>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val="10632551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ja-JP" altLang="en-US" dirty="0"/>
              <a:t>自転車（第１・第２当事者）の</a:t>
            </a:r>
            <a:br>
              <a:rPr lang="en-US" altLang="ja-JP" dirty="0"/>
            </a:br>
            <a:r>
              <a:rPr lang="ja-JP" altLang="en-US" dirty="0"/>
              <a:t>主な法令違反別事故件数の推移</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2901753706"/>
              </p:ext>
            </p:extLst>
          </p:nvPr>
        </p:nvGraphicFramePr>
        <p:xfrm>
          <a:off x="231775" y="1177925"/>
          <a:ext cx="8661400" cy="531288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3">
            <a:extLst>
              <a:ext uri="{FF2B5EF4-FFF2-40B4-BE49-F238E27FC236}">
                <a16:creationId xmlns:a16="http://schemas.microsoft.com/office/drawing/2014/main" id="{83F0B036-1293-8F4D-A11C-72F0D3480D62}"/>
              </a:ext>
            </a:extLst>
          </p:cNvPr>
          <p:cNvSpPr txBox="1">
            <a:spLocks noChangeArrowheads="1"/>
          </p:cNvSpPr>
          <p:nvPr/>
        </p:nvSpPr>
        <p:spPr bwMode="auto">
          <a:xfrm>
            <a:off x="6019427" y="6550223"/>
            <a:ext cx="323678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（令和３年中</a:t>
            </a:r>
            <a:r>
              <a:rPr lang="ja-JP" altLang="en-US" sz="1400" dirty="0">
                <a:latin typeface="HGMaruGothicMPRO" panose="020F0600000000000000" pitchFamily="34" charset="-128"/>
                <a:ea typeface="HGMaruGothicMPRO" panose="020F0600000000000000" pitchFamily="34" charset="-128"/>
              </a:rPr>
              <a:t>の交通事故の発生状況）</a:t>
            </a:r>
          </a:p>
        </p:txBody>
      </p:sp>
    </p:spTree>
    <p:extLst>
      <p:ext uri="{BB962C8B-B14F-4D97-AF65-F5344CB8AC3E}">
        <p14:creationId xmlns:p14="http://schemas.microsoft.com/office/powerpoint/2010/main" val="192675053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ja-JP" altLang="en-US" dirty="0"/>
              <a:t>自転車（第１・第２当事者）の</a:t>
            </a:r>
            <a:br>
              <a:rPr lang="en-US" altLang="ja-JP" dirty="0"/>
            </a:br>
            <a:r>
              <a:rPr lang="ja-JP" altLang="en-US" dirty="0"/>
              <a:t>主な法令違反別事故件数の推移</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2332408725"/>
              </p:ext>
            </p:extLst>
          </p:nvPr>
        </p:nvGraphicFramePr>
        <p:xfrm>
          <a:off x="231775" y="1177925"/>
          <a:ext cx="8661400" cy="531288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Box 5">
            <a:extLst>
              <a:ext uri="{FF2B5EF4-FFF2-40B4-BE49-F238E27FC236}">
                <a16:creationId xmlns:a16="http://schemas.microsoft.com/office/drawing/2014/main" id="{599799E4-568B-CC49-AA6A-AF86A00074FC}"/>
              </a:ext>
            </a:extLst>
          </p:cNvPr>
          <p:cNvSpPr txBox="1">
            <a:spLocks noChangeArrowheads="1"/>
          </p:cNvSpPr>
          <p:nvPr/>
        </p:nvSpPr>
        <p:spPr bwMode="auto">
          <a:xfrm>
            <a:off x="2779163" y="6551733"/>
            <a:ext cx="646843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（令和３年中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412747406"/>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ja-JP" dirty="0"/>
              <a:t>6</a:t>
            </a:r>
            <a:r>
              <a:rPr lang="ja-JP" altLang="en-US"/>
              <a:t>．歩行中</a:t>
            </a:r>
            <a:r>
              <a:rPr lang="ja-JP" altLang="en-US" dirty="0"/>
              <a:t>の事故</a:t>
            </a:r>
          </a:p>
        </p:txBody>
      </p:sp>
    </p:spTree>
    <p:extLst>
      <p:ext uri="{BB962C8B-B14F-4D97-AF65-F5344CB8AC3E}">
        <p14:creationId xmlns:p14="http://schemas.microsoft.com/office/powerpoint/2010/main" val="774696234"/>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 y="65088"/>
            <a:ext cx="9069406" cy="898525"/>
          </a:xfrm>
        </p:spPr>
        <p:txBody>
          <a:bodyPr/>
          <a:lstStyle/>
          <a:p>
            <a:pPr eaLnBrk="1" hangingPunct="1"/>
            <a:r>
              <a:rPr lang="ja-JP" altLang="en-US"/>
              <a:t>令和３</a:t>
            </a:r>
            <a:r>
              <a:rPr lang="ja-JP" altLang="en-US" sz="3200"/>
              <a:t>年</a:t>
            </a:r>
            <a:r>
              <a:rPr lang="ja-JP" altLang="en-US" sz="3200" dirty="0"/>
              <a:t>の歩行中の年齢別負傷者、死者内訳</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2876466143"/>
              </p:ext>
            </p:extLst>
          </p:nvPr>
        </p:nvGraphicFramePr>
        <p:xfrm>
          <a:off x="365125" y="963613"/>
          <a:ext cx="8432800" cy="576897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6">
            <a:extLst>
              <a:ext uri="{FF2B5EF4-FFF2-40B4-BE49-F238E27FC236}">
                <a16:creationId xmlns:a16="http://schemas.microsoft.com/office/drawing/2014/main" id="{AE3F390A-FFB6-F44F-AFAD-D3147C2AB7AC}"/>
              </a:ext>
            </a:extLst>
          </p:cNvPr>
          <p:cNvSpPr txBox="1">
            <a:spLocks noChangeArrowheads="1"/>
          </p:cNvSpPr>
          <p:nvPr/>
        </p:nvSpPr>
        <p:spPr bwMode="auto">
          <a:xfrm>
            <a:off x="5940152" y="6298824"/>
            <a:ext cx="323678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（令和３年中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a:t>
            </a:r>
          </a:p>
        </p:txBody>
      </p:sp>
      <p:sp>
        <p:nvSpPr>
          <p:cNvPr id="9" name="Text Box 5">
            <a:extLst>
              <a:ext uri="{FF2B5EF4-FFF2-40B4-BE49-F238E27FC236}">
                <a16:creationId xmlns:a16="http://schemas.microsoft.com/office/drawing/2014/main" id="{FCB2868F-B231-5540-8901-EFE1AA43BB7B}"/>
              </a:ext>
            </a:extLst>
          </p:cNvPr>
          <p:cNvSpPr txBox="1">
            <a:spLocks noChangeArrowheads="1"/>
          </p:cNvSpPr>
          <p:nvPr/>
        </p:nvSpPr>
        <p:spPr bwMode="auto">
          <a:xfrm>
            <a:off x="2779163" y="6551733"/>
            <a:ext cx="6468437"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（令和３年中</a:t>
            </a:r>
            <a:r>
              <a:rPr lang="ja-JP" altLang="en-US" sz="1400" dirty="0">
                <a:solidFill>
                  <a:srgbClr val="000000"/>
                </a:solidFill>
                <a:latin typeface="HGMaruGothicMPRO" panose="020F0600000000000000" pitchFamily="34" charset="-128"/>
                <a:ea typeface="HGMaruGothicMPRO" panose="020F0600000000000000" pitchFamily="34" charset="-128"/>
              </a:rPr>
              <a:t>の交通死亡事故の特徴及び道路交通法違反取締り状況について）</a:t>
            </a:r>
          </a:p>
        </p:txBody>
      </p:sp>
    </p:spTree>
    <p:extLst>
      <p:ext uri="{BB962C8B-B14F-4D97-AF65-F5344CB8AC3E}">
        <p14:creationId xmlns:p14="http://schemas.microsoft.com/office/powerpoint/2010/main" val="3229049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4625" y="65088"/>
            <a:ext cx="8785225" cy="1143000"/>
          </a:xfrm>
        </p:spPr>
        <p:txBody>
          <a:bodyPr/>
          <a:lstStyle/>
          <a:p>
            <a:pPr eaLnBrk="1" hangingPunct="1"/>
            <a:r>
              <a:rPr lang="ja-JP" altLang="en-US" dirty="0"/>
              <a:t>事故件数、負傷者数、死者数の推移</a:t>
            </a:r>
          </a:p>
        </p:txBody>
      </p:sp>
      <p:graphicFrame>
        <p:nvGraphicFramePr>
          <p:cNvPr id="2" name="Object 3"/>
          <p:cNvGraphicFramePr>
            <a:graphicFrameLocks noGrp="1" noChangeAspect="1"/>
          </p:cNvGraphicFramePr>
          <p:nvPr>
            <p:ph sz="half" idx="1"/>
            <p:extLst>
              <p:ext uri="{D42A27DB-BD31-4B8C-83A1-F6EECF244321}">
                <p14:modId xmlns:p14="http://schemas.microsoft.com/office/powerpoint/2010/main" val="597553506"/>
              </p:ext>
            </p:extLst>
          </p:nvPr>
        </p:nvGraphicFramePr>
        <p:xfrm>
          <a:off x="428625" y="1223963"/>
          <a:ext cx="8329613" cy="5008562"/>
        </p:xfrm>
        <a:graphic>
          <a:graphicData uri="http://schemas.openxmlformats.org/drawingml/2006/chart">
            <c:chart xmlns:c="http://schemas.openxmlformats.org/drawingml/2006/chart" xmlns:r="http://schemas.openxmlformats.org/officeDocument/2006/relationships" r:id="rId3"/>
          </a:graphicData>
        </a:graphic>
      </p:graphicFrame>
      <p:sp>
        <p:nvSpPr>
          <p:cNvPr id="7172" name="Text Box 5"/>
          <p:cNvSpPr txBox="1">
            <a:spLocks noChangeArrowheads="1"/>
          </p:cNvSpPr>
          <p:nvPr/>
        </p:nvSpPr>
        <p:spPr bwMode="auto">
          <a:xfrm>
            <a:off x="3276600" y="5805488"/>
            <a:ext cx="80327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dirty="0">
                <a:solidFill>
                  <a:srgbClr val="000000"/>
                </a:solidFill>
                <a:latin typeface="HGMaruGothicMPRO" panose="020F0600000000000000" pitchFamily="34" charset="-128"/>
                <a:ea typeface="HGMaruGothicMPRO" panose="020F0600000000000000" pitchFamily="34" charset="-128"/>
              </a:rPr>
              <a:t>昭和</a:t>
            </a:r>
          </a:p>
        </p:txBody>
      </p:sp>
      <p:sp>
        <p:nvSpPr>
          <p:cNvPr id="7173" name="Text Box 6"/>
          <p:cNvSpPr txBox="1">
            <a:spLocks noChangeArrowheads="1"/>
          </p:cNvSpPr>
          <p:nvPr/>
        </p:nvSpPr>
        <p:spPr bwMode="auto">
          <a:xfrm>
            <a:off x="6302375" y="5805488"/>
            <a:ext cx="80327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a:solidFill>
                  <a:srgbClr val="000000"/>
                </a:solidFill>
                <a:latin typeface="HGMaruGothicMPRO" panose="020F0600000000000000" pitchFamily="34" charset="-128"/>
                <a:ea typeface="HGMaruGothicMPRO" panose="020F0600000000000000" pitchFamily="34" charset="-128"/>
              </a:rPr>
              <a:t>平成</a:t>
            </a:r>
          </a:p>
        </p:txBody>
      </p:sp>
      <p:sp>
        <p:nvSpPr>
          <p:cNvPr id="7174" name="Text Box 7"/>
          <p:cNvSpPr txBox="1">
            <a:spLocks noChangeArrowheads="1"/>
          </p:cNvSpPr>
          <p:nvPr/>
        </p:nvSpPr>
        <p:spPr bwMode="auto">
          <a:xfrm>
            <a:off x="7883525" y="2338388"/>
            <a:ext cx="136842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spcBef>
                <a:spcPct val="50000"/>
              </a:spcBef>
            </a:pPr>
            <a:endParaRPr lang="ja-JP" altLang="ja-JP" b="1"/>
          </a:p>
        </p:txBody>
      </p:sp>
      <p:sp>
        <p:nvSpPr>
          <p:cNvPr id="7175" name="Text Box 8"/>
          <p:cNvSpPr txBox="1">
            <a:spLocks noChangeArrowheads="1"/>
          </p:cNvSpPr>
          <p:nvPr/>
        </p:nvSpPr>
        <p:spPr bwMode="auto">
          <a:xfrm>
            <a:off x="5129939" y="6550025"/>
            <a:ext cx="4014061"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（令和３年中</a:t>
            </a:r>
            <a:r>
              <a:rPr lang="ja-JP" altLang="en-US" sz="1400" dirty="0">
                <a:solidFill>
                  <a:srgbClr val="000000"/>
                </a:solidFill>
                <a:latin typeface="HGMaruGothicMPRO" panose="020F0600000000000000" pitchFamily="34" charset="-128"/>
                <a:ea typeface="HGMaruGothicMPRO" panose="020F0600000000000000" pitchFamily="34" charset="-128"/>
              </a:rPr>
              <a:t>の</a:t>
            </a:r>
            <a:r>
              <a:rPr lang="en-US" altLang="ja-JP" sz="1400" dirty="0">
                <a:solidFill>
                  <a:srgbClr val="000000"/>
                </a:solidFill>
                <a:latin typeface="HGMaruGothicMPRO" panose="020F0600000000000000" pitchFamily="34" charset="-128"/>
                <a:ea typeface="HGMaruGothicMPRO" panose="020F0600000000000000" pitchFamily="34" charset="-128"/>
              </a:rPr>
              <a:t>30</a:t>
            </a:r>
            <a:r>
              <a:rPr lang="ja-JP" altLang="en-US" sz="1400" dirty="0">
                <a:solidFill>
                  <a:srgbClr val="000000"/>
                </a:solidFill>
                <a:latin typeface="HGMaruGothicMPRO" panose="020F0600000000000000" pitchFamily="34" charset="-128"/>
                <a:ea typeface="HGMaruGothicMPRO" panose="020F0600000000000000" pitchFamily="34" charset="-128"/>
              </a:rPr>
              <a:t>日以内交通事故死者の状況）</a:t>
            </a:r>
          </a:p>
        </p:txBody>
      </p:sp>
      <p:sp>
        <p:nvSpPr>
          <p:cNvPr id="7176" name="Text Box 8"/>
          <p:cNvSpPr txBox="1">
            <a:spLocks noChangeArrowheads="1"/>
          </p:cNvSpPr>
          <p:nvPr/>
        </p:nvSpPr>
        <p:spPr bwMode="auto">
          <a:xfrm>
            <a:off x="5876300" y="6308725"/>
            <a:ext cx="3264526"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（令和３年中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a:t>
            </a:r>
          </a:p>
        </p:txBody>
      </p:sp>
      <p:sp>
        <p:nvSpPr>
          <p:cNvPr id="4" name="スライド番号プレースホルダー 3">
            <a:extLst>
              <a:ext uri="{FF2B5EF4-FFF2-40B4-BE49-F238E27FC236}">
                <a16:creationId xmlns:a16="http://schemas.microsoft.com/office/drawing/2014/main" id="{CE5625BC-0957-B142-A581-7CAAF5E857E6}"/>
              </a:ext>
            </a:extLst>
          </p:cNvPr>
          <p:cNvSpPr>
            <a:spLocks noGrp="1"/>
          </p:cNvSpPr>
          <p:nvPr>
            <p:ph type="sldNum" sz="quarter" idx="12"/>
          </p:nvPr>
        </p:nvSpPr>
        <p:spPr/>
        <p:txBody>
          <a:bodyPr/>
          <a:lstStyle/>
          <a:p>
            <a:pPr>
              <a:defRPr/>
            </a:pPr>
            <a:fld id="{81325D2C-B804-4082-8417-519E6E885E1B}" type="slidenum">
              <a:rPr lang="en-US" altLang="ja-JP" smtClean="0"/>
              <a:pPr>
                <a:defRPr/>
              </a:pPr>
              <a:t>6</a:t>
            </a:fld>
            <a:endParaRPr lang="en-US" altLang="ja-JP" dirty="0"/>
          </a:p>
        </p:txBody>
      </p:sp>
    </p:spTree>
    <p:extLst>
      <p:ext uri="{BB962C8B-B14F-4D97-AF65-F5344CB8AC3E}">
        <p14:creationId xmlns:p14="http://schemas.microsoft.com/office/powerpoint/2010/main" val="1559872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ja-JP" altLang="en-US"/>
              <a:t>状態別死傷者数の推移</a:t>
            </a:r>
          </a:p>
        </p:txBody>
      </p:sp>
      <p:graphicFrame>
        <p:nvGraphicFramePr>
          <p:cNvPr id="2" name="Object 2"/>
          <p:cNvGraphicFramePr>
            <a:graphicFrameLocks noGrp="1" noChangeAspect="1"/>
          </p:cNvGraphicFramePr>
          <p:nvPr>
            <p:ph idx="1"/>
            <p:extLst>
              <p:ext uri="{D42A27DB-BD31-4B8C-83A1-F6EECF244321}">
                <p14:modId xmlns:p14="http://schemas.microsoft.com/office/powerpoint/2010/main" val="1858324611"/>
              </p:ext>
            </p:extLst>
          </p:nvPr>
        </p:nvGraphicFramePr>
        <p:xfrm>
          <a:off x="251520" y="1208087"/>
          <a:ext cx="8352928" cy="5341937"/>
        </p:xfrm>
        <a:graphic>
          <a:graphicData uri="http://schemas.openxmlformats.org/drawingml/2006/chart">
            <c:chart xmlns:c="http://schemas.openxmlformats.org/drawingml/2006/chart" xmlns:r="http://schemas.openxmlformats.org/officeDocument/2006/relationships" r:id="rId3"/>
          </a:graphicData>
        </a:graphic>
      </p:graphicFrame>
      <p:sp>
        <p:nvSpPr>
          <p:cNvPr id="8196" name="Text Box 6"/>
          <p:cNvSpPr txBox="1">
            <a:spLocks noChangeArrowheads="1"/>
          </p:cNvSpPr>
          <p:nvPr/>
        </p:nvSpPr>
        <p:spPr bwMode="auto">
          <a:xfrm>
            <a:off x="5840413" y="6550025"/>
            <a:ext cx="336983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a:t>
            </a:r>
            <a:r>
              <a:rPr lang="en-US" altLang="ja-JP" sz="1400" dirty="0">
                <a:latin typeface="HGMaruGothicMPRO" panose="020F0600000000000000" pitchFamily="34" charset="-128"/>
                <a:ea typeface="HGMaruGothicMPRO" panose="020F0600000000000000" pitchFamily="34" charset="-128"/>
              </a:rPr>
              <a:t>3</a:t>
            </a:r>
            <a:r>
              <a:rPr lang="ja-JP" altLang="en-US" sz="1400">
                <a:latin typeface="HGMaruGothicMPRO" panose="020F0600000000000000" pitchFamily="34" charset="-128"/>
                <a:ea typeface="HGMaruGothicMPRO" panose="020F0600000000000000" pitchFamily="34" charset="-128"/>
              </a:rPr>
              <a:t>年中</a:t>
            </a:r>
            <a:r>
              <a:rPr lang="ja-JP" altLang="en-US" sz="1400" dirty="0">
                <a:latin typeface="HGMaruGothicMPRO" panose="020F0600000000000000" pitchFamily="34" charset="-128"/>
                <a:ea typeface="HGMaruGothicMPRO" panose="020F0600000000000000" pitchFamily="34" charset="-128"/>
              </a:rPr>
              <a:t>の交通事故の発生状況他）</a:t>
            </a:r>
          </a:p>
        </p:txBody>
      </p:sp>
      <p:sp>
        <p:nvSpPr>
          <p:cNvPr id="5" name="Text Box 6">
            <a:extLst>
              <a:ext uri="{FF2B5EF4-FFF2-40B4-BE49-F238E27FC236}">
                <a16:creationId xmlns:a16="http://schemas.microsoft.com/office/drawing/2014/main" id="{6CC3B0F2-5B64-9742-8C0F-9E453433C904}"/>
              </a:ext>
            </a:extLst>
          </p:cNvPr>
          <p:cNvSpPr txBox="1">
            <a:spLocks noChangeArrowheads="1"/>
          </p:cNvSpPr>
          <p:nvPr/>
        </p:nvSpPr>
        <p:spPr bwMode="auto">
          <a:xfrm>
            <a:off x="0" y="6596390"/>
            <a:ext cx="290656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en-US" altLang="ja-JP" sz="1100" dirty="0">
                <a:latin typeface="HGMaruGothicMPRO" panose="020F0600000000000000" pitchFamily="34" charset="-128"/>
                <a:ea typeface="HGMaruGothicMPRO" panose="020F0600000000000000" pitchFamily="34" charset="-128"/>
              </a:rPr>
              <a:t>※H21</a:t>
            </a:r>
            <a:r>
              <a:rPr lang="ja-JP" altLang="en-US" sz="1100">
                <a:latin typeface="HGMaruGothicMPRO" panose="020F0600000000000000" pitchFamily="34" charset="-128"/>
                <a:ea typeface="HGMaruGothicMPRO" panose="020F0600000000000000" pitchFamily="34" charset="-128"/>
              </a:rPr>
              <a:t>以前は数値が少し異なる可能性あり</a:t>
            </a:r>
            <a:endParaRPr lang="ja-JP" altLang="en-US" sz="1100" dirty="0">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val="844335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ja-JP" altLang="en-US"/>
              <a:t>状態別死者数の推移</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1377185506"/>
              </p:ext>
            </p:extLst>
          </p:nvPr>
        </p:nvGraphicFramePr>
        <p:xfrm>
          <a:off x="179512" y="1168400"/>
          <a:ext cx="8568952" cy="5137150"/>
        </p:xfrm>
        <a:graphic>
          <a:graphicData uri="http://schemas.openxmlformats.org/drawingml/2006/chart">
            <c:chart xmlns:c="http://schemas.openxmlformats.org/drawingml/2006/chart" xmlns:r="http://schemas.openxmlformats.org/officeDocument/2006/relationships" r:id="rId3"/>
          </a:graphicData>
        </a:graphic>
      </p:graphicFrame>
      <p:sp>
        <p:nvSpPr>
          <p:cNvPr id="9220" name="Text Box 5"/>
          <p:cNvSpPr txBox="1">
            <a:spLocks noChangeArrowheads="1"/>
          </p:cNvSpPr>
          <p:nvPr/>
        </p:nvSpPr>
        <p:spPr bwMode="auto">
          <a:xfrm>
            <a:off x="2699792" y="6535806"/>
            <a:ext cx="664797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latin typeface="HGMaruGothicMPRO" panose="020F0600000000000000" pitchFamily="34" charset="-128"/>
                <a:ea typeface="HGMaruGothicMPRO" panose="020F0600000000000000" pitchFamily="34" charset="-128"/>
              </a:rPr>
              <a:t>（令和３年中</a:t>
            </a:r>
            <a:r>
              <a:rPr lang="ja-JP" altLang="en-US" sz="1400" dirty="0">
                <a:latin typeface="HGMaruGothicMPRO" panose="020F0600000000000000" pitchFamily="34" charset="-128"/>
                <a:ea typeface="HGMaruGothicMPRO" panose="020F0600000000000000" pitchFamily="34" charset="-128"/>
              </a:rPr>
              <a:t>の交通死亡事故の特徴及び道路交通法違反取締り状況</a:t>
            </a:r>
            <a:r>
              <a:rPr lang="ja-JP" altLang="en-US" sz="1400">
                <a:latin typeface="HGMaruGothicMPRO" panose="020F0600000000000000" pitchFamily="34" charset="-128"/>
                <a:ea typeface="HGMaruGothicMPRO" panose="020F0600000000000000" pitchFamily="34" charset="-128"/>
              </a:rPr>
              <a:t>について他）</a:t>
            </a:r>
            <a:endParaRPr lang="ja-JP" altLang="en-US" sz="1400" dirty="0">
              <a:latin typeface="HGMaruGothicMPRO" panose="020F0600000000000000" pitchFamily="34" charset="-128"/>
              <a:ea typeface="HGMaruGothicMPRO" panose="020F0600000000000000" pitchFamily="34" charset="-128"/>
            </a:endParaRPr>
          </a:p>
        </p:txBody>
      </p:sp>
      <p:sp>
        <p:nvSpPr>
          <p:cNvPr id="5" name="Text Box 6">
            <a:extLst>
              <a:ext uri="{FF2B5EF4-FFF2-40B4-BE49-F238E27FC236}">
                <a16:creationId xmlns:a16="http://schemas.microsoft.com/office/drawing/2014/main" id="{03DCD13F-76C0-1E45-BE10-0EB19230E489}"/>
              </a:ext>
            </a:extLst>
          </p:cNvPr>
          <p:cNvSpPr txBox="1">
            <a:spLocks noChangeArrowheads="1"/>
          </p:cNvSpPr>
          <p:nvPr/>
        </p:nvSpPr>
        <p:spPr bwMode="auto">
          <a:xfrm>
            <a:off x="-19000" y="6581973"/>
            <a:ext cx="290656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en-US" altLang="ja-JP" sz="1100" dirty="0">
                <a:latin typeface="HGMaruGothicMPRO" panose="020F0600000000000000" pitchFamily="34" charset="-128"/>
                <a:ea typeface="HGMaruGothicMPRO" panose="020F0600000000000000" pitchFamily="34" charset="-128"/>
              </a:rPr>
              <a:t>※H21</a:t>
            </a:r>
            <a:r>
              <a:rPr lang="ja-JP" altLang="en-US" sz="1100">
                <a:latin typeface="HGMaruGothicMPRO" panose="020F0600000000000000" pitchFamily="34" charset="-128"/>
                <a:ea typeface="HGMaruGothicMPRO" panose="020F0600000000000000" pitchFamily="34" charset="-128"/>
              </a:rPr>
              <a:t>以前は数値が少し異なる可能性あり</a:t>
            </a:r>
            <a:endParaRPr lang="ja-JP" altLang="en-US" sz="1100" dirty="0">
              <a:latin typeface="HGMaruGothicMPRO" panose="020F0600000000000000" pitchFamily="34" charset="-128"/>
              <a:ea typeface="HGMaruGothicMPRO" panose="020F0600000000000000" pitchFamily="34" charset="-128"/>
            </a:endParaRPr>
          </a:p>
        </p:txBody>
      </p:sp>
    </p:spTree>
    <p:extLst>
      <p:ext uri="{BB962C8B-B14F-4D97-AF65-F5344CB8AC3E}">
        <p14:creationId xmlns:p14="http://schemas.microsoft.com/office/powerpoint/2010/main" val="1107804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562" y="274638"/>
            <a:ext cx="9166950" cy="582612"/>
          </a:xfrm>
        </p:spPr>
        <p:txBody>
          <a:bodyPr/>
          <a:lstStyle/>
          <a:p>
            <a:r>
              <a:rPr lang="ja-JP" altLang="en-US"/>
              <a:t>令和３年の損傷部位別割合</a:t>
            </a:r>
            <a:endParaRPr kumimoji="1" lang="ja-JP" altLang="en-US" dirty="0"/>
          </a:p>
        </p:txBody>
      </p:sp>
      <p:graphicFrame>
        <p:nvGraphicFramePr>
          <p:cNvPr id="3" name="オブジェクト 4"/>
          <p:cNvGraphicFramePr>
            <a:graphicFrameLocks noChangeAspect="1"/>
          </p:cNvGraphicFramePr>
          <p:nvPr>
            <p:extLst>
              <p:ext uri="{D42A27DB-BD31-4B8C-83A1-F6EECF244321}">
                <p14:modId xmlns:p14="http://schemas.microsoft.com/office/powerpoint/2010/main" val="1421211697"/>
              </p:ext>
            </p:extLst>
          </p:nvPr>
        </p:nvGraphicFramePr>
        <p:xfrm>
          <a:off x="927550" y="1128853"/>
          <a:ext cx="8376542" cy="290005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6">
            <a:extLst>
              <a:ext uri="{FF2B5EF4-FFF2-40B4-BE49-F238E27FC236}">
                <a16:creationId xmlns:a16="http://schemas.microsoft.com/office/drawing/2014/main" id="{332080EC-E923-0746-BD41-82BF981AA1B9}"/>
              </a:ext>
            </a:extLst>
          </p:cNvPr>
          <p:cNvSpPr txBox="1">
            <a:spLocks noChangeArrowheads="1"/>
          </p:cNvSpPr>
          <p:nvPr/>
        </p:nvSpPr>
        <p:spPr bwMode="auto">
          <a:xfrm>
            <a:off x="5940152" y="6542950"/>
            <a:ext cx="339658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r>
              <a:rPr lang="ja-JP" altLang="en-US" sz="1400">
                <a:solidFill>
                  <a:srgbClr val="000000"/>
                </a:solidFill>
                <a:latin typeface="HGMaruGothicMPRO" panose="020F0600000000000000" pitchFamily="34" charset="-128"/>
                <a:ea typeface="HGMaruGothicMPRO" panose="020F0600000000000000" pitchFamily="34" charset="-128"/>
              </a:rPr>
              <a:t>（令和３年中</a:t>
            </a:r>
            <a:r>
              <a:rPr lang="ja-JP" altLang="en-US" sz="1400" dirty="0">
                <a:solidFill>
                  <a:srgbClr val="000000"/>
                </a:solidFill>
                <a:latin typeface="HGMaruGothicMPRO" panose="020F0600000000000000" pitchFamily="34" charset="-128"/>
                <a:ea typeface="HGMaruGothicMPRO" panose="020F0600000000000000" pitchFamily="34" charset="-128"/>
              </a:rPr>
              <a:t>の交通事故の発生状況）</a:t>
            </a:r>
          </a:p>
        </p:txBody>
      </p:sp>
      <p:sp>
        <p:nvSpPr>
          <p:cNvPr id="4" name="テキスト ボックス 3">
            <a:extLst>
              <a:ext uri="{FF2B5EF4-FFF2-40B4-BE49-F238E27FC236}">
                <a16:creationId xmlns:a16="http://schemas.microsoft.com/office/drawing/2014/main" id="{C7611E53-6688-4241-AC82-D3E28D03C269}"/>
              </a:ext>
            </a:extLst>
          </p:cNvPr>
          <p:cNvSpPr txBox="1"/>
          <p:nvPr/>
        </p:nvSpPr>
        <p:spPr>
          <a:xfrm>
            <a:off x="179512" y="6419850"/>
            <a:ext cx="3031599" cy="369332"/>
          </a:xfrm>
          <a:prstGeom prst="rect">
            <a:avLst/>
          </a:prstGeom>
          <a:noFill/>
        </p:spPr>
        <p:txBody>
          <a:bodyPr wrap="none" rtlCol="0">
            <a:spAutoFit/>
          </a:bodyPr>
          <a:lstStyle/>
          <a:p>
            <a:r>
              <a:rPr kumimoji="1" lang="en-US" altLang="ja-JP" dirty="0">
                <a:latin typeface="HGMaruGothicMPRO" panose="020F0600000000000000" pitchFamily="34" charset="-128"/>
                <a:ea typeface="HGMaruGothicMPRO" panose="020F0600000000000000" pitchFamily="34" charset="-128"/>
              </a:rPr>
              <a:t>※ </a:t>
            </a:r>
            <a:r>
              <a:rPr kumimoji="1" lang="ja-JP" altLang="en-US">
                <a:latin typeface="HGMaruGothicMPRO" panose="020F0600000000000000" pitchFamily="34" charset="-128"/>
                <a:ea typeface="HGMaruGothicMPRO" panose="020F0600000000000000" pitchFamily="34" charset="-128"/>
              </a:rPr>
              <a:t>状態の「その他」を除く</a:t>
            </a:r>
          </a:p>
        </p:txBody>
      </p:sp>
      <p:sp>
        <p:nvSpPr>
          <p:cNvPr id="7" name="テキスト ボックス 6">
            <a:extLst>
              <a:ext uri="{FF2B5EF4-FFF2-40B4-BE49-F238E27FC236}">
                <a16:creationId xmlns:a16="http://schemas.microsoft.com/office/drawing/2014/main" id="{53B9EFCF-8BDA-1649-938D-DEBC080620D3}"/>
              </a:ext>
            </a:extLst>
          </p:cNvPr>
          <p:cNvSpPr txBox="1"/>
          <p:nvPr/>
        </p:nvSpPr>
        <p:spPr>
          <a:xfrm>
            <a:off x="24739" y="1919858"/>
            <a:ext cx="800219" cy="461665"/>
          </a:xfrm>
          <a:prstGeom prst="rect">
            <a:avLst/>
          </a:prstGeom>
          <a:noFill/>
        </p:spPr>
        <p:txBody>
          <a:bodyPr wrap="none" rtlCol="0">
            <a:spAutoFit/>
          </a:bodyPr>
          <a:lstStyle/>
          <a:p>
            <a:r>
              <a:rPr kumimoji="1" lang="ja-JP" altLang="en-US" sz="2400">
                <a:latin typeface="HGMaruGothicMPRO" panose="020F0600000000000000" pitchFamily="34" charset="-128"/>
                <a:ea typeface="HGMaruGothicMPRO" panose="020F0600000000000000" pitchFamily="34" charset="-128"/>
              </a:rPr>
              <a:t>死者</a:t>
            </a:r>
          </a:p>
        </p:txBody>
      </p:sp>
      <p:sp>
        <p:nvSpPr>
          <p:cNvPr id="8" name="テキスト ボックス 7">
            <a:extLst>
              <a:ext uri="{FF2B5EF4-FFF2-40B4-BE49-F238E27FC236}">
                <a16:creationId xmlns:a16="http://schemas.microsoft.com/office/drawing/2014/main" id="{ABE0C0E3-CF36-2F48-84E2-2E4248480FAF}"/>
              </a:ext>
            </a:extLst>
          </p:cNvPr>
          <p:cNvSpPr txBox="1"/>
          <p:nvPr/>
        </p:nvSpPr>
        <p:spPr>
          <a:xfrm>
            <a:off x="0" y="4028907"/>
            <a:ext cx="1107996" cy="461665"/>
          </a:xfrm>
          <a:prstGeom prst="rect">
            <a:avLst/>
          </a:prstGeom>
          <a:noFill/>
        </p:spPr>
        <p:txBody>
          <a:bodyPr wrap="none" rtlCol="0">
            <a:spAutoFit/>
          </a:bodyPr>
          <a:lstStyle/>
          <a:p>
            <a:r>
              <a:rPr kumimoji="1" lang="ja-JP" altLang="en-US" sz="2400">
                <a:latin typeface="HGMaruGothicMPRO" panose="020F0600000000000000" pitchFamily="34" charset="-128"/>
                <a:ea typeface="HGMaruGothicMPRO" panose="020F0600000000000000" pitchFamily="34" charset="-128"/>
              </a:rPr>
              <a:t>負傷者</a:t>
            </a:r>
          </a:p>
        </p:txBody>
      </p:sp>
      <p:graphicFrame>
        <p:nvGraphicFramePr>
          <p:cNvPr id="9" name="オブジェクト 4">
            <a:extLst>
              <a:ext uri="{FF2B5EF4-FFF2-40B4-BE49-F238E27FC236}">
                <a16:creationId xmlns:a16="http://schemas.microsoft.com/office/drawing/2014/main" id="{26298F75-D5BD-AA4B-B638-4BE4BC175732}"/>
              </a:ext>
            </a:extLst>
          </p:cNvPr>
          <p:cNvGraphicFramePr>
            <a:graphicFrameLocks noChangeAspect="1"/>
          </p:cNvGraphicFramePr>
          <p:nvPr>
            <p:extLst>
              <p:ext uri="{D42A27DB-BD31-4B8C-83A1-F6EECF244321}">
                <p14:modId xmlns:p14="http://schemas.microsoft.com/office/powerpoint/2010/main" val="487888366"/>
              </p:ext>
            </p:extLst>
          </p:nvPr>
        </p:nvGraphicFramePr>
        <p:xfrm>
          <a:off x="994894" y="4028907"/>
          <a:ext cx="8376542" cy="26766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074871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6760</TotalTime>
  <Words>1934</Words>
  <Application>Microsoft Macintosh PowerPoint</Application>
  <PresentationFormat>画面に合わせる (4:3)</PresentationFormat>
  <Paragraphs>289</Paragraphs>
  <Slides>53</Slides>
  <Notes>28</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53</vt:i4>
      </vt:variant>
    </vt:vector>
  </HeadingPairs>
  <TitlesOfParts>
    <vt:vector size="58" baseType="lpstr">
      <vt:lpstr>HGMaruGothicMPRO</vt:lpstr>
      <vt:lpstr>Arial</vt:lpstr>
      <vt:lpstr>Calibri</vt:lpstr>
      <vt:lpstr>Times New Roman</vt:lpstr>
      <vt:lpstr>Office テーマ</vt:lpstr>
      <vt:lpstr>交通事故統計 （R３全国）</vt:lpstr>
      <vt:lpstr>目　　次</vt:lpstr>
      <vt:lpstr>データの出典</vt:lpstr>
      <vt:lpstr>1．概　略</vt:lpstr>
      <vt:lpstr>令和３年の事故</vt:lpstr>
      <vt:lpstr>事故件数、負傷者数、死者数の推移</vt:lpstr>
      <vt:lpstr>状態別死傷者数の推移</vt:lpstr>
      <vt:lpstr>状態別死者数の推移</vt:lpstr>
      <vt:lpstr>令和３年の損傷部位別割合</vt:lpstr>
      <vt:lpstr>令和３年の年齢別死傷者、死者内訳</vt:lpstr>
      <vt:lpstr>令和３年の状態別負傷者、死者内訳</vt:lpstr>
      <vt:lpstr>令和３年の類型別事故発生状況</vt:lpstr>
      <vt:lpstr>令和３年の年齢別・状態別死傷者数</vt:lpstr>
      <vt:lpstr>令和３年の年齢別・状態別死者数</vt:lpstr>
      <vt:lpstr>原付以上運転者の年齢別事故件数の推移</vt:lpstr>
      <vt:lpstr>原付以上運転者の年齢別事故件数の推移 （免許保有者１０万人当たり）</vt:lpstr>
      <vt:lpstr>原付以上運転者の年齢別死亡事故件数の推移</vt:lpstr>
      <vt:lpstr>原付以上運転者の年齢別死亡事故件数の推移 （免許保有者１０万人当たり）</vt:lpstr>
      <vt:lpstr>主な法令違反別事故件数の推移</vt:lpstr>
      <vt:lpstr>主な法令違反別死亡事故件数の推移</vt:lpstr>
      <vt:lpstr>原付以上運転者の類型別事故の特徴</vt:lpstr>
      <vt:lpstr>原付以上運転者の類型別死亡事故の特徴</vt:lpstr>
      <vt:lpstr>原付以上運転者の法令違反別事故の特徴</vt:lpstr>
      <vt:lpstr>原付以上運転者の法令違反別死亡事故の特徴</vt:lpstr>
      <vt:lpstr>令和３年の年齢層別の昼夜比率</vt:lpstr>
      <vt:lpstr>2．若者の事故</vt:lpstr>
      <vt:lpstr>原付以上運転者の類型別事故の特徴（若者）</vt:lpstr>
      <vt:lpstr>原付以上運転者の類型別死亡事故の特徴（若者）</vt:lpstr>
      <vt:lpstr>原付以上運転者の法令違反別事故の特徴（若者）</vt:lpstr>
      <vt:lpstr>原付以上運転者の法令違反別死亡事故の特徴（若者）</vt:lpstr>
      <vt:lpstr>原付以上運転者の 主な法令違反別死亡事故件数の推移（若者）</vt:lpstr>
      <vt:lpstr>危険認知速度別死亡事故件数の推移（若者）</vt:lpstr>
      <vt:lpstr>3．高齢者の事故</vt:lpstr>
      <vt:lpstr>年齢層別人口１０万人当たり死者数</vt:lpstr>
      <vt:lpstr>令和３年の自転車乗車中の年齢別負傷者、死者内訳</vt:lpstr>
      <vt:lpstr>令和３年の歩行中の年齢別負傷者、死者内訳</vt:lpstr>
      <vt:lpstr>原付以上運転者の類型別事故の特徴（高齢者）</vt:lpstr>
      <vt:lpstr>原付以上運転者の類型別死亡事故の特徴（高齢者）</vt:lpstr>
      <vt:lpstr>原付以上運転者の法令違反別事故の特徴（高齢者）</vt:lpstr>
      <vt:lpstr>原付以上運転者の法令違反別死亡事故の特徴（高齢者）</vt:lpstr>
      <vt:lpstr>原付以上運転者の法令違反別事故の特徴（中高年）</vt:lpstr>
      <vt:lpstr>原付以上運転者の法令違反別死亡事故の特徴（中高年）</vt:lpstr>
      <vt:lpstr>4．飲酒運転</vt:lpstr>
      <vt:lpstr>飲酒による交通事故件数の推移</vt:lpstr>
      <vt:lpstr>飲酒による交通死亡事故件数の推移</vt:lpstr>
      <vt:lpstr>5．自転車の事故</vt:lpstr>
      <vt:lpstr>令和３年の自転車乗車中の年齢別負傷者、死者内訳</vt:lpstr>
      <vt:lpstr>自転車（第１・第２当事者）の 主な類型別事故件数の推移</vt:lpstr>
      <vt:lpstr>自転車（第１・第２当事者）の 主な類型別死亡事故件数の推移</vt:lpstr>
      <vt:lpstr>自転車（第１・第２当事者）の 主な法令違反別事故件数の推移</vt:lpstr>
      <vt:lpstr>自転車（第１・第２当事者）の 主な法令違反別事故件数の推移</vt:lpstr>
      <vt:lpstr>6．歩行中の事故</vt:lpstr>
      <vt:lpstr>令和３年の歩行中の年齢別負傷者、死者内訳</vt:lpstr>
    </vt:vector>
  </TitlesOfParts>
  <Company>Your Company Name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大学および大学教員</dc:title>
  <dc:creator>Kazunori Shidoji</dc:creator>
  <cp:lastModifiedBy>志堂寺 和則</cp:lastModifiedBy>
  <cp:revision>624</cp:revision>
  <cp:lastPrinted>2019-04-16T09:37:50Z</cp:lastPrinted>
  <dcterms:created xsi:type="dcterms:W3CDTF">2009-06-01T04:49:20Z</dcterms:created>
  <dcterms:modified xsi:type="dcterms:W3CDTF">2022-05-09T08:22:13Z</dcterms:modified>
</cp:coreProperties>
</file>