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4.xml" ContentType="application/vnd.openxmlformats-officedocument.presentationml.notesSlide+xml"/>
  <Override PartName="/ppt/charts/chart15.xml" ContentType="application/vnd.openxmlformats-officedocument.drawingml.chart+xml"/>
  <Override PartName="/ppt/notesSlides/notesSlide5.xml" ContentType="application/vnd.openxmlformats-officedocument.presentationml.notesSlide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notesSlides/notesSlide6.xml" ContentType="application/vnd.openxmlformats-officedocument.presentationml.notesSlide+xml"/>
  <Override PartName="/ppt/charts/chart19.xml" ContentType="application/vnd.openxmlformats-officedocument.drawingml.chart+xml"/>
  <Override PartName="/ppt/notesSlides/notesSlide7.xml" ContentType="application/vnd.openxmlformats-officedocument.presentationml.notesSlide+xml"/>
  <Override PartName="/ppt/charts/chart20.xml" ContentType="application/vnd.openxmlformats-officedocument.drawingml.chart+xml"/>
  <Override PartName="/ppt/notesSlides/notesSlide8.xml" ContentType="application/vnd.openxmlformats-officedocument.presentationml.notesSlide+xml"/>
  <Override PartName="/ppt/charts/chart21.xml" ContentType="application/vnd.openxmlformats-officedocument.drawingml.chart+xml"/>
  <Override PartName="/ppt/notesSlides/notesSlide9.xml" ContentType="application/vnd.openxmlformats-officedocument.presentationml.notesSlide+xml"/>
  <Override PartName="/ppt/charts/chart22.xml" ContentType="application/vnd.openxmlformats-officedocument.drawingml.chart+xml"/>
  <Override PartName="/ppt/notesSlides/notesSlide10.xml" ContentType="application/vnd.openxmlformats-officedocument.presentationml.notesSlide+xml"/>
  <Override PartName="/ppt/charts/chart23.xml" ContentType="application/vnd.openxmlformats-officedocument.drawingml.chart+xml"/>
  <Override PartName="/ppt/notesSlides/notesSlide11.xml" ContentType="application/vnd.openxmlformats-officedocument.presentationml.notesSlide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notesSlides/notesSlide12.xml" ContentType="application/vnd.openxmlformats-officedocument.presentationml.notesSlide+xml"/>
  <Override PartName="/ppt/charts/chart28.xml" ContentType="application/vnd.openxmlformats-officedocument.drawingml.chart+xml"/>
  <Override PartName="/ppt/notesSlides/notesSlide13.xml" ContentType="application/vnd.openxmlformats-officedocument.presentationml.notesSlide+xml"/>
  <Override PartName="/ppt/charts/chart29.xml" ContentType="application/vnd.openxmlformats-officedocument.drawingml.chart+xml"/>
  <Override PartName="/ppt/notesSlides/notesSlide14.xml" ContentType="application/vnd.openxmlformats-officedocument.presentationml.notesSlide+xml"/>
  <Override PartName="/ppt/charts/chart30.xml" ContentType="application/vnd.openxmlformats-officedocument.drawingml.chart+xml"/>
  <Override PartName="/ppt/notesSlides/notesSlide15.xml" ContentType="application/vnd.openxmlformats-officedocument.presentationml.notesSlide+xml"/>
  <Override PartName="/ppt/charts/chart31.xml" ContentType="application/vnd.openxmlformats-officedocument.drawingml.chart+xml"/>
  <Override PartName="/ppt/notesSlides/notesSlide16.xml" ContentType="application/vnd.openxmlformats-officedocument.presentationml.notesSlide+xml"/>
  <Override PartName="/ppt/charts/chart32.xml" ContentType="application/vnd.openxmlformats-officedocument.drawingml.chart+xml"/>
  <Override PartName="/ppt/notesSlides/notesSlide17.xml" ContentType="application/vnd.openxmlformats-officedocument.presentationml.notesSlide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notesSlides/notesSlide18.xml" ContentType="application/vnd.openxmlformats-officedocument.presentationml.notesSlide+xml"/>
  <Override PartName="/ppt/charts/chart37.xml" ContentType="application/vnd.openxmlformats-officedocument.drawingml.chart+xml"/>
  <Override PartName="/ppt/notesSlides/notesSlide19.xml" ContentType="application/vnd.openxmlformats-officedocument.presentationml.notesSlide+xml"/>
  <Override PartName="/ppt/charts/chart38.xml" ContentType="application/vnd.openxmlformats-officedocument.drawingml.chart+xml"/>
  <Override PartName="/ppt/notesSlides/notesSlide20.xml" ContentType="application/vnd.openxmlformats-officedocument.presentationml.notesSlide+xml"/>
  <Override PartName="/ppt/charts/chart39.xml" ContentType="application/vnd.openxmlformats-officedocument.drawingml.chart+xml"/>
  <Override PartName="/ppt/notesSlides/notesSlide21.xml" ContentType="application/vnd.openxmlformats-officedocument.presentationml.notesSlide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56" r:id="rId2"/>
    <p:sldId id="885" r:id="rId3"/>
    <p:sldId id="906" r:id="rId4"/>
    <p:sldId id="910" r:id="rId5"/>
    <p:sldId id="336" r:id="rId6"/>
    <p:sldId id="356" r:id="rId7"/>
    <p:sldId id="1109" r:id="rId8"/>
    <p:sldId id="1110" r:id="rId9"/>
    <p:sldId id="338" r:id="rId10"/>
    <p:sldId id="339" r:id="rId11"/>
    <p:sldId id="340" r:id="rId12"/>
    <p:sldId id="341" r:id="rId13"/>
    <p:sldId id="342" r:id="rId14"/>
    <p:sldId id="1113" r:id="rId15"/>
    <p:sldId id="1079" r:id="rId16"/>
    <p:sldId id="1080" r:id="rId17"/>
    <p:sldId id="1081" r:id="rId18"/>
    <p:sldId id="343" r:id="rId19"/>
    <p:sldId id="344" r:id="rId20"/>
    <p:sldId id="1066" r:id="rId21"/>
    <p:sldId id="798" r:id="rId22"/>
    <p:sldId id="1084" r:id="rId23"/>
    <p:sldId id="1085" r:id="rId24"/>
    <p:sldId id="1086" r:id="rId25"/>
    <p:sldId id="1087" r:id="rId26"/>
    <p:sldId id="1088" r:id="rId27"/>
    <p:sldId id="1089" r:id="rId28"/>
    <p:sldId id="911" r:id="rId29"/>
    <p:sldId id="1090" r:id="rId30"/>
    <p:sldId id="1111" r:id="rId31"/>
    <p:sldId id="1112" r:id="rId32"/>
    <p:sldId id="1093" r:id="rId33"/>
    <p:sldId id="1094" r:id="rId34"/>
    <p:sldId id="1095" r:id="rId35"/>
    <p:sldId id="1096" r:id="rId36"/>
    <p:sldId id="1097" r:id="rId37"/>
    <p:sldId id="1098" r:id="rId38"/>
    <p:sldId id="897" r:id="rId39"/>
    <p:sldId id="348" r:id="rId40"/>
    <p:sldId id="349" r:id="rId41"/>
    <p:sldId id="907" r:id="rId42"/>
    <p:sldId id="346" r:id="rId43"/>
    <p:sldId id="1100" r:id="rId44"/>
    <p:sldId id="1101" r:id="rId45"/>
    <p:sldId id="1102" r:id="rId46"/>
    <p:sldId id="1103" r:id="rId47"/>
    <p:sldId id="908" r:id="rId48"/>
    <p:sldId id="347" r:id="rId49"/>
  </p:sldIdLst>
  <p:sldSz cx="9144000" cy="6858000" type="screen4x3"/>
  <p:notesSz cx="6735763" cy="986948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FFF"/>
    <a:srgbClr val="66FF33"/>
    <a:srgbClr val="FF66FF"/>
    <a:srgbClr val="009900"/>
    <a:srgbClr val="0066FF"/>
    <a:srgbClr val="996633"/>
    <a:srgbClr val="FF00FF"/>
    <a:srgbClr val="00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23" autoAdjust="0"/>
    <p:restoredTop sz="72269" autoAdjust="0"/>
  </p:normalViewPr>
  <p:slideViewPr>
    <p:cSldViewPr>
      <p:cViewPr varScale="1">
        <p:scale>
          <a:sx n="83" d="100"/>
          <a:sy n="83" d="100"/>
        </p:scale>
        <p:origin x="1192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25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26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27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2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29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30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31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32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33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34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35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36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37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38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3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39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40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424835228929699"/>
          <c:y val="0.18820197765976901"/>
          <c:w val="0.65937812773403304"/>
          <c:h val="0.63356161875114503"/>
        </c:manualLayout>
      </c:layout>
      <c:lineChart>
        <c:grouping val="standar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事故件数</c:v>
                </c:pt>
              </c:strCache>
            </c:strRef>
          </c:tx>
          <c:spPr>
            <a:ln w="26995">
              <a:solidFill>
                <a:srgbClr val="3366FF"/>
              </a:solidFill>
              <a:prstDash val="solid"/>
            </a:ln>
          </c:spPr>
          <c:marker>
            <c:symbol val="none"/>
          </c:marker>
          <c:cat>
            <c:strRef>
              <c:f>Sheet1!$B$1:$BU$1</c:f>
              <c:strCache>
                <c:ptCount val="72"/>
                <c:pt idx="0">
                  <c:v>21</c:v>
                </c:pt>
                <c:pt idx="1">
                  <c:v>22</c:v>
                </c:pt>
                <c:pt idx="2">
                  <c:v>23</c:v>
                </c:pt>
                <c:pt idx="3">
                  <c:v>24</c:v>
                </c:pt>
                <c:pt idx="4">
                  <c:v>25</c:v>
                </c:pt>
                <c:pt idx="5">
                  <c:v>26</c:v>
                </c:pt>
                <c:pt idx="6">
                  <c:v>27</c:v>
                </c:pt>
                <c:pt idx="7">
                  <c:v>28</c:v>
                </c:pt>
                <c:pt idx="8">
                  <c:v>29</c:v>
                </c:pt>
                <c:pt idx="9">
                  <c:v>30</c:v>
                </c:pt>
                <c:pt idx="10">
                  <c:v>31</c:v>
                </c:pt>
                <c:pt idx="11">
                  <c:v>32</c:v>
                </c:pt>
                <c:pt idx="12">
                  <c:v>33</c:v>
                </c:pt>
                <c:pt idx="13">
                  <c:v>34</c:v>
                </c:pt>
                <c:pt idx="14">
                  <c:v>35</c:v>
                </c:pt>
                <c:pt idx="15">
                  <c:v>36</c:v>
                </c:pt>
                <c:pt idx="16">
                  <c:v>37</c:v>
                </c:pt>
                <c:pt idx="17">
                  <c:v>38</c:v>
                </c:pt>
                <c:pt idx="18">
                  <c:v>39</c:v>
                </c:pt>
                <c:pt idx="19">
                  <c:v>40</c:v>
                </c:pt>
                <c:pt idx="20">
                  <c:v>41</c:v>
                </c:pt>
                <c:pt idx="21">
                  <c:v>42</c:v>
                </c:pt>
                <c:pt idx="22">
                  <c:v>43</c:v>
                </c:pt>
                <c:pt idx="23">
                  <c:v>44</c:v>
                </c:pt>
                <c:pt idx="24">
                  <c:v>45</c:v>
                </c:pt>
                <c:pt idx="25">
                  <c:v>46</c:v>
                </c:pt>
                <c:pt idx="26">
                  <c:v>47</c:v>
                </c:pt>
                <c:pt idx="27">
                  <c:v>48</c:v>
                </c:pt>
                <c:pt idx="28">
                  <c:v>49</c:v>
                </c:pt>
                <c:pt idx="29">
                  <c:v>50</c:v>
                </c:pt>
                <c:pt idx="30">
                  <c:v>51</c:v>
                </c:pt>
                <c:pt idx="31">
                  <c:v>52</c:v>
                </c:pt>
                <c:pt idx="32">
                  <c:v>53</c:v>
                </c:pt>
                <c:pt idx="33">
                  <c:v>54</c:v>
                </c:pt>
                <c:pt idx="34">
                  <c:v>55</c:v>
                </c:pt>
                <c:pt idx="35">
                  <c:v>56</c:v>
                </c:pt>
                <c:pt idx="36">
                  <c:v>57</c:v>
                </c:pt>
                <c:pt idx="37">
                  <c:v>58</c:v>
                </c:pt>
                <c:pt idx="38">
                  <c:v>59</c:v>
                </c:pt>
                <c:pt idx="39">
                  <c:v>60</c:v>
                </c:pt>
                <c:pt idx="40">
                  <c:v>61</c:v>
                </c:pt>
                <c:pt idx="41">
                  <c:v>62</c:v>
                </c:pt>
                <c:pt idx="42">
                  <c:v>63</c:v>
                </c:pt>
                <c:pt idx="43">
                  <c:v>元</c:v>
                </c:pt>
                <c:pt idx="44">
                  <c:v>2</c:v>
                </c:pt>
                <c:pt idx="45">
                  <c:v>3</c:v>
                </c:pt>
                <c:pt idx="46">
                  <c:v>4</c:v>
                </c:pt>
                <c:pt idx="47">
                  <c:v>5</c:v>
                </c:pt>
                <c:pt idx="48">
                  <c:v>6</c:v>
                </c:pt>
                <c:pt idx="49">
                  <c:v>7</c:v>
                </c:pt>
                <c:pt idx="50">
                  <c:v>8</c:v>
                </c:pt>
                <c:pt idx="51">
                  <c:v>9</c:v>
                </c:pt>
                <c:pt idx="52">
                  <c:v>10</c:v>
                </c:pt>
                <c:pt idx="53">
                  <c:v>11</c:v>
                </c:pt>
                <c:pt idx="54">
                  <c:v>12</c:v>
                </c:pt>
                <c:pt idx="55">
                  <c:v>13</c:v>
                </c:pt>
                <c:pt idx="56">
                  <c:v>14</c:v>
                </c:pt>
                <c:pt idx="57">
                  <c:v>15</c:v>
                </c:pt>
                <c:pt idx="58">
                  <c:v>16</c:v>
                </c:pt>
                <c:pt idx="59">
                  <c:v>17</c:v>
                </c:pt>
                <c:pt idx="60">
                  <c:v>18</c:v>
                </c:pt>
                <c:pt idx="61">
                  <c:v>19</c:v>
                </c:pt>
                <c:pt idx="62">
                  <c:v>20</c:v>
                </c:pt>
                <c:pt idx="63">
                  <c:v>21</c:v>
                </c:pt>
                <c:pt idx="64">
                  <c:v>22</c:v>
                </c:pt>
                <c:pt idx="65">
                  <c:v>23</c:v>
                </c:pt>
                <c:pt idx="66">
                  <c:v>24</c:v>
                </c:pt>
                <c:pt idx="67">
                  <c:v>25</c:v>
                </c:pt>
                <c:pt idx="68">
                  <c:v>26</c:v>
                </c:pt>
                <c:pt idx="69">
                  <c:v>27</c:v>
                </c:pt>
                <c:pt idx="70">
                  <c:v>28</c:v>
                </c:pt>
                <c:pt idx="71">
                  <c:v>29</c:v>
                </c:pt>
              </c:strCache>
            </c:strRef>
          </c:cat>
          <c:val>
            <c:numRef>
              <c:f>Sheet1!$B$2:$BU$2</c:f>
              <c:numCache>
                <c:formatCode>#,##0_);[Red]\(#,##0\)</c:formatCode>
                <c:ptCount val="72"/>
                <c:pt idx="0">
                  <c:v>12504</c:v>
                </c:pt>
                <c:pt idx="1">
                  <c:v>17778</c:v>
                </c:pt>
                <c:pt idx="2">
                  <c:v>21341</c:v>
                </c:pt>
                <c:pt idx="3">
                  <c:v>25113</c:v>
                </c:pt>
                <c:pt idx="4">
                  <c:v>33212</c:v>
                </c:pt>
                <c:pt idx="5">
                  <c:v>41423</c:v>
                </c:pt>
                <c:pt idx="6">
                  <c:v>58487</c:v>
                </c:pt>
                <c:pt idx="7">
                  <c:v>80019</c:v>
                </c:pt>
                <c:pt idx="8">
                  <c:v>93869</c:v>
                </c:pt>
                <c:pt idx="9">
                  <c:v>93981</c:v>
                </c:pt>
                <c:pt idx="10">
                  <c:v>122691</c:v>
                </c:pt>
                <c:pt idx="11">
                  <c:v>146833</c:v>
                </c:pt>
                <c:pt idx="12">
                  <c:v>168799</c:v>
                </c:pt>
                <c:pt idx="13">
                  <c:v>201292</c:v>
                </c:pt>
                <c:pt idx="14">
                  <c:v>449917</c:v>
                </c:pt>
                <c:pt idx="15">
                  <c:v>493693</c:v>
                </c:pt>
                <c:pt idx="16">
                  <c:v>479825</c:v>
                </c:pt>
                <c:pt idx="17">
                  <c:v>531966</c:v>
                </c:pt>
                <c:pt idx="18">
                  <c:v>557183</c:v>
                </c:pt>
                <c:pt idx="19">
                  <c:v>567286</c:v>
                </c:pt>
                <c:pt idx="20">
                  <c:v>425944</c:v>
                </c:pt>
                <c:pt idx="21">
                  <c:v>521481</c:v>
                </c:pt>
                <c:pt idx="22">
                  <c:v>635056</c:v>
                </c:pt>
                <c:pt idx="23">
                  <c:v>720880</c:v>
                </c:pt>
                <c:pt idx="24">
                  <c:v>718080</c:v>
                </c:pt>
                <c:pt idx="25">
                  <c:v>700290</c:v>
                </c:pt>
                <c:pt idx="26">
                  <c:v>659283</c:v>
                </c:pt>
                <c:pt idx="27">
                  <c:v>586713</c:v>
                </c:pt>
                <c:pt idx="28">
                  <c:v>490452</c:v>
                </c:pt>
                <c:pt idx="29">
                  <c:v>472938</c:v>
                </c:pt>
                <c:pt idx="30">
                  <c:v>471041</c:v>
                </c:pt>
                <c:pt idx="31">
                  <c:v>460649</c:v>
                </c:pt>
                <c:pt idx="32">
                  <c:v>464037</c:v>
                </c:pt>
                <c:pt idx="33">
                  <c:v>471573</c:v>
                </c:pt>
                <c:pt idx="34">
                  <c:v>476677</c:v>
                </c:pt>
                <c:pt idx="35">
                  <c:v>485578</c:v>
                </c:pt>
                <c:pt idx="36">
                  <c:v>502261</c:v>
                </c:pt>
                <c:pt idx="37">
                  <c:v>526362</c:v>
                </c:pt>
                <c:pt idx="38">
                  <c:v>518642</c:v>
                </c:pt>
                <c:pt idx="39">
                  <c:v>552788</c:v>
                </c:pt>
                <c:pt idx="40">
                  <c:v>579190</c:v>
                </c:pt>
                <c:pt idx="41">
                  <c:v>590723</c:v>
                </c:pt>
                <c:pt idx="42">
                  <c:v>614481</c:v>
                </c:pt>
                <c:pt idx="43">
                  <c:v>661363</c:v>
                </c:pt>
                <c:pt idx="44">
                  <c:v>643097</c:v>
                </c:pt>
                <c:pt idx="45">
                  <c:v>662392</c:v>
                </c:pt>
                <c:pt idx="46">
                  <c:v>695346</c:v>
                </c:pt>
                <c:pt idx="47">
                  <c:v>724678</c:v>
                </c:pt>
                <c:pt idx="48">
                  <c:v>729461</c:v>
                </c:pt>
                <c:pt idx="49">
                  <c:v>761794</c:v>
                </c:pt>
                <c:pt idx="50">
                  <c:v>771085</c:v>
                </c:pt>
                <c:pt idx="51">
                  <c:v>780401</c:v>
                </c:pt>
                <c:pt idx="52">
                  <c:v>803882</c:v>
                </c:pt>
                <c:pt idx="53">
                  <c:v>850371</c:v>
                </c:pt>
                <c:pt idx="54">
                  <c:v>931950</c:v>
                </c:pt>
                <c:pt idx="55">
                  <c:v>947253</c:v>
                </c:pt>
                <c:pt idx="56">
                  <c:v>936950</c:v>
                </c:pt>
                <c:pt idx="57">
                  <c:v>948281</c:v>
                </c:pt>
                <c:pt idx="58">
                  <c:v>952709</c:v>
                </c:pt>
                <c:pt idx="59">
                  <c:v>934339</c:v>
                </c:pt>
                <c:pt idx="60">
                  <c:v>887257</c:v>
                </c:pt>
                <c:pt idx="61">
                  <c:v>832691</c:v>
                </c:pt>
                <c:pt idx="62">
                  <c:v>766382</c:v>
                </c:pt>
                <c:pt idx="63">
                  <c:v>737628</c:v>
                </c:pt>
                <c:pt idx="64">
                  <c:v>725903</c:v>
                </c:pt>
                <c:pt idx="65">
                  <c:v>692056</c:v>
                </c:pt>
                <c:pt idx="66">
                  <c:v>665138</c:v>
                </c:pt>
                <c:pt idx="67">
                  <c:v>629021</c:v>
                </c:pt>
                <c:pt idx="68">
                  <c:v>573842</c:v>
                </c:pt>
                <c:pt idx="69">
                  <c:v>536899</c:v>
                </c:pt>
                <c:pt idx="70">
                  <c:v>499201</c:v>
                </c:pt>
                <c:pt idx="71" formatCode="#,##0_);[Red]\(#,##0\)">
                  <c:v>472165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621-244A-8F70-06D1F0728269}"/>
            </c:ext>
          </c:extLst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負傷者数</c:v>
                </c:pt>
              </c:strCache>
            </c:strRef>
          </c:tx>
          <c:spPr>
            <a:ln w="26995">
              <a:solidFill>
                <a:srgbClr val="339966"/>
              </a:solidFill>
              <a:prstDash val="solid"/>
            </a:ln>
          </c:spPr>
          <c:marker>
            <c:symbol val="none"/>
          </c:marker>
          <c:cat>
            <c:strRef>
              <c:f>Sheet1!$B$1:$BU$1</c:f>
              <c:strCache>
                <c:ptCount val="72"/>
                <c:pt idx="0">
                  <c:v>21</c:v>
                </c:pt>
                <c:pt idx="1">
                  <c:v>22</c:v>
                </c:pt>
                <c:pt idx="2">
                  <c:v>23</c:v>
                </c:pt>
                <c:pt idx="3">
                  <c:v>24</c:v>
                </c:pt>
                <c:pt idx="4">
                  <c:v>25</c:v>
                </c:pt>
                <c:pt idx="5">
                  <c:v>26</c:v>
                </c:pt>
                <c:pt idx="6">
                  <c:v>27</c:v>
                </c:pt>
                <c:pt idx="7">
                  <c:v>28</c:v>
                </c:pt>
                <c:pt idx="8">
                  <c:v>29</c:v>
                </c:pt>
                <c:pt idx="9">
                  <c:v>30</c:v>
                </c:pt>
                <c:pt idx="10">
                  <c:v>31</c:v>
                </c:pt>
                <c:pt idx="11">
                  <c:v>32</c:v>
                </c:pt>
                <c:pt idx="12">
                  <c:v>33</c:v>
                </c:pt>
                <c:pt idx="13">
                  <c:v>34</c:v>
                </c:pt>
                <c:pt idx="14">
                  <c:v>35</c:v>
                </c:pt>
                <c:pt idx="15">
                  <c:v>36</c:v>
                </c:pt>
                <c:pt idx="16">
                  <c:v>37</c:v>
                </c:pt>
                <c:pt idx="17">
                  <c:v>38</c:v>
                </c:pt>
                <c:pt idx="18">
                  <c:v>39</c:v>
                </c:pt>
                <c:pt idx="19">
                  <c:v>40</c:v>
                </c:pt>
                <c:pt idx="20">
                  <c:v>41</c:v>
                </c:pt>
                <c:pt idx="21">
                  <c:v>42</c:v>
                </c:pt>
                <c:pt idx="22">
                  <c:v>43</c:v>
                </c:pt>
                <c:pt idx="23">
                  <c:v>44</c:v>
                </c:pt>
                <c:pt idx="24">
                  <c:v>45</c:v>
                </c:pt>
                <c:pt idx="25">
                  <c:v>46</c:v>
                </c:pt>
                <c:pt idx="26">
                  <c:v>47</c:v>
                </c:pt>
                <c:pt idx="27">
                  <c:v>48</c:v>
                </c:pt>
                <c:pt idx="28">
                  <c:v>49</c:v>
                </c:pt>
                <c:pt idx="29">
                  <c:v>50</c:v>
                </c:pt>
                <c:pt idx="30">
                  <c:v>51</c:v>
                </c:pt>
                <c:pt idx="31">
                  <c:v>52</c:v>
                </c:pt>
                <c:pt idx="32">
                  <c:v>53</c:v>
                </c:pt>
                <c:pt idx="33">
                  <c:v>54</c:v>
                </c:pt>
                <c:pt idx="34">
                  <c:v>55</c:v>
                </c:pt>
                <c:pt idx="35">
                  <c:v>56</c:v>
                </c:pt>
                <c:pt idx="36">
                  <c:v>57</c:v>
                </c:pt>
                <c:pt idx="37">
                  <c:v>58</c:v>
                </c:pt>
                <c:pt idx="38">
                  <c:v>59</c:v>
                </c:pt>
                <c:pt idx="39">
                  <c:v>60</c:v>
                </c:pt>
                <c:pt idx="40">
                  <c:v>61</c:v>
                </c:pt>
                <c:pt idx="41">
                  <c:v>62</c:v>
                </c:pt>
                <c:pt idx="42">
                  <c:v>63</c:v>
                </c:pt>
                <c:pt idx="43">
                  <c:v>元</c:v>
                </c:pt>
                <c:pt idx="44">
                  <c:v>2</c:v>
                </c:pt>
                <c:pt idx="45">
                  <c:v>3</c:v>
                </c:pt>
                <c:pt idx="46">
                  <c:v>4</c:v>
                </c:pt>
                <c:pt idx="47">
                  <c:v>5</c:v>
                </c:pt>
                <c:pt idx="48">
                  <c:v>6</c:v>
                </c:pt>
                <c:pt idx="49">
                  <c:v>7</c:v>
                </c:pt>
                <c:pt idx="50">
                  <c:v>8</c:v>
                </c:pt>
                <c:pt idx="51">
                  <c:v>9</c:v>
                </c:pt>
                <c:pt idx="52">
                  <c:v>10</c:v>
                </c:pt>
                <c:pt idx="53">
                  <c:v>11</c:v>
                </c:pt>
                <c:pt idx="54">
                  <c:v>12</c:v>
                </c:pt>
                <c:pt idx="55">
                  <c:v>13</c:v>
                </c:pt>
                <c:pt idx="56">
                  <c:v>14</c:v>
                </c:pt>
                <c:pt idx="57">
                  <c:v>15</c:v>
                </c:pt>
                <c:pt idx="58">
                  <c:v>16</c:v>
                </c:pt>
                <c:pt idx="59">
                  <c:v>17</c:v>
                </c:pt>
                <c:pt idx="60">
                  <c:v>18</c:v>
                </c:pt>
                <c:pt idx="61">
                  <c:v>19</c:v>
                </c:pt>
                <c:pt idx="62">
                  <c:v>20</c:v>
                </c:pt>
                <c:pt idx="63">
                  <c:v>21</c:v>
                </c:pt>
                <c:pt idx="64">
                  <c:v>22</c:v>
                </c:pt>
                <c:pt idx="65">
                  <c:v>23</c:v>
                </c:pt>
                <c:pt idx="66">
                  <c:v>24</c:v>
                </c:pt>
                <c:pt idx="67">
                  <c:v>25</c:v>
                </c:pt>
                <c:pt idx="68">
                  <c:v>26</c:v>
                </c:pt>
                <c:pt idx="69">
                  <c:v>27</c:v>
                </c:pt>
                <c:pt idx="70">
                  <c:v>28</c:v>
                </c:pt>
                <c:pt idx="71">
                  <c:v>29</c:v>
                </c:pt>
              </c:strCache>
            </c:strRef>
          </c:cat>
          <c:val>
            <c:numRef>
              <c:f>Sheet1!$B$3:$BU$3</c:f>
              <c:numCache>
                <c:formatCode>#,##0_);[Red]\(#,##0\)</c:formatCode>
                <c:ptCount val="72"/>
                <c:pt idx="0">
                  <c:v>12655</c:v>
                </c:pt>
                <c:pt idx="1">
                  <c:v>16852</c:v>
                </c:pt>
                <c:pt idx="2">
                  <c:v>17609</c:v>
                </c:pt>
                <c:pt idx="3">
                  <c:v>20242</c:v>
                </c:pt>
                <c:pt idx="4">
                  <c:v>25450</c:v>
                </c:pt>
                <c:pt idx="5">
                  <c:v>31274</c:v>
                </c:pt>
                <c:pt idx="6">
                  <c:v>43321</c:v>
                </c:pt>
                <c:pt idx="7">
                  <c:v>59280</c:v>
                </c:pt>
                <c:pt idx="8">
                  <c:v>72390</c:v>
                </c:pt>
                <c:pt idx="9">
                  <c:v>76501</c:v>
                </c:pt>
                <c:pt idx="10">
                  <c:v>102072</c:v>
                </c:pt>
                <c:pt idx="11">
                  <c:v>124530</c:v>
                </c:pt>
                <c:pt idx="12">
                  <c:v>145432</c:v>
                </c:pt>
                <c:pt idx="13">
                  <c:v>175951</c:v>
                </c:pt>
                <c:pt idx="14">
                  <c:v>289156</c:v>
                </c:pt>
                <c:pt idx="15">
                  <c:v>308697</c:v>
                </c:pt>
                <c:pt idx="16">
                  <c:v>313813</c:v>
                </c:pt>
                <c:pt idx="17">
                  <c:v>359089</c:v>
                </c:pt>
                <c:pt idx="18">
                  <c:v>401117</c:v>
                </c:pt>
                <c:pt idx="19">
                  <c:v>425666</c:v>
                </c:pt>
                <c:pt idx="20">
                  <c:v>517775</c:v>
                </c:pt>
                <c:pt idx="21">
                  <c:v>655377</c:v>
                </c:pt>
                <c:pt idx="22">
                  <c:v>828071</c:v>
                </c:pt>
                <c:pt idx="23">
                  <c:v>967000</c:v>
                </c:pt>
                <c:pt idx="24">
                  <c:v>981096</c:v>
                </c:pt>
                <c:pt idx="25">
                  <c:v>949689</c:v>
                </c:pt>
                <c:pt idx="26">
                  <c:v>889198</c:v>
                </c:pt>
                <c:pt idx="27">
                  <c:v>789948</c:v>
                </c:pt>
                <c:pt idx="28">
                  <c:v>651420</c:v>
                </c:pt>
                <c:pt idx="29">
                  <c:v>622467</c:v>
                </c:pt>
                <c:pt idx="30">
                  <c:v>613957</c:v>
                </c:pt>
                <c:pt idx="31">
                  <c:v>593211</c:v>
                </c:pt>
                <c:pt idx="32">
                  <c:v>594116</c:v>
                </c:pt>
                <c:pt idx="33">
                  <c:v>596282</c:v>
                </c:pt>
                <c:pt idx="34">
                  <c:v>598719</c:v>
                </c:pt>
                <c:pt idx="35">
                  <c:v>607346</c:v>
                </c:pt>
                <c:pt idx="36">
                  <c:v>626192</c:v>
                </c:pt>
                <c:pt idx="37">
                  <c:v>654822</c:v>
                </c:pt>
                <c:pt idx="38">
                  <c:v>644321</c:v>
                </c:pt>
                <c:pt idx="39">
                  <c:v>681346</c:v>
                </c:pt>
                <c:pt idx="40">
                  <c:v>712330</c:v>
                </c:pt>
                <c:pt idx="41">
                  <c:v>722179</c:v>
                </c:pt>
                <c:pt idx="42">
                  <c:v>752845</c:v>
                </c:pt>
                <c:pt idx="43">
                  <c:v>814832</c:v>
                </c:pt>
                <c:pt idx="44">
                  <c:v>790295</c:v>
                </c:pt>
                <c:pt idx="45">
                  <c:v>810245</c:v>
                </c:pt>
                <c:pt idx="46">
                  <c:v>844003</c:v>
                </c:pt>
                <c:pt idx="47">
                  <c:v>878633</c:v>
                </c:pt>
                <c:pt idx="48">
                  <c:v>881723</c:v>
                </c:pt>
                <c:pt idx="49">
                  <c:v>922677</c:v>
                </c:pt>
                <c:pt idx="50">
                  <c:v>942204</c:v>
                </c:pt>
                <c:pt idx="51">
                  <c:v>958925</c:v>
                </c:pt>
                <c:pt idx="52">
                  <c:v>990676</c:v>
                </c:pt>
                <c:pt idx="53">
                  <c:v>1050399</c:v>
                </c:pt>
                <c:pt idx="54">
                  <c:v>1155707</c:v>
                </c:pt>
                <c:pt idx="55">
                  <c:v>1181039</c:v>
                </c:pt>
                <c:pt idx="56">
                  <c:v>1168029</c:v>
                </c:pt>
                <c:pt idx="57">
                  <c:v>1181681</c:v>
                </c:pt>
                <c:pt idx="58">
                  <c:v>1183616</c:v>
                </c:pt>
                <c:pt idx="59">
                  <c:v>1157115</c:v>
                </c:pt>
                <c:pt idx="60">
                  <c:v>1098566</c:v>
                </c:pt>
                <c:pt idx="61">
                  <c:v>1034653</c:v>
                </c:pt>
                <c:pt idx="62">
                  <c:v>945703</c:v>
                </c:pt>
                <c:pt idx="63">
                  <c:v>911215</c:v>
                </c:pt>
                <c:pt idx="64">
                  <c:v>896294</c:v>
                </c:pt>
                <c:pt idx="65">
                  <c:v>854610</c:v>
                </c:pt>
                <c:pt idx="66">
                  <c:v>825396</c:v>
                </c:pt>
                <c:pt idx="67">
                  <c:v>781494</c:v>
                </c:pt>
                <c:pt idx="68">
                  <c:v>711374</c:v>
                </c:pt>
                <c:pt idx="69">
                  <c:v>666023</c:v>
                </c:pt>
                <c:pt idx="70">
                  <c:v>618853</c:v>
                </c:pt>
                <c:pt idx="71" formatCode="#,##0_);[Red]\(#,##0\)">
                  <c:v>580847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621-244A-8F70-06D1F07282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0035568"/>
        <c:axId val="258136000"/>
      </c:lineChart>
      <c:lineChart>
        <c:grouping val="standard"/>
        <c:varyColors val="0"/>
        <c:ser>
          <c:idx val="3"/>
          <c:order val="2"/>
          <c:tx>
            <c:strRef>
              <c:f>Sheet1!$A$4</c:f>
              <c:strCache>
                <c:ptCount val="1"/>
                <c:pt idx="0">
                  <c:v>24時間以内死者数</c:v>
                </c:pt>
              </c:strCache>
            </c:strRef>
          </c:tx>
          <c:spPr>
            <a:ln w="26995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Sheet1!$B$1:$BU$1</c:f>
              <c:strCache>
                <c:ptCount val="72"/>
                <c:pt idx="0">
                  <c:v>21</c:v>
                </c:pt>
                <c:pt idx="1">
                  <c:v>22</c:v>
                </c:pt>
                <c:pt idx="2">
                  <c:v>23</c:v>
                </c:pt>
                <c:pt idx="3">
                  <c:v>24</c:v>
                </c:pt>
                <c:pt idx="4">
                  <c:v>25</c:v>
                </c:pt>
                <c:pt idx="5">
                  <c:v>26</c:v>
                </c:pt>
                <c:pt idx="6">
                  <c:v>27</c:v>
                </c:pt>
                <c:pt idx="7">
                  <c:v>28</c:v>
                </c:pt>
                <c:pt idx="8">
                  <c:v>29</c:v>
                </c:pt>
                <c:pt idx="9">
                  <c:v>30</c:v>
                </c:pt>
                <c:pt idx="10">
                  <c:v>31</c:v>
                </c:pt>
                <c:pt idx="11">
                  <c:v>32</c:v>
                </c:pt>
                <c:pt idx="12">
                  <c:v>33</c:v>
                </c:pt>
                <c:pt idx="13">
                  <c:v>34</c:v>
                </c:pt>
                <c:pt idx="14">
                  <c:v>35</c:v>
                </c:pt>
                <c:pt idx="15">
                  <c:v>36</c:v>
                </c:pt>
                <c:pt idx="16">
                  <c:v>37</c:v>
                </c:pt>
                <c:pt idx="17">
                  <c:v>38</c:v>
                </c:pt>
                <c:pt idx="18">
                  <c:v>39</c:v>
                </c:pt>
                <c:pt idx="19">
                  <c:v>40</c:v>
                </c:pt>
                <c:pt idx="20">
                  <c:v>41</c:v>
                </c:pt>
                <c:pt idx="21">
                  <c:v>42</c:v>
                </c:pt>
                <c:pt idx="22">
                  <c:v>43</c:v>
                </c:pt>
                <c:pt idx="23">
                  <c:v>44</c:v>
                </c:pt>
                <c:pt idx="24">
                  <c:v>45</c:v>
                </c:pt>
                <c:pt idx="25">
                  <c:v>46</c:v>
                </c:pt>
                <c:pt idx="26">
                  <c:v>47</c:v>
                </c:pt>
                <c:pt idx="27">
                  <c:v>48</c:v>
                </c:pt>
                <c:pt idx="28">
                  <c:v>49</c:v>
                </c:pt>
                <c:pt idx="29">
                  <c:v>50</c:v>
                </c:pt>
                <c:pt idx="30">
                  <c:v>51</c:v>
                </c:pt>
                <c:pt idx="31">
                  <c:v>52</c:v>
                </c:pt>
                <c:pt idx="32">
                  <c:v>53</c:v>
                </c:pt>
                <c:pt idx="33">
                  <c:v>54</c:v>
                </c:pt>
                <c:pt idx="34">
                  <c:v>55</c:v>
                </c:pt>
                <c:pt idx="35">
                  <c:v>56</c:v>
                </c:pt>
                <c:pt idx="36">
                  <c:v>57</c:v>
                </c:pt>
                <c:pt idx="37">
                  <c:v>58</c:v>
                </c:pt>
                <c:pt idx="38">
                  <c:v>59</c:v>
                </c:pt>
                <c:pt idx="39">
                  <c:v>60</c:v>
                </c:pt>
                <c:pt idx="40">
                  <c:v>61</c:v>
                </c:pt>
                <c:pt idx="41">
                  <c:v>62</c:v>
                </c:pt>
                <c:pt idx="42">
                  <c:v>63</c:v>
                </c:pt>
                <c:pt idx="43">
                  <c:v>元</c:v>
                </c:pt>
                <c:pt idx="44">
                  <c:v>2</c:v>
                </c:pt>
                <c:pt idx="45">
                  <c:v>3</c:v>
                </c:pt>
                <c:pt idx="46">
                  <c:v>4</c:v>
                </c:pt>
                <c:pt idx="47">
                  <c:v>5</c:v>
                </c:pt>
                <c:pt idx="48">
                  <c:v>6</c:v>
                </c:pt>
                <c:pt idx="49">
                  <c:v>7</c:v>
                </c:pt>
                <c:pt idx="50">
                  <c:v>8</c:v>
                </c:pt>
                <c:pt idx="51">
                  <c:v>9</c:v>
                </c:pt>
                <c:pt idx="52">
                  <c:v>10</c:v>
                </c:pt>
                <c:pt idx="53">
                  <c:v>11</c:v>
                </c:pt>
                <c:pt idx="54">
                  <c:v>12</c:v>
                </c:pt>
                <c:pt idx="55">
                  <c:v>13</c:v>
                </c:pt>
                <c:pt idx="56">
                  <c:v>14</c:v>
                </c:pt>
                <c:pt idx="57">
                  <c:v>15</c:v>
                </c:pt>
                <c:pt idx="58">
                  <c:v>16</c:v>
                </c:pt>
                <c:pt idx="59">
                  <c:v>17</c:v>
                </c:pt>
                <c:pt idx="60">
                  <c:v>18</c:v>
                </c:pt>
                <c:pt idx="61">
                  <c:v>19</c:v>
                </c:pt>
                <c:pt idx="62">
                  <c:v>20</c:v>
                </c:pt>
                <c:pt idx="63">
                  <c:v>21</c:v>
                </c:pt>
                <c:pt idx="64">
                  <c:v>22</c:v>
                </c:pt>
                <c:pt idx="65">
                  <c:v>23</c:v>
                </c:pt>
                <c:pt idx="66">
                  <c:v>24</c:v>
                </c:pt>
                <c:pt idx="67">
                  <c:v>25</c:v>
                </c:pt>
                <c:pt idx="68">
                  <c:v>26</c:v>
                </c:pt>
                <c:pt idx="69">
                  <c:v>27</c:v>
                </c:pt>
                <c:pt idx="70">
                  <c:v>28</c:v>
                </c:pt>
                <c:pt idx="71">
                  <c:v>29</c:v>
                </c:pt>
              </c:strCache>
            </c:strRef>
          </c:cat>
          <c:val>
            <c:numRef>
              <c:f>Sheet1!$B$4:$BU$4</c:f>
              <c:numCache>
                <c:formatCode>#,##0_);[Red]\(#,##0\)</c:formatCode>
                <c:ptCount val="72"/>
                <c:pt idx="0">
                  <c:v>4409</c:v>
                </c:pt>
                <c:pt idx="1">
                  <c:v>4565</c:v>
                </c:pt>
                <c:pt idx="2">
                  <c:v>3848</c:v>
                </c:pt>
                <c:pt idx="3">
                  <c:v>3790</c:v>
                </c:pt>
                <c:pt idx="4">
                  <c:v>4202</c:v>
                </c:pt>
                <c:pt idx="5">
                  <c:v>4429</c:v>
                </c:pt>
                <c:pt idx="6">
                  <c:v>4696</c:v>
                </c:pt>
                <c:pt idx="7">
                  <c:v>5544</c:v>
                </c:pt>
                <c:pt idx="8">
                  <c:v>6374</c:v>
                </c:pt>
                <c:pt idx="9">
                  <c:v>6379</c:v>
                </c:pt>
                <c:pt idx="10">
                  <c:v>6751</c:v>
                </c:pt>
                <c:pt idx="11">
                  <c:v>7575</c:v>
                </c:pt>
                <c:pt idx="12">
                  <c:v>8248</c:v>
                </c:pt>
                <c:pt idx="13">
                  <c:v>10079</c:v>
                </c:pt>
                <c:pt idx="14">
                  <c:v>12055</c:v>
                </c:pt>
                <c:pt idx="15">
                  <c:v>12865</c:v>
                </c:pt>
                <c:pt idx="16">
                  <c:v>11445</c:v>
                </c:pt>
                <c:pt idx="17">
                  <c:v>12301</c:v>
                </c:pt>
                <c:pt idx="18">
                  <c:v>13318</c:v>
                </c:pt>
                <c:pt idx="19">
                  <c:v>12484</c:v>
                </c:pt>
                <c:pt idx="20">
                  <c:v>13904</c:v>
                </c:pt>
                <c:pt idx="21">
                  <c:v>13618</c:v>
                </c:pt>
                <c:pt idx="22">
                  <c:v>14256</c:v>
                </c:pt>
                <c:pt idx="23">
                  <c:v>16257</c:v>
                </c:pt>
                <c:pt idx="24">
                  <c:v>16765</c:v>
                </c:pt>
                <c:pt idx="25">
                  <c:v>16278</c:v>
                </c:pt>
                <c:pt idx="26">
                  <c:v>15918</c:v>
                </c:pt>
                <c:pt idx="27">
                  <c:v>14574</c:v>
                </c:pt>
                <c:pt idx="28">
                  <c:v>11432</c:v>
                </c:pt>
                <c:pt idx="29">
                  <c:v>10792</c:v>
                </c:pt>
                <c:pt idx="30">
                  <c:v>9734</c:v>
                </c:pt>
                <c:pt idx="31">
                  <c:v>8945</c:v>
                </c:pt>
                <c:pt idx="32">
                  <c:v>8783</c:v>
                </c:pt>
                <c:pt idx="33">
                  <c:v>8466</c:v>
                </c:pt>
                <c:pt idx="34">
                  <c:v>8760</c:v>
                </c:pt>
                <c:pt idx="35">
                  <c:v>8719</c:v>
                </c:pt>
                <c:pt idx="36">
                  <c:v>9073</c:v>
                </c:pt>
                <c:pt idx="37">
                  <c:v>9520</c:v>
                </c:pt>
                <c:pt idx="38">
                  <c:v>9262</c:v>
                </c:pt>
                <c:pt idx="39">
                  <c:v>9261</c:v>
                </c:pt>
                <c:pt idx="40">
                  <c:v>9317</c:v>
                </c:pt>
                <c:pt idx="41">
                  <c:v>9347</c:v>
                </c:pt>
                <c:pt idx="42">
                  <c:v>10344</c:v>
                </c:pt>
                <c:pt idx="43">
                  <c:v>11086</c:v>
                </c:pt>
                <c:pt idx="44">
                  <c:v>11227</c:v>
                </c:pt>
                <c:pt idx="45">
                  <c:v>11109</c:v>
                </c:pt>
                <c:pt idx="46">
                  <c:v>11452</c:v>
                </c:pt>
                <c:pt idx="47">
                  <c:v>10945</c:v>
                </c:pt>
                <c:pt idx="48">
                  <c:v>10653</c:v>
                </c:pt>
                <c:pt idx="49">
                  <c:v>10684</c:v>
                </c:pt>
                <c:pt idx="50">
                  <c:v>9943</c:v>
                </c:pt>
                <c:pt idx="51">
                  <c:v>9642</c:v>
                </c:pt>
                <c:pt idx="52">
                  <c:v>9214</c:v>
                </c:pt>
                <c:pt idx="53">
                  <c:v>9012</c:v>
                </c:pt>
                <c:pt idx="54">
                  <c:v>9073</c:v>
                </c:pt>
                <c:pt idx="55">
                  <c:v>8757</c:v>
                </c:pt>
                <c:pt idx="56">
                  <c:v>8396</c:v>
                </c:pt>
                <c:pt idx="57">
                  <c:v>7768</c:v>
                </c:pt>
                <c:pt idx="58">
                  <c:v>7425</c:v>
                </c:pt>
                <c:pt idx="59">
                  <c:v>6927</c:v>
                </c:pt>
                <c:pt idx="60">
                  <c:v>6403</c:v>
                </c:pt>
                <c:pt idx="61">
                  <c:v>5782</c:v>
                </c:pt>
                <c:pt idx="62">
                  <c:v>5197</c:v>
                </c:pt>
                <c:pt idx="63">
                  <c:v>4968</c:v>
                </c:pt>
                <c:pt idx="64">
                  <c:v>4922</c:v>
                </c:pt>
                <c:pt idx="65">
                  <c:v>4663</c:v>
                </c:pt>
                <c:pt idx="66">
                  <c:v>4411</c:v>
                </c:pt>
                <c:pt idx="67">
                  <c:v>4373</c:v>
                </c:pt>
                <c:pt idx="68">
                  <c:v>4113</c:v>
                </c:pt>
                <c:pt idx="69">
                  <c:v>4117</c:v>
                </c:pt>
                <c:pt idx="70">
                  <c:v>3904</c:v>
                </c:pt>
                <c:pt idx="71" formatCode="#,##0_ ">
                  <c:v>3694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621-244A-8F70-06D1F0728269}"/>
            </c:ext>
          </c:extLst>
        </c:ser>
        <c:ser>
          <c:idx val="2"/>
          <c:order val="3"/>
          <c:tx>
            <c:strRef>
              <c:f>Sheet1!$A$5</c:f>
              <c:strCache>
                <c:ptCount val="1"/>
                <c:pt idx="0">
                  <c:v>30日以内死者数</c:v>
                </c:pt>
              </c:strCache>
            </c:strRef>
          </c:tx>
          <c:spPr>
            <a:ln w="26995">
              <a:solidFill>
                <a:srgbClr val="FF66FF"/>
              </a:solidFill>
              <a:prstDash val="solid"/>
            </a:ln>
          </c:spPr>
          <c:marker>
            <c:symbol val="none"/>
          </c:marker>
          <c:cat>
            <c:strRef>
              <c:f>Sheet1!$B$1:$BU$1</c:f>
              <c:strCache>
                <c:ptCount val="72"/>
                <c:pt idx="0">
                  <c:v>21</c:v>
                </c:pt>
                <c:pt idx="1">
                  <c:v>22</c:v>
                </c:pt>
                <c:pt idx="2">
                  <c:v>23</c:v>
                </c:pt>
                <c:pt idx="3">
                  <c:v>24</c:v>
                </c:pt>
                <c:pt idx="4">
                  <c:v>25</c:v>
                </c:pt>
                <c:pt idx="5">
                  <c:v>26</c:v>
                </c:pt>
                <c:pt idx="6">
                  <c:v>27</c:v>
                </c:pt>
                <c:pt idx="7">
                  <c:v>28</c:v>
                </c:pt>
                <c:pt idx="8">
                  <c:v>29</c:v>
                </c:pt>
                <c:pt idx="9">
                  <c:v>30</c:v>
                </c:pt>
                <c:pt idx="10">
                  <c:v>31</c:v>
                </c:pt>
                <c:pt idx="11">
                  <c:v>32</c:v>
                </c:pt>
                <c:pt idx="12">
                  <c:v>33</c:v>
                </c:pt>
                <c:pt idx="13">
                  <c:v>34</c:v>
                </c:pt>
                <c:pt idx="14">
                  <c:v>35</c:v>
                </c:pt>
                <c:pt idx="15">
                  <c:v>36</c:v>
                </c:pt>
                <c:pt idx="16">
                  <c:v>37</c:v>
                </c:pt>
                <c:pt idx="17">
                  <c:v>38</c:v>
                </c:pt>
                <c:pt idx="18">
                  <c:v>39</c:v>
                </c:pt>
                <c:pt idx="19">
                  <c:v>40</c:v>
                </c:pt>
                <c:pt idx="20">
                  <c:v>41</c:v>
                </c:pt>
                <c:pt idx="21">
                  <c:v>42</c:v>
                </c:pt>
                <c:pt idx="22">
                  <c:v>43</c:v>
                </c:pt>
                <c:pt idx="23">
                  <c:v>44</c:v>
                </c:pt>
                <c:pt idx="24">
                  <c:v>45</c:v>
                </c:pt>
                <c:pt idx="25">
                  <c:v>46</c:v>
                </c:pt>
                <c:pt idx="26">
                  <c:v>47</c:v>
                </c:pt>
                <c:pt idx="27">
                  <c:v>48</c:v>
                </c:pt>
                <c:pt idx="28">
                  <c:v>49</c:v>
                </c:pt>
                <c:pt idx="29">
                  <c:v>50</c:v>
                </c:pt>
                <c:pt idx="30">
                  <c:v>51</c:v>
                </c:pt>
                <c:pt idx="31">
                  <c:v>52</c:v>
                </c:pt>
                <c:pt idx="32">
                  <c:v>53</c:v>
                </c:pt>
                <c:pt idx="33">
                  <c:v>54</c:v>
                </c:pt>
                <c:pt idx="34">
                  <c:v>55</c:v>
                </c:pt>
                <c:pt idx="35">
                  <c:v>56</c:v>
                </c:pt>
                <c:pt idx="36">
                  <c:v>57</c:v>
                </c:pt>
                <c:pt idx="37">
                  <c:v>58</c:v>
                </c:pt>
                <c:pt idx="38">
                  <c:v>59</c:v>
                </c:pt>
                <c:pt idx="39">
                  <c:v>60</c:v>
                </c:pt>
                <c:pt idx="40">
                  <c:v>61</c:v>
                </c:pt>
                <c:pt idx="41">
                  <c:v>62</c:v>
                </c:pt>
                <c:pt idx="42">
                  <c:v>63</c:v>
                </c:pt>
                <c:pt idx="43">
                  <c:v>元</c:v>
                </c:pt>
                <c:pt idx="44">
                  <c:v>2</c:v>
                </c:pt>
                <c:pt idx="45">
                  <c:v>3</c:v>
                </c:pt>
                <c:pt idx="46">
                  <c:v>4</c:v>
                </c:pt>
                <c:pt idx="47">
                  <c:v>5</c:v>
                </c:pt>
                <c:pt idx="48">
                  <c:v>6</c:v>
                </c:pt>
                <c:pt idx="49">
                  <c:v>7</c:v>
                </c:pt>
                <c:pt idx="50">
                  <c:v>8</c:v>
                </c:pt>
                <c:pt idx="51">
                  <c:v>9</c:v>
                </c:pt>
                <c:pt idx="52">
                  <c:v>10</c:v>
                </c:pt>
                <c:pt idx="53">
                  <c:v>11</c:v>
                </c:pt>
                <c:pt idx="54">
                  <c:v>12</c:v>
                </c:pt>
                <c:pt idx="55">
                  <c:v>13</c:v>
                </c:pt>
                <c:pt idx="56">
                  <c:v>14</c:v>
                </c:pt>
                <c:pt idx="57">
                  <c:v>15</c:v>
                </c:pt>
                <c:pt idx="58">
                  <c:v>16</c:v>
                </c:pt>
                <c:pt idx="59">
                  <c:v>17</c:v>
                </c:pt>
                <c:pt idx="60">
                  <c:v>18</c:v>
                </c:pt>
                <c:pt idx="61">
                  <c:v>19</c:v>
                </c:pt>
                <c:pt idx="62">
                  <c:v>20</c:v>
                </c:pt>
                <c:pt idx="63">
                  <c:v>21</c:v>
                </c:pt>
                <c:pt idx="64">
                  <c:v>22</c:v>
                </c:pt>
                <c:pt idx="65">
                  <c:v>23</c:v>
                </c:pt>
                <c:pt idx="66">
                  <c:v>24</c:v>
                </c:pt>
                <c:pt idx="67">
                  <c:v>25</c:v>
                </c:pt>
                <c:pt idx="68">
                  <c:v>26</c:v>
                </c:pt>
                <c:pt idx="69">
                  <c:v>27</c:v>
                </c:pt>
                <c:pt idx="70">
                  <c:v>28</c:v>
                </c:pt>
                <c:pt idx="71">
                  <c:v>29</c:v>
                </c:pt>
              </c:strCache>
            </c:strRef>
          </c:cat>
          <c:val>
            <c:numRef>
              <c:f>Sheet1!$B$5:$BU$5</c:f>
              <c:numCache>
                <c:formatCode>#,##0_);[Red]\(#,##0\)</c:formatCode>
                <c:ptCount val="72"/>
                <c:pt idx="52">
                  <c:v>10805</c:v>
                </c:pt>
                <c:pt idx="53">
                  <c:v>10372</c:v>
                </c:pt>
                <c:pt idx="54">
                  <c:v>10403</c:v>
                </c:pt>
                <c:pt idx="55">
                  <c:v>10060</c:v>
                </c:pt>
                <c:pt idx="56">
                  <c:v>9645</c:v>
                </c:pt>
                <c:pt idx="57">
                  <c:v>8944</c:v>
                </c:pt>
                <c:pt idx="58">
                  <c:v>8561</c:v>
                </c:pt>
                <c:pt idx="59">
                  <c:v>7990</c:v>
                </c:pt>
                <c:pt idx="60">
                  <c:v>7326</c:v>
                </c:pt>
                <c:pt idx="61">
                  <c:v>6681</c:v>
                </c:pt>
                <c:pt idx="62">
                  <c:v>6067</c:v>
                </c:pt>
                <c:pt idx="63">
                  <c:v>5831</c:v>
                </c:pt>
                <c:pt idx="64">
                  <c:v>5806</c:v>
                </c:pt>
                <c:pt idx="65">
                  <c:v>5507</c:v>
                </c:pt>
                <c:pt idx="66">
                  <c:v>5237</c:v>
                </c:pt>
                <c:pt idx="67">
                  <c:v>5152</c:v>
                </c:pt>
                <c:pt idx="68">
                  <c:v>4838</c:v>
                </c:pt>
                <c:pt idx="69">
                  <c:v>4859</c:v>
                </c:pt>
                <c:pt idx="70">
                  <c:v>4681</c:v>
                </c:pt>
                <c:pt idx="71" formatCode="#,##0_ ">
                  <c:v>4431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621-244A-8F70-06D1F07282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7624400"/>
        <c:axId val="294153952"/>
      </c:lineChart>
      <c:catAx>
        <c:axId val="19003556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284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41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58136000"/>
        <c:crosses val="autoZero"/>
        <c:auto val="0"/>
        <c:lblAlgn val="ctr"/>
        <c:lblOffset val="100"/>
        <c:tickLblSkip val="5"/>
        <c:tickMarkSkip val="1"/>
        <c:noMultiLvlLbl val="0"/>
      </c:catAx>
      <c:valAx>
        <c:axId val="258136000"/>
        <c:scaling>
          <c:orientation val="minMax"/>
          <c:max val="1400000"/>
        </c:scaling>
        <c:delete val="0"/>
        <c:axPos val="l"/>
        <c:title>
          <c:tx>
            <c:rich>
              <a:bodyPr rot="0" vert="wordArtVertRtl"/>
              <a:lstStyle/>
              <a:p>
                <a:pPr algn="ctr">
                  <a:defRPr sz="2041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sz="2041" b="0"/>
                  <a:t>事故件数（万件）  　　　　     </a:t>
                </a:r>
                <a:r>
                  <a:rPr lang="en-US" altLang="ja-JP" sz="2041" b="0" baseline="0"/>
                  <a:t>    </a:t>
                </a:r>
                <a:r>
                  <a:rPr lang="ja-JP" altLang="en-US" sz="2041" b="0"/>
                  <a:t>負傷者数（万人）</a:t>
                </a:r>
              </a:p>
            </c:rich>
          </c:tx>
          <c:layout>
            <c:manualLayout>
              <c:xMode val="edge"/>
              <c:yMode val="edge"/>
              <c:x val="7.5238337143340899E-3"/>
              <c:y val="0.26592742587592999"/>
            </c:manualLayout>
          </c:layout>
          <c:overlay val="0"/>
          <c:spPr>
            <a:noFill/>
            <a:ln w="22757">
              <a:noFill/>
            </a:ln>
          </c:spPr>
        </c:title>
        <c:numFmt formatCode="#,##0_);[Red]\(#,##0\)" sourceLinked="1"/>
        <c:majorTickMark val="in"/>
        <c:minorTickMark val="none"/>
        <c:tickLblPos val="nextTo"/>
        <c:spPr>
          <a:ln w="284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41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90035568"/>
        <c:crosses val="autoZero"/>
        <c:crossBetween val="between"/>
        <c:dispUnits>
          <c:builtInUnit val="tenThousands"/>
        </c:dispUnits>
      </c:valAx>
      <c:catAx>
        <c:axId val="18762440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94153952"/>
        <c:crosses val="autoZero"/>
        <c:auto val="0"/>
        <c:lblAlgn val="ctr"/>
        <c:lblOffset val="100"/>
        <c:noMultiLvlLbl val="0"/>
      </c:catAx>
      <c:valAx>
        <c:axId val="294153952"/>
        <c:scaling>
          <c:orientation val="minMax"/>
          <c:max val="20000"/>
          <c:min val="0"/>
        </c:scaling>
        <c:delete val="0"/>
        <c:axPos val="r"/>
        <c:title>
          <c:tx>
            <c:rich>
              <a:bodyPr rot="0" vert="wordArtVertRtl"/>
              <a:lstStyle/>
              <a:p>
                <a:pPr algn="ctr">
                  <a:defRPr sz="2041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zh-CN" altLang="en-US" sz="2041" b="0"/>
                  <a:t>死者数（千人）</a:t>
                </a:r>
              </a:p>
            </c:rich>
          </c:tx>
          <c:layout>
            <c:manualLayout>
              <c:xMode val="edge"/>
              <c:yMode val="edge"/>
              <c:x val="0.93493067824965403"/>
              <c:y val="0.27362334380544501"/>
            </c:manualLayout>
          </c:layout>
          <c:overlay val="0"/>
          <c:spPr>
            <a:noFill/>
            <a:ln w="22757">
              <a:noFill/>
            </a:ln>
          </c:spPr>
        </c:title>
        <c:numFmt formatCode="#,##0_);[Red]\(#,##0\)" sourceLinked="1"/>
        <c:majorTickMark val="in"/>
        <c:minorTickMark val="none"/>
        <c:tickLblPos val="nextTo"/>
        <c:spPr>
          <a:ln w="284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41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87624400"/>
        <c:crosses val="max"/>
        <c:crossBetween val="between"/>
        <c:majorUnit val="5000"/>
        <c:minorUnit val="100"/>
        <c:dispUnits>
          <c:builtInUnit val="thousands"/>
        </c:dispUnits>
      </c:valAx>
      <c:spPr>
        <a:noFill/>
        <a:ln w="26995">
          <a:solidFill>
            <a:srgbClr val="00000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2.9869001418127799E-2"/>
          <c:y val="3.7520553295736598E-3"/>
          <c:w val="0.95519178304621899"/>
          <c:h val="0.13138878340058599"/>
        </c:manualLayout>
      </c:layout>
      <c:overlay val="0"/>
      <c:spPr>
        <a:noFill/>
        <a:ln w="2844">
          <a:noFill/>
          <a:prstDash val="solid"/>
        </a:ln>
      </c:spPr>
      <c:txPr>
        <a:bodyPr/>
        <a:lstStyle/>
        <a:p>
          <a:pPr>
            <a:defRPr sz="2041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87" b="0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40"/>
      <c:hPercent val="60"/>
      <c:rotY val="30"/>
      <c:depthPercent val="100"/>
      <c:rAngAx val="1"/>
    </c:view3D>
    <c:floor>
      <c:thickness val="0"/>
      <c:spPr>
        <a:solidFill>
          <a:schemeClr val="bg1">
            <a:lumMod val="95000"/>
          </a:schemeClr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38100">
          <a:solidFill>
            <a:srgbClr val="000000"/>
          </a:solidFill>
          <a:prstDash val="solid"/>
        </a:ln>
      </c:spPr>
    </c:sideWall>
    <c:backWall>
      <c:thickness val="0"/>
      <c:spPr>
        <a:noFill/>
        <a:ln w="38100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3394267123085799"/>
          <c:y val="3.4750713948318399E-2"/>
          <c:w val="0.60665648563326102"/>
          <c:h val="0.59962766349308105"/>
        </c:manualLayout>
      </c:layout>
      <c:bar3DChart>
        <c:barDir val="col"/>
        <c:grouping val="standard"/>
        <c:varyColors val="0"/>
        <c:ser>
          <c:idx val="8"/>
          <c:order val="0"/>
          <c:tx>
            <c:strRef>
              <c:f>Sheet1!$B$1</c:f>
              <c:strCache>
                <c:ptCount val="1"/>
                <c:pt idx="0">
                  <c:v>-9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Sheet1!$B$2:$B$6</c:f>
              <c:numCache>
                <c:formatCode>#,##0_);[Red]\(#,##0\)</c:formatCode>
                <c:ptCount val="5"/>
                <c:pt idx="0">
                  <c:v>6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7E-8B42-8FD9-8C6C81531BD5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10代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Sheet1!$C$2:$C$6</c:f>
              <c:numCache>
                <c:formatCode>#,##0_);[Red]\(#,##0\)</c:formatCode>
                <c:ptCount val="5"/>
                <c:pt idx="0">
                  <c:v>22</c:v>
                </c:pt>
                <c:pt idx="1">
                  <c:v>22</c:v>
                </c:pt>
                <c:pt idx="2">
                  <c:v>14</c:v>
                </c:pt>
                <c:pt idx="3">
                  <c:v>8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7E-8B42-8FD9-8C6C81531BD5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20代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Sheet1!$D$2:$D$6</c:f>
              <c:numCache>
                <c:formatCode>#,##0_);[Red]\(#,##0\)</c:formatCode>
                <c:ptCount val="5"/>
                <c:pt idx="0">
                  <c:v>72</c:v>
                </c:pt>
                <c:pt idx="1">
                  <c:v>51</c:v>
                </c:pt>
                <c:pt idx="2">
                  <c:v>8</c:v>
                </c:pt>
                <c:pt idx="3">
                  <c:v>9</c:v>
                </c:pt>
                <c:pt idx="4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27E-8B42-8FD9-8C6C81531BD5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30代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Sheet1!$E$2:$E$6</c:f>
              <c:numCache>
                <c:formatCode>#,##0_);[Red]\(#,##0\)</c:formatCode>
                <c:ptCount val="5"/>
                <c:pt idx="0">
                  <c:v>42</c:v>
                </c:pt>
                <c:pt idx="1">
                  <c:v>23</c:v>
                </c:pt>
                <c:pt idx="2">
                  <c:v>8</c:v>
                </c:pt>
                <c:pt idx="3">
                  <c:v>8</c:v>
                </c:pt>
                <c:pt idx="4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27E-8B42-8FD9-8C6C81531BD5}"/>
            </c:ext>
          </c:extLst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40代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Sheet1!$F$2:$F$6</c:f>
              <c:numCache>
                <c:formatCode>#,##0_);[Red]\(#,##0\)</c:formatCode>
                <c:ptCount val="5"/>
                <c:pt idx="0">
                  <c:v>75</c:v>
                </c:pt>
                <c:pt idx="1">
                  <c:v>34</c:v>
                </c:pt>
                <c:pt idx="2">
                  <c:v>10</c:v>
                </c:pt>
                <c:pt idx="3">
                  <c:v>13</c:v>
                </c:pt>
                <c:pt idx="4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27E-8B42-8FD9-8C6C81531BD5}"/>
            </c:ext>
          </c:extLst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50代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Sheet1!$G$2:$G$6</c:f>
              <c:numCache>
                <c:formatCode>#,##0_);[Red]\(#,##0\)</c:formatCode>
                <c:ptCount val="5"/>
                <c:pt idx="0">
                  <c:v>69</c:v>
                </c:pt>
                <c:pt idx="1">
                  <c:v>21</c:v>
                </c:pt>
                <c:pt idx="2">
                  <c:v>8</c:v>
                </c:pt>
                <c:pt idx="3">
                  <c:v>27</c:v>
                </c:pt>
                <c:pt idx="4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27E-8B42-8FD9-8C6C81531BD5}"/>
            </c:ext>
          </c:extLst>
        </c:ser>
        <c:ser>
          <c:idx val="5"/>
          <c:order val="6"/>
          <c:tx>
            <c:strRef>
              <c:f>Sheet1!$H$1</c:f>
              <c:strCache>
                <c:ptCount val="1"/>
                <c:pt idx="0">
                  <c:v>60代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Sheet1!$H$2:$H$6</c:f>
              <c:numCache>
                <c:formatCode>#,##0_);[Red]\(#,##0\)</c:formatCode>
                <c:ptCount val="5"/>
                <c:pt idx="0">
                  <c:v>72</c:v>
                </c:pt>
                <c:pt idx="1">
                  <c:v>8</c:v>
                </c:pt>
                <c:pt idx="2">
                  <c:v>15</c:v>
                </c:pt>
                <c:pt idx="3">
                  <c:v>45</c:v>
                </c:pt>
                <c:pt idx="4">
                  <c:v>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27E-8B42-8FD9-8C6C81531BD5}"/>
            </c:ext>
          </c:extLst>
        </c:ser>
        <c:ser>
          <c:idx val="6"/>
          <c:order val="7"/>
          <c:tx>
            <c:strRef>
              <c:f>Sheet1!$I$1</c:f>
              <c:strCache>
                <c:ptCount val="1"/>
                <c:pt idx="0">
                  <c:v>70代</c:v>
                </c:pt>
              </c:strCache>
            </c:strRef>
          </c:tx>
          <c:spPr>
            <a:solidFill>
              <a:srgbClr val="99FFCC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Sheet1!$I$2:$I$6</c:f>
              <c:numCache>
                <c:formatCode>#,##0_);[Red]\(#,##0\)</c:formatCode>
                <c:ptCount val="5"/>
                <c:pt idx="0">
                  <c:v>46</c:v>
                </c:pt>
                <c:pt idx="1">
                  <c:v>3</c:v>
                </c:pt>
                <c:pt idx="2">
                  <c:v>12</c:v>
                </c:pt>
                <c:pt idx="3">
                  <c:v>37</c:v>
                </c:pt>
                <c:pt idx="4">
                  <c:v>257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27E-8B42-8FD9-8C6C81531BD5}"/>
            </c:ext>
          </c:extLst>
        </c:ser>
        <c:ser>
          <c:idx val="7"/>
          <c:order val="8"/>
          <c:tx>
            <c:strRef>
              <c:f>Sheet1!$J$1</c:f>
              <c:strCache>
                <c:ptCount val="1"/>
                <c:pt idx="0">
                  <c:v>80-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Sheet1!$J$2:$J$6</c:f>
              <c:numCache>
                <c:formatCode>#,##0_);[Red]\(#,##0\)</c:formatCode>
                <c:ptCount val="5"/>
                <c:pt idx="0">
                  <c:v>36</c:v>
                </c:pt>
                <c:pt idx="1">
                  <c:v>1</c:v>
                </c:pt>
                <c:pt idx="2">
                  <c:v>4</c:v>
                </c:pt>
                <c:pt idx="3">
                  <c:v>28</c:v>
                </c:pt>
                <c:pt idx="4">
                  <c:v>298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27E-8B42-8FD9-8C6C81531B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57859872"/>
        <c:axId val="257904992"/>
        <c:axId val="257978480"/>
      </c:bar3DChart>
      <c:catAx>
        <c:axId val="25785987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ln w="3335">
            <a:solidFill>
              <a:schemeClr val="tx1"/>
            </a:solidFill>
            <a:prstDash val="solid"/>
          </a:ln>
        </c:spPr>
        <c:txPr>
          <a:bodyPr rot="-294000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57904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57904992"/>
        <c:scaling>
          <c:orientation val="minMax"/>
          <c:min val="0"/>
        </c:scaling>
        <c:delete val="0"/>
        <c:axPos val="l"/>
        <c:majorGridlines>
          <c:spPr>
            <a:ln w="333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0" vert="wordArtVertRtl"/>
              <a:lstStyle/>
              <a:p>
                <a:pPr algn="ctr">
                  <a:defRPr sz="1800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sz="1800" b="0" dirty="0"/>
                  <a:t>死者数（人）</a:t>
                </a:r>
              </a:p>
            </c:rich>
          </c:tx>
          <c:layout>
            <c:manualLayout>
              <c:xMode val="edge"/>
              <c:yMode val="edge"/>
              <c:x val="0"/>
              <c:y val="0.31189093383139999"/>
            </c:manualLayout>
          </c:layout>
          <c:overlay val="0"/>
          <c:spPr>
            <a:noFill/>
            <a:ln w="26710">
              <a:noFill/>
            </a:ln>
          </c:spPr>
        </c:title>
        <c:numFmt formatCode="#,##0_ " sourceLinked="0"/>
        <c:majorTickMark val="in"/>
        <c:minorTickMark val="none"/>
        <c:tickLblPos val="nextTo"/>
        <c:spPr>
          <a:ln w="333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57859872"/>
        <c:crosses val="autoZero"/>
        <c:crossBetween val="between"/>
        <c:minorUnit val="100"/>
      </c:valAx>
      <c:serAx>
        <c:axId val="25797848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ln w="307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57904992"/>
        <c:crosses val="autoZero"/>
        <c:tickLblSkip val="1"/>
        <c:tickMarkSkip val="1"/>
      </c:serAx>
      <c:spPr>
        <a:noFill/>
        <a:ln w="2457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657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7423933119471"/>
          <c:y val="0.250583822476735"/>
          <c:w val="0.81479828910275098"/>
          <c:h val="0.57046152416788598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未成年</c:v>
                </c:pt>
              </c:strCache>
            </c:strRef>
          </c:tx>
          <c:spPr>
            <a:ln w="31708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General</c:formatCode>
                <c:ptCount val="2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  <c:pt idx="22">
                  <c:v>29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56458</c:v>
                </c:pt>
                <c:pt idx="1">
                  <c:v>54148</c:v>
                </c:pt>
                <c:pt idx="2">
                  <c:v>52899</c:v>
                </c:pt>
                <c:pt idx="3">
                  <c:v>52171</c:v>
                </c:pt>
                <c:pt idx="4">
                  <c:v>51006</c:v>
                </c:pt>
                <c:pt idx="5">
                  <c:v>53217</c:v>
                </c:pt>
                <c:pt idx="6">
                  <c:v>51997</c:v>
                </c:pt>
                <c:pt idx="7">
                  <c:v>49624</c:v>
                </c:pt>
                <c:pt idx="8">
                  <c:v>46847</c:v>
                </c:pt>
                <c:pt idx="9" formatCode="#,##0_);[Red]\(#,##0\)">
                  <c:v>44214</c:v>
                </c:pt>
                <c:pt idx="10" formatCode="#,##0_);[Red]\(#,##0\)">
                  <c:v>40911</c:v>
                </c:pt>
                <c:pt idx="11" formatCode="#,##0_);[Red]\(#,##0\)">
                  <c:v>37031</c:v>
                </c:pt>
                <c:pt idx="12" formatCode="#,##0_);[Red]\(#,##0\)">
                  <c:v>34906</c:v>
                </c:pt>
                <c:pt idx="13" formatCode="#,##0_);[Red]\(#,##0\)">
                  <c:v>29783</c:v>
                </c:pt>
                <c:pt idx="14" formatCode="#,##0_);[Red]\(#,##0\)">
                  <c:v>27629</c:v>
                </c:pt>
                <c:pt idx="15" formatCode="#,##0_);[Red]\(#,##0\)">
                  <c:v>26322</c:v>
                </c:pt>
                <c:pt idx="16" formatCode="#,##0_);[Red]\(#,##0\)">
                  <c:v>24566</c:v>
                </c:pt>
                <c:pt idx="17" formatCode="#,##0_);[Red]\(#,##0\)">
                  <c:v>23802</c:v>
                </c:pt>
                <c:pt idx="18" formatCode="#,##0_);[Red]\(#,##0\)">
                  <c:v>22875</c:v>
                </c:pt>
                <c:pt idx="19" formatCode="#,##0_);[Red]\(#,##0\)">
                  <c:v>20419</c:v>
                </c:pt>
                <c:pt idx="20" formatCode="#,##0_);[Red]\(#,##0\)">
                  <c:v>18489</c:v>
                </c:pt>
                <c:pt idx="21" formatCode="#,##0_);[Red]\(#,##0\)">
                  <c:v>17276</c:v>
                </c:pt>
                <c:pt idx="22" formatCode="#,##0_);[Red]\(#,##0\)">
                  <c:v>15326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EA2-BE41-91D9-6BE600536632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20歳代</c:v>
                </c:pt>
              </c:strCache>
            </c:strRef>
          </c:tx>
          <c:spPr>
            <a:ln w="31708">
              <a:solidFill>
                <a:srgbClr val="FF00FF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General</c:formatCode>
                <c:ptCount val="2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  <c:pt idx="22">
                  <c:v>29</c:v>
                </c:pt>
              </c:numCache>
            </c:numRef>
          </c:cat>
          <c:val>
            <c:numRef>
              <c:f>Sheet1!$B$3:$X$3</c:f>
              <c:numCache>
                <c:formatCode>General</c:formatCode>
                <c:ptCount val="23"/>
                <c:pt idx="0">
                  <c:v>246098</c:v>
                </c:pt>
                <c:pt idx="1">
                  <c:v>252178</c:v>
                </c:pt>
                <c:pt idx="2">
                  <c:v>249529</c:v>
                </c:pt>
                <c:pt idx="3">
                  <c:v>252481</c:v>
                </c:pt>
                <c:pt idx="4">
                  <c:v>256631</c:v>
                </c:pt>
                <c:pt idx="5">
                  <c:v>270862</c:v>
                </c:pt>
                <c:pt idx="6">
                  <c:v>263700</c:v>
                </c:pt>
                <c:pt idx="7">
                  <c:v>246902</c:v>
                </c:pt>
                <c:pt idx="8">
                  <c:v>238328</c:v>
                </c:pt>
                <c:pt idx="9" formatCode="#,##0_);[Red]\(#,##0\)">
                  <c:v>227795</c:v>
                </c:pt>
                <c:pt idx="10" formatCode="#,##0_);[Red]\(#,##0\)">
                  <c:v>215996</c:v>
                </c:pt>
                <c:pt idx="11" formatCode="#,##0_);[Red]\(#,##0\)">
                  <c:v>199191</c:v>
                </c:pt>
                <c:pt idx="12" formatCode="#,##0_);[Red]\(#,##0\)">
                  <c:v>179547</c:v>
                </c:pt>
                <c:pt idx="13" formatCode="#,##0_);[Red]\(#,##0\)">
                  <c:v>158418</c:v>
                </c:pt>
                <c:pt idx="14" formatCode="#,##0_);[Red]\(#,##0\)">
                  <c:v>150373</c:v>
                </c:pt>
                <c:pt idx="15" formatCode="#,##0_);[Red]\(#,##0\)">
                  <c:v>144707</c:v>
                </c:pt>
                <c:pt idx="16" formatCode="#,##0_);[Red]\(#,##0\)">
                  <c:v>136055</c:v>
                </c:pt>
                <c:pt idx="17" formatCode="#,##0_);[Red]\(#,##0\)">
                  <c:v>131608</c:v>
                </c:pt>
                <c:pt idx="18" formatCode="#,##0_);[Red]\(#,##0\)">
                  <c:v>121886</c:v>
                </c:pt>
                <c:pt idx="19" formatCode="#,##0_);[Red]\(#,##0\)">
                  <c:v>109576</c:v>
                </c:pt>
                <c:pt idx="20" formatCode="#,##0_);[Red]\(#,##0\)">
                  <c:v>101753</c:v>
                </c:pt>
                <c:pt idx="21" formatCode="#,##0_);[Red]\(#,##0\)">
                  <c:v>93384</c:v>
                </c:pt>
                <c:pt idx="22" formatCode="#,##0_);[Red]\(#,##0\)">
                  <c:v>84975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EA2-BE41-91D9-6BE600536632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30歳代</c:v>
                </c:pt>
              </c:strCache>
            </c:strRef>
          </c:tx>
          <c:spPr>
            <a:ln w="31708">
              <a:solidFill>
                <a:srgbClr val="00FF00"/>
              </a:solidFill>
              <a:prstDash val="solid"/>
            </a:ln>
          </c:spPr>
          <c:marker>
            <c:symbol val="triangle"/>
            <c:size val="2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General</c:formatCode>
                <c:ptCount val="2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  <c:pt idx="22">
                  <c:v>29</c:v>
                </c:pt>
              </c:numCache>
            </c:numRef>
          </c:cat>
          <c:val>
            <c:numRef>
              <c:f>Sheet1!$B$4:$X$4</c:f>
              <c:numCache>
                <c:formatCode>General</c:formatCode>
                <c:ptCount val="23"/>
                <c:pt idx="0">
                  <c:v>116217</c:v>
                </c:pt>
                <c:pt idx="1">
                  <c:v>117070</c:v>
                </c:pt>
                <c:pt idx="2">
                  <c:v>120959</c:v>
                </c:pt>
                <c:pt idx="3">
                  <c:v>128534</c:v>
                </c:pt>
                <c:pt idx="4">
                  <c:v>141709</c:v>
                </c:pt>
                <c:pt idx="5">
                  <c:v>160704</c:v>
                </c:pt>
                <c:pt idx="6">
                  <c:v>170350</c:v>
                </c:pt>
                <c:pt idx="7">
                  <c:v>173719</c:v>
                </c:pt>
                <c:pt idx="8">
                  <c:v>181666</c:v>
                </c:pt>
                <c:pt idx="9" formatCode="#,##0_);[Red]\(#,##0\)">
                  <c:v>185672</c:v>
                </c:pt>
                <c:pt idx="10" formatCode="#,##0_);[Red]\(#,##0\)">
                  <c:v>182383</c:v>
                </c:pt>
                <c:pt idx="11" formatCode="#,##0_);[Red]\(#,##0\)">
                  <c:v>174033</c:v>
                </c:pt>
                <c:pt idx="12" formatCode="#,##0_);[Red]\(#,##0\)">
                  <c:v>159454</c:v>
                </c:pt>
                <c:pt idx="13" formatCode="#,##0_);[Red]\(#,##0\)">
                  <c:v>144741</c:v>
                </c:pt>
                <c:pt idx="14" formatCode="#,##0_);[Red]\(#,##0\)">
                  <c:v>137006</c:v>
                </c:pt>
                <c:pt idx="15" formatCode="#,##0_);[Red]\(#,##0\)">
                  <c:v>133322</c:v>
                </c:pt>
                <c:pt idx="16" formatCode="#,##0_);[Red]\(#,##0\)">
                  <c:v>124532</c:v>
                </c:pt>
                <c:pt idx="17" formatCode="#,##0_);[Red]\(#,##0\)">
                  <c:v>117382</c:v>
                </c:pt>
                <c:pt idx="18" formatCode="#,##0_);[Red]\(#,##0\)">
                  <c:v>107148</c:v>
                </c:pt>
                <c:pt idx="19" formatCode="#,##0_);[Red]\(#,##0\)">
                  <c:v>94343</c:v>
                </c:pt>
                <c:pt idx="20" formatCode="#,##0_);[Red]\(#,##0\)">
                  <c:v>86085</c:v>
                </c:pt>
                <c:pt idx="21" formatCode="#,##0_);[Red]\(#,##0\)">
                  <c:v>78132</c:v>
                </c:pt>
                <c:pt idx="22" formatCode="#,##0_);[Red]\(#,##0\)">
                  <c:v>71464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EA2-BE41-91D9-6BE600536632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40歳代</c:v>
                </c:pt>
              </c:strCache>
            </c:strRef>
          </c:tx>
          <c:spPr>
            <a:ln w="31708">
              <a:solidFill>
                <a:srgbClr val="00FFFF"/>
              </a:solidFill>
              <a:prstDash val="solid"/>
            </a:ln>
          </c:spPr>
          <c:marker>
            <c:symbol val="x"/>
            <c:size val="2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General</c:formatCode>
                <c:ptCount val="2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  <c:pt idx="22">
                  <c:v>29</c:v>
                </c:pt>
              </c:numCache>
            </c:numRef>
          </c:cat>
          <c:val>
            <c:numRef>
              <c:f>Sheet1!$B$5:$X$5</c:f>
              <c:numCache>
                <c:formatCode>General</c:formatCode>
                <c:ptCount val="23"/>
                <c:pt idx="0">
                  <c:v>129617</c:v>
                </c:pt>
                <c:pt idx="1">
                  <c:v>130374</c:v>
                </c:pt>
                <c:pt idx="2">
                  <c:v>128346</c:v>
                </c:pt>
                <c:pt idx="3">
                  <c:v>126963</c:v>
                </c:pt>
                <c:pt idx="4">
                  <c:v>129068</c:v>
                </c:pt>
                <c:pt idx="5">
                  <c:v>135574</c:v>
                </c:pt>
                <c:pt idx="6">
                  <c:v>135587</c:v>
                </c:pt>
                <c:pt idx="7">
                  <c:v>131497</c:v>
                </c:pt>
                <c:pt idx="8">
                  <c:v>133708</c:v>
                </c:pt>
                <c:pt idx="9" formatCode="#,##0_);[Red]\(#,##0\)">
                  <c:v>134769</c:v>
                </c:pt>
                <c:pt idx="10" formatCode="#,##0_);[Red]\(#,##0\)">
                  <c:v>134129</c:v>
                </c:pt>
                <c:pt idx="11" formatCode="#,##0_);[Red]\(#,##0\)">
                  <c:v>127225</c:v>
                </c:pt>
                <c:pt idx="12" formatCode="#,##0_);[Red]\(#,##0\)">
                  <c:v>120282</c:v>
                </c:pt>
                <c:pt idx="13" formatCode="#,##0_);[Red]\(#,##0\)">
                  <c:v>113670</c:v>
                </c:pt>
                <c:pt idx="14" formatCode="#,##0_);[Red]\(#,##0\)">
                  <c:v>112551</c:v>
                </c:pt>
                <c:pt idx="15" formatCode="#,##0_);[Red]\(#,##0\)">
                  <c:v>115393</c:v>
                </c:pt>
                <c:pt idx="16" formatCode="#,##0_);[Red]\(#,##0\)">
                  <c:v>112479</c:v>
                </c:pt>
                <c:pt idx="17" formatCode="#,##0_);[Red]\(#,##0\)">
                  <c:v>110673</c:v>
                </c:pt>
                <c:pt idx="18" formatCode="#,##0_);[Red]\(#,##0\)">
                  <c:v>107791</c:v>
                </c:pt>
                <c:pt idx="19" formatCode="#,##0_);[Red]\(#,##0\)">
                  <c:v>100836</c:v>
                </c:pt>
                <c:pt idx="20" formatCode="#,##0_);[Red]\(#,##0\)">
                  <c:v>94393</c:v>
                </c:pt>
                <c:pt idx="21" formatCode="#,##0_);[Red]\(#,##0\)">
                  <c:v>89621</c:v>
                </c:pt>
                <c:pt idx="22" formatCode="#,##0_);[Red]\(#,##0\)">
                  <c:v>84660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EA2-BE41-91D9-6BE600536632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50歳代</c:v>
                </c:pt>
              </c:strCache>
            </c:strRef>
          </c:tx>
          <c:spPr>
            <a:ln w="31708">
              <a:solidFill>
                <a:srgbClr val="0000FF"/>
              </a:solidFill>
              <a:prstDash val="solid"/>
            </a:ln>
          </c:spPr>
          <c:marker>
            <c:symbol val="star"/>
            <c:size val="2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General</c:formatCode>
                <c:ptCount val="2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  <c:pt idx="22">
                  <c:v>29</c:v>
                </c:pt>
              </c:numCache>
            </c:numRef>
          </c:cat>
          <c:val>
            <c:numRef>
              <c:f>Sheet1!$B$6:$X$6</c:f>
              <c:numCache>
                <c:formatCode>General</c:formatCode>
                <c:ptCount val="23"/>
                <c:pt idx="0">
                  <c:v>101055</c:v>
                </c:pt>
                <c:pt idx="1">
                  <c:v>101556</c:v>
                </c:pt>
                <c:pt idx="2">
                  <c:v>107595</c:v>
                </c:pt>
                <c:pt idx="3">
                  <c:v>116261</c:v>
                </c:pt>
                <c:pt idx="4">
                  <c:v>131925</c:v>
                </c:pt>
                <c:pt idx="5">
                  <c:v>148472</c:v>
                </c:pt>
                <c:pt idx="6">
                  <c:v>153912</c:v>
                </c:pt>
                <c:pt idx="7">
                  <c:v>152449</c:v>
                </c:pt>
                <c:pt idx="8">
                  <c:v>154470</c:v>
                </c:pt>
                <c:pt idx="9" formatCode="#,##0_);[Red]\(#,##0\)">
                  <c:v>153773</c:v>
                </c:pt>
                <c:pt idx="10" formatCode="#,##0_);[Red]\(#,##0\)">
                  <c:v>151719</c:v>
                </c:pt>
                <c:pt idx="11" formatCode="#,##0_);[Red]\(#,##0\)">
                  <c:v>146376</c:v>
                </c:pt>
                <c:pt idx="12" formatCode="#,##0_);[Red]\(#,##0\)">
                  <c:v>134582</c:v>
                </c:pt>
                <c:pt idx="13" formatCode="#,##0_);[Red]\(#,##0\)">
                  <c:v>118682</c:v>
                </c:pt>
                <c:pt idx="14" formatCode="#,##0_);[Red]\(#,##0\)">
                  <c:v>108270</c:v>
                </c:pt>
                <c:pt idx="15" formatCode="#,##0_);[Red]\(#,##0\)">
                  <c:v>102640</c:v>
                </c:pt>
                <c:pt idx="16" formatCode="#,##0_);[Red]\(#,##0\)">
                  <c:v>95282</c:v>
                </c:pt>
                <c:pt idx="17" formatCode="#,##0_);[Red]\(#,##0\)">
                  <c:v>89031</c:v>
                </c:pt>
                <c:pt idx="18" formatCode="#,##0_);[Red]\(#,##0\)">
                  <c:v>83197</c:v>
                </c:pt>
                <c:pt idx="19" formatCode="#,##0_);[Red]\(#,##0\)">
                  <c:v>75549</c:v>
                </c:pt>
                <c:pt idx="20" formatCode="#,##0_);[Red]\(#,##0\)">
                  <c:v>71963</c:v>
                </c:pt>
                <c:pt idx="21" formatCode="#,##0_);[Red]\(#,##0\)">
                  <c:v>66566</c:v>
                </c:pt>
                <c:pt idx="22" formatCode="#,##0_);[Red]\(#,##0\)">
                  <c:v>65001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EA2-BE41-91D9-6BE600536632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60歳代</c:v>
                </c:pt>
              </c:strCache>
            </c:strRef>
          </c:tx>
          <c:spPr>
            <a:ln w="31708">
              <a:solidFill>
                <a:srgbClr val="FF9900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FF9900"/>
              </a:solidFill>
              <a:ln>
                <a:solidFill>
                  <a:srgbClr val="FF9900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General</c:formatCode>
                <c:ptCount val="2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  <c:pt idx="22">
                  <c:v>29</c:v>
                </c:pt>
              </c:numCache>
            </c:numRef>
          </c:cat>
          <c:val>
            <c:numRef>
              <c:f>Sheet1!$B$7:$X$7</c:f>
              <c:numCache>
                <c:formatCode>General</c:formatCode>
                <c:ptCount val="23"/>
                <c:pt idx="0">
                  <c:v>54960</c:v>
                </c:pt>
                <c:pt idx="1">
                  <c:v>58195</c:v>
                </c:pt>
                <c:pt idx="2">
                  <c:v>62841</c:v>
                </c:pt>
                <c:pt idx="3">
                  <c:v>67279</c:v>
                </c:pt>
                <c:pt idx="4">
                  <c:v>73287</c:v>
                </c:pt>
                <c:pt idx="5">
                  <c:v>82110</c:v>
                </c:pt>
                <c:pt idx="6">
                  <c:v>86770</c:v>
                </c:pt>
                <c:pt idx="7">
                  <c:v>91336</c:v>
                </c:pt>
                <c:pt idx="8">
                  <c:v>96172</c:v>
                </c:pt>
                <c:pt idx="9" formatCode="#,##0_);[Red]\(#,##0\)">
                  <c:v>101503</c:v>
                </c:pt>
                <c:pt idx="10" formatCode="#,##0_);[Red]\(#,##0\)">
                  <c:v>101936</c:v>
                </c:pt>
                <c:pt idx="11" formatCode="#,##0_);[Red]\(#,##0\)">
                  <c:v>97681</c:v>
                </c:pt>
                <c:pt idx="12" formatCode="#,##0_);[Red]\(#,##0\)">
                  <c:v>98520</c:v>
                </c:pt>
                <c:pt idx="13" formatCode="#,##0_);[Red]\(#,##0\)">
                  <c:v>98416</c:v>
                </c:pt>
                <c:pt idx="14" formatCode="#,##0_);[Red]\(#,##0\)">
                  <c:v>100504</c:v>
                </c:pt>
                <c:pt idx="15" formatCode="#,##0_);[Red]\(#,##0\)">
                  <c:v>102175</c:v>
                </c:pt>
                <c:pt idx="16" formatCode="#,##0_);[Red]\(#,##0\)">
                  <c:v>98973</c:v>
                </c:pt>
                <c:pt idx="17" formatCode="#,##0_);[Red]\(#,##0\)">
                  <c:v>93907</c:v>
                </c:pt>
                <c:pt idx="18" formatCode="#,##0_);[Red]\(#,##0\)">
                  <c:v>89250</c:v>
                </c:pt>
                <c:pt idx="19" formatCode="#,##0_);[Red]\(#,##0\)">
                  <c:v>80290</c:v>
                </c:pt>
                <c:pt idx="20" formatCode="#,##0_);[Red]\(#,##0\)">
                  <c:v>75667</c:v>
                </c:pt>
                <c:pt idx="21" formatCode="#,##0_);[Red]\(#,##0\)">
                  <c:v>71585</c:v>
                </c:pt>
                <c:pt idx="22" formatCode="#,##0_);[Red]\(#,##0\)">
                  <c:v>67230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EA2-BE41-91D9-6BE600536632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70歳以上</c:v>
                </c:pt>
              </c:strCache>
            </c:strRef>
          </c:tx>
          <c:spPr>
            <a:ln w="31708">
              <a:solidFill>
                <a:srgbClr val="993300"/>
              </a:solidFill>
              <a:prstDash val="solid"/>
            </a:ln>
          </c:spPr>
          <c:marker>
            <c:symbol val="plus"/>
            <c:size val="2"/>
            <c:spPr>
              <a:solidFill>
                <a:srgbClr val="993300"/>
              </a:solidFill>
              <a:ln>
                <a:solidFill>
                  <a:srgbClr val="993300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General</c:formatCode>
                <c:ptCount val="2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  <c:pt idx="22">
                  <c:v>29</c:v>
                </c:pt>
              </c:numCache>
            </c:numRef>
          </c:cat>
          <c:val>
            <c:numRef>
              <c:f>Sheet1!$B$8:$X$8</c:f>
              <c:numCache>
                <c:formatCode>General</c:formatCode>
                <c:ptCount val="23"/>
                <c:pt idx="0">
                  <c:v>19282</c:v>
                </c:pt>
                <c:pt idx="1">
                  <c:v>21667</c:v>
                </c:pt>
                <c:pt idx="2">
                  <c:v>24138</c:v>
                </c:pt>
                <c:pt idx="3">
                  <c:v>27337</c:v>
                </c:pt>
                <c:pt idx="4">
                  <c:v>32186</c:v>
                </c:pt>
                <c:pt idx="5">
                  <c:v>37185</c:v>
                </c:pt>
                <c:pt idx="6">
                  <c:v>40797</c:v>
                </c:pt>
                <c:pt idx="7">
                  <c:v>44599</c:v>
                </c:pt>
                <c:pt idx="8">
                  <c:v>48844</c:v>
                </c:pt>
                <c:pt idx="9" formatCode="#,##0_);[Red]\(#,##0\)">
                  <c:v>53520</c:v>
                </c:pt>
                <c:pt idx="10" formatCode="#,##0_);[Red]\(#,##0\)">
                  <c:v>56649</c:v>
                </c:pt>
                <c:pt idx="11" formatCode="#,##0_);[Red]\(#,##0\)">
                  <c:v>57548</c:v>
                </c:pt>
                <c:pt idx="12" formatCode="#,##0_);[Red]\(#,##0\)">
                  <c:v>59932</c:v>
                </c:pt>
                <c:pt idx="13" formatCode="#,##0_);[Red]\(#,##0\)">
                  <c:v>59894</c:v>
                </c:pt>
                <c:pt idx="14" formatCode="#,##0_);[Red]\(#,##0\)">
                  <c:v>61789</c:v>
                </c:pt>
                <c:pt idx="15" formatCode="#,##0_);[Red]\(#,##0\)">
                  <c:v>63332</c:v>
                </c:pt>
                <c:pt idx="16" formatCode="#,##0_);[Red]\(#,##0\)">
                  <c:v>64058</c:v>
                </c:pt>
                <c:pt idx="17" formatCode="#,##0_);[Red]\(#,##0\)">
                  <c:v>64307</c:v>
                </c:pt>
                <c:pt idx="18" formatCode="#,##0_);[Red]\(#,##0\)">
                  <c:v>64502</c:v>
                </c:pt>
                <c:pt idx="19" formatCode="#,##0_);[Red]\(#,##0\)">
                  <c:v>63266</c:v>
                </c:pt>
                <c:pt idx="20" formatCode="#,##0_);[Red]\(#,##0\)">
                  <c:v>61700</c:v>
                </c:pt>
                <c:pt idx="21" formatCode="#,##0_);[Red]\(#,##0\)">
                  <c:v>58212</c:v>
                </c:pt>
                <c:pt idx="22" formatCode="#,##0_);[Red]\(#,##0\)">
                  <c:v>58433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EA2-BE41-91D9-6BE6005366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69870880"/>
        <c:axId val="-2045549792"/>
      </c:lineChart>
      <c:catAx>
        <c:axId val="-20698708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323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b="0"/>
                  <a:t>平成</a:t>
                </a:r>
              </a:p>
            </c:rich>
          </c:tx>
          <c:overlay val="0"/>
        </c:title>
        <c:numFmt formatCode="General" sourceLinked="1"/>
        <c:majorTickMark val="in"/>
        <c:minorTickMark val="none"/>
        <c:tickLblPos val="nextTo"/>
        <c:spPr>
          <a:ln w="317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88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455497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45549792"/>
        <c:scaling>
          <c:orientation val="minMax"/>
        </c:scaling>
        <c:delete val="0"/>
        <c:axPos val="l"/>
        <c:majorGridlines>
          <c:spPr>
            <a:ln w="3176">
              <a:solidFill>
                <a:schemeClr val="bg1">
                  <a:lumMod val="65000"/>
                </a:schemeClr>
              </a:solidFill>
              <a:prstDash val="solid"/>
            </a:ln>
          </c:spPr>
        </c:majorGridlines>
        <c:title>
          <c:tx>
            <c:rich>
              <a:bodyPr rot="0" vert="wordArtVertRtl"/>
              <a:lstStyle/>
              <a:p>
                <a:pPr algn="ctr">
                  <a:defRPr sz="2373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zh-CN" altLang="en-US" b="0"/>
                  <a:t>事故件数（万件）</a:t>
                </a:r>
              </a:p>
            </c:rich>
          </c:tx>
          <c:layout>
            <c:manualLayout>
              <c:xMode val="edge"/>
              <c:yMode val="edge"/>
              <c:x val="9.9621973482822892E-3"/>
              <c:y val="0.30271648906077597"/>
            </c:manualLayout>
          </c:layout>
          <c:overlay val="0"/>
          <c:spPr>
            <a:noFill/>
            <a:ln w="25442">
              <a:noFill/>
            </a:ln>
          </c:spPr>
        </c:title>
        <c:numFmt formatCode="General" sourceLinked="1"/>
        <c:majorTickMark val="in"/>
        <c:minorTickMark val="none"/>
        <c:tickLblPos val="nextTo"/>
        <c:spPr>
          <a:ln w="317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88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69870880"/>
        <c:crosses val="autoZero"/>
        <c:crossBetween val="midCat"/>
        <c:dispUnits>
          <c:builtInUnit val="tenThousands"/>
        </c:dispUnits>
      </c:valAx>
      <c:spPr>
        <a:noFill/>
        <a:ln w="31578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3.6773436107371799E-2"/>
          <c:y val="5.6284837186871099E-3"/>
          <c:w val="0.92526692360176299"/>
          <c:h val="0.190314496906968"/>
        </c:manualLayout>
      </c:layout>
      <c:overlay val="0"/>
      <c:spPr>
        <a:noFill/>
        <a:ln w="3176">
          <a:noFill/>
          <a:prstDash val="solid"/>
        </a:ln>
      </c:spPr>
      <c:txPr>
        <a:bodyPr/>
        <a:lstStyle/>
        <a:p>
          <a:pPr>
            <a:defRPr sz="2388" b="0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27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476851089554501"/>
          <c:y val="0.25840261205644299"/>
          <c:w val="0.77811303484211303"/>
          <c:h val="0.51833274250074901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未成年</c:v>
                </c:pt>
              </c:strCache>
            </c:strRef>
          </c:tx>
          <c:spPr>
            <a:ln w="31679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Sheet1!$B$1:$N$1</c:f>
              <c:numCache>
                <c:formatCode>General</c:formatCode>
                <c:ptCount val="13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</c:numCache>
            </c:numRef>
          </c:cat>
          <c:val>
            <c:numRef>
              <c:f>Sheet1!$B$2:$N$2</c:f>
              <c:numCache>
                <c:formatCode>0.0_ </c:formatCode>
                <c:ptCount val="13"/>
                <c:pt idx="0">
                  <c:v>2885.2562230043418</c:v>
                </c:pt>
                <c:pt idx="1">
                  <c:v>2755.9944299776093</c:v>
                </c:pt>
                <c:pt idx="2">
                  <c:v>2720.8981432073924</c:v>
                </c:pt>
                <c:pt idx="3">
                  <c:v>2506.0173689398007</c:v>
                </c:pt>
                <c:pt idx="4">
                  <c:v>2437.069771771266</c:v>
                </c:pt>
                <c:pt idx="5">
                  <c:v>2381.0454740950145</c:v>
                </c:pt>
                <c:pt idx="6">
                  <c:v>2296.2892011584272</c:v>
                </c:pt>
                <c:pt idx="7">
                  <c:v>2272.3308498383203</c:v>
                </c:pt>
                <c:pt idx="8">
                  <c:v>2189.4787810780613</c:v>
                </c:pt>
                <c:pt idx="9">
                  <c:v>2057.0055500720055</c:v>
                </c:pt>
                <c:pt idx="10">
                  <c:v>1888.7977020927372</c:v>
                </c:pt>
                <c:pt idx="11">
                  <c:v>1822.2159678260696</c:v>
                </c:pt>
                <c:pt idx="12">
                  <c:v>1649.8720150341835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B19-0742-8965-291B678360A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20歳代</c:v>
                </c:pt>
              </c:strCache>
            </c:strRef>
          </c:tx>
          <c:spPr>
            <a:ln w="31679">
              <a:solidFill>
                <a:srgbClr val="FF40FF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6600"/>
              </a:solidFill>
              <a:ln>
                <a:solidFill>
                  <a:srgbClr val="FF6600"/>
                </a:solidFill>
                <a:prstDash val="solid"/>
              </a:ln>
            </c:spPr>
          </c:marker>
          <c:cat>
            <c:numRef>
              <c:f>Sheet1!$B$1:$N$1</c:f>
              <c:numCache>
                <c:formatCode>General</c:formatCode>
                <c:ptCount val="13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</c:numCache>
            </c:numRef>
          </c:cat>
          <c:val>
            <c:numRef>
              <c:f>Sheet1!$B$3:$N$3</c:f>
              <c:numCache>
                <c:formatCode>0.0_ </c:formatCode>
                <c:ptCount val="13"/>
                <c:pt idx="0">
                  <c:v>1592.7353632298818</c:v>
                </c:pt>
                <c:pt idx="1">
                  <c:v>1511.6756993042638</c:v>
                </c:pt>
                <c:pt idx="2">
                  <c:v>1402.9495511640794</c:v>
                </c:pt>
                <c:pt idx="3">
                  <c:v>1275.3065777955971</c:v>
                </c:pt>
                <c:pt idx="4">
                  <c:v>1251.3572721534763</c:v>
                </c:pt>
                <c:pt idx="5">
                  <c:v>1240.6573135328279</c:v>
                </c:pt>
                <c:pt idx="6">
                  <c:v>1196.0106345645577</c:v>
                </c:pt>
                <c:pt idx="7">
                  <c:v>1187.1397209020579</c:v>
                </c:pt>
                <c:pt idx="8">
                  <c:v>1129.0939223800024</c:v>
                </c:pt>
                <c:pt idx="9">
                  <c:v>1034.6281303629828</c:v>
                </c:pt>
                <c:pt idx="10">
                  <c:v>979.53688765421475</c:v>
                </c:pt>
                <c:pt idx="11">
                  <c:v>911.41844321830524</c:v>
                </c:pt>
                <c:pt idx="12">
                  <c:v>838.56634902894848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B19-0742-8965-291B678360AD}"/>
            </c:ext>
          </c:extLst>
        </c:ser>
        <c:ser>
          <c:idx val="7"/>
          <c:order val="2"/>
          <c:tx>
            <c:strRef>
              <c:f>Sheet1!$A$4</c:f>
              <c:strCache>
                <c:ptCount val="1"/>
                <c:pt idx="0">
                  <c:v>30歳代</c:v>
                </c:pt>
              </c:strCache>
            </c:strRef>
          </c:tx>
          <c:spPr>
            <a:ln w="40630">
              <a:solidFill>
                <a:srgbClr val="00FF00"/>
              </a:solidFill>
              <a:prstDash val="solid"/>
            </a:ln>
          </c:spPr>
          <c:marker>
            <c:symbol val="triangle"/>
            <c:size val="2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cat>
            <c:numRef>
              <c:f>Sheet1!$B$1:$N$1</c:f>
              <c:numCache>
                <c:formatCode>General</c:formatCode>
                <c:ptCount val="13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</c:numCache>
            </c:numRef>
          </c:cat>
          <c:val>
            <c:numRef>
              <c:f>Sheet1!$B$4:$N$4</c:f>
              <c:numCache>
                <c:formatCode>0.0_ </c:formatCode>
                <c:ptCount val="13"/>
                <c:pt idx="0">
                  <c:v>1037.0436298707455</c:v>
                </c:pt>
                <c:pt idx="1">
                  <c:v>966.56390757929682</c:v>
                </c:pt>
                <c:pt idx="2">
                  <c:v>894.11373932785386</c:v>
                </c:pt>
                <c:pt idx="3">
                  <c:v>818.78780718552798</c:v>
                </c:pt>
                <c:pt idx="4">
                  <c:v>785.91075281943063</c:v>
                </c:pt>
                <c:pt idx="5">
                  <c:v>780.14499583660995</c:v>
                </c:pt>
                <c:pt idx="6">
                  <c:v>748.30062824678919</c:v>
                </c:pt>
                <c:pt idx="7">
                  <c:v>726.811706011453</c:v>
                </c:pt>
                <c:pt idx="8">
                  <c:v>686.01900010806764</c:v>
                </c:pt>
                <c:pt idx="9">
                  <c:v>623.44170765155582</c:v>
                </c:pt>
                <c:pt idx="10">
                  <c:v>585.67726090278484</c:v>
                </c:pt>
                <c:pt idx="11">
                  <c:v>547.15405873006648</c:v>
                </c:pt>
                <c:pt idx="12">
                  <c:v>513.56303971537636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B19-0742-8965-291B678360AD}"/>
            </c:ext>
          </c:extLst>
        </c:ser>
        <c:ser>
          <c:idx val="2"/>
          <c:order val="3"/>
          <c:tx>
            <c:strRef>
              <c:f>Sheet1!$A$5</c:f>
              <c:strCache>
                <c:ptCount val="1"/>
                <c:pt idx="0">
                  <c:v>40歳代</c:v>
                </c:pt>
              </c:strCache>
            </c:strRef>
          </c:tx>
          <c:spPr>
            <a:ln w="31679">
              <a:solidFill>
                <a:srgbClr val="00FFFF"/>
              </a:solidFill>
              <a:prstDash val="solid"/>
            </a:ln>
          </c:spPr>
          <c:marker>
            <c:symbol val="x"/>
            <c:size val="2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cat>
            <c:numRef>
              <c:f>Sheet1!$B$1:$N$1</c:f>
              <c:numCache>
                <c:formatCode>General</c:formatCode>
                <c:ptCount val="13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</c:numCache>
            </c:numRef>
          </c:cat>
          <c:val>
            <c:numRef>
              <c:f>Sheet1!$B$5:$N$5</c:f>
              <c:numCache>
                <c:formatCode>0.0_ </c:formatCode>
                <c:ptCount val="13"/>
                <c:pt idx="0">
                  <c:v>921.80760272504801</c:v>
                </c:pt>
                <c:pt idx="1">
                  <c:v>882.89110467795285</c:v>
                </c:pt>
                <c:pt idx="2">
                  <c:v>809.67363593145137</c:v>
                </c:pt>
                <c:pt idx="3">
                  <c:v>749.91843687379401</c:v>
                </c:pt>
                <c:pt idx="4">
                  <c:v>726.57553079145214</c:v>
                </c:pt>
                <c:pt idx="5">
                  <c:v>727.64993523304418</c:v>
                </c:pt>
                <c:pt idx="6">
                  <c:v>691.06590340756884</c:v>
                </c:pt>
                <c:pt idx="7">
                  <c:v>661.19954365105559</c:v>
                </c:pt>
                <c:pt idx="8">
                  <c:v>628.62513532636717</c:v>
                </c:pt>
                <c:pt idx="9">
                  <c:v>577.77304843950992</c:v>
                </c:pt>
                <c:pt idx="10">
                  <c:v>538.29584176141975</c:v>
                </c:pt>
                <c:pt idx="11">
                  <c:v>498.76375894653904</c:v>
                </c:pt>
                <c:pt idx="12">
                  <c:v>475.38124361447836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B19-0742-8965-291B678360AD}"/>
            </c:ext>
          </c:extLst>
        </c:ser>
        <c:ser>
          <c:idx val="3"/>
          <c:order val="4"/>
          <c:tx>
            <c:strRef>
              <c:f>Sheet1!$A$6</c:f>
              <c:strCache>
                <c:ptCount val="1"/>
                <c:pt idx="0">
                  <c:v>50歳代</c:v>
                </c:pt>
              </c:strCache>
            </c:strRef>
          </c:tx>
          <c:spPr>
            <a:ln w="40630">
              <a:solidFill>
                <a:srgbClr val="0000FF"/>
              </a:solidFill>
              <a:prstDash val="solid"/>
            </a:ln>
          </c:spPr>
          <c:marker>
            <c:symbol val="star"/>
            <c:size val="2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Sheet1!$B$1:$N$1</c:f>
              <c:numCache>
                <c:formatCode>General</c:formatCode>
                <c:ptCount val="13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</c:numCache>
            </c:numRef>
          </c:cat>
          <c:val>
            <c:numRef>
              <c:f>Sheet1!$B$6:$N$6</c:f>
              <c:numCache>
                <c:formatCode>0.0_ </c:formatCode>
                <c:ptCount val="13"/>
                <c:pt idx="0">
                  <c:v>959.6423149690437</c:v>
                </c:pt>
                <c:pt idx="1">
                  <c:v>916.70235024882049</c:v>
                </c:pt>
                <c:pt idx="2">
                  <c:v>868.6659098774569</c:v>
                </c:pt>
                <c:pt idx="3">
                  <c:v>788.95063286588083</c:v>
                </c:pt>
                <c:pt idx="4">
                  <c:v>746.18368689031718</c:v>
                </c:pt>
                <c:pt idx="5">
                  <c:v>724.19734040409492</c:v>
                </c:pt>
                <c:pt idx="6">
                  <c:v>682.89219320599841</c:v>
                </c:pt>
                <c:pt idx="7">
                  <c:v>643.51037072435884</c:v>
                </c:pt>
                <c:pt idx="8">
                  <c:v>600.32753798041813</c:v>
                </c:pt>
                <c:pt idx="9">
                  <c:v>540.5810925983144</c:v>
                </c:pt>
                <c:pt idx="10">
                  <c:v>507.19913925949743</c:v>
                </c:pt>
                <c:pt idx="11">
                  <c:v>473.73324859025149</c:v>
                </c:pt>
                <c:pt idx="12">
                  <c:v>448.50325156079634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B19-0742-8965-291B678360AD}"/>
            </c:ext>
          </c:extLst>
        </c:ser>
        <c:ser>
          <c:idx val="4"/>
          <c:order val="5"/>
          <c:tx>
            <c:strRef>
              <c:f>Sheet1!$A$7</c:f>
              <c:strCache>
                <c:ptCount val="1"/>
                <c:pt idx="0">
                  <c:v>60歳代</c:v>
                </c:pt>
              </c:strCache>
            </c:strRef>
          </c:tx>
          <c:spPr>
            <a:ln w="40630">
              <a:solidFill>
                <a:srgbClr val="FF9900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FF9900"/>
              </a:solidFill>
              <a:ln>
                <a:solidFill>
                  <a:srgbClr val="FF9900"/>
                </a:solidFill>
                <a:prstDash val="solid"/>
              </a:ln>
            </c:spPr>
          </c:marker>
          <c:cat>
            <c:numRef>
              <c:f>Sheet1!$B$1:$N$1</c:f>
              <c:numCache>
                <c:formatCode>General</c:formatCode>
                <c:ptCount val="13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</c:numCache>
            </c:numRef>
          </c:cat>
          <c:val>
            <c:numRef>
              <c:f>Sheet1!$B$7:$N$7</c:f>
              <c:numCache>
                <c:formatCode>0.0_ </c:formatCode>
                <c:ptCount val="13"/>
                <c:pt idx="0">
                  <c:v>989.78674572017508</c:v>
                </c:pt>
                <c:pt idx="1">
                  <c:v>927.67888661625568</c:v>
                </c:pt>
                <c:pt idx="2">
                  <c:v>873.27544992430217</c:v>
                </c:pt>
                <c:pt idx="3">
                  <c:v>804.35786529536699</c:v>
                </c:pt>
                <c:pt idx="4">
                  <c:v>767.12303973464645</c:v>
                </c:pt>
                <c:pt idx="5">
                  <c:v>756.23143494916849</c:v>
                </c:pt>
                <c:pt idx="6">
                  <c:v>714.50692317646372</c:v>
                </c:pt>
                <c:pt idx="7">
                  <c:v>662.14328020092523</c:v>
                </c:pt>
                <c:pt idx="8">
                  <c:v>622.73454120967745</c:v>
                </c:pt>
                <c:pt idx="9">
                  <c:v>557.63165236515465</c:v>
                </c:pt>
                <c:pt idx="10">
                  <c:v>516.69588168674704</c:v>
                </c:pt>
                <c:pt idx="11">
                  <c:v>485.37784068380961</c:v>
                </c:pt>
                <c:pt idx="12">
                  <c:v>469.92524343489208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B19-0742-8965-291B678360AD}"/>
            </c:ext>
          </c:extLst>
        </c:ser>
        <c:ser>
          <c:idx val="5"/>
          <c:order val="6"/>
          <c:tx>
            <c:strRef>
              <c:f>Sheet1!$A$8</c:f>
              <c:strCache>
                <c:ptCount val="1"/>
                <c:pt idx="0">
                  <c:v>70歳代</c:v>
                </c:pt>
              </c:strCache>
            </c:strRef>
          </c:tx>
          <c:spPr>
            <a:ln w="31679">
              <a:solidFill>
                <a:srgbClr val="7030A0"/>
              </a:solidFill>
            </a:ln>
          </c:spPr>
          <c:marker>
            <c:symbol val="x"/>
            <c:size val="2"/>
            <c:spPr>
              <a:solidFill>
                <a:srgbClr val="7030A0"/>
              </a:solidFill>
            </c:spPr>
          </c:marker>
          <c:cat>
            <c:numRef>
              <c:f>Sheet1!$B$1:$N$1</c:f>
              <c:numCache>
                <c:formatCode>General</c:formatCode>
                <c:ptCount val="13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</c:numCache>
            </c:numRef>
          </c:cat>
          <c:val>
            <c:numRef>
              <c:f>Sheet1!$B$8:$N$8</c:f>
              <c:numCache>
                <c:formatCode>0.0_ </c:formatCode>
                <c:ptCount val="13"/>
                <c:pt idx="0">
                  <c:v>1051.858523597622</c:v>
                </c:pt>
                <c:pt idx="1">
                  <c:v>1001.477647532352</c:v>
                </c:pt>
                <c:pt idx="2">
                  <c:v>969.75105923852016</c:v>
                </c:pt>
                <c:pt idx="3">
                  <c:v>913.95547868433482</c:v>
                </c:pt>
                <c:pt idx="4">
                  <c:v>896.47720044076618</c:v>
                </c:pt>
                <c:pt idx="5">
                  <c:v>862.62259090459247</c:v>
                </c:pt>
                <c:pt idx="6">
                  <c:v>809.91482531320389</c:v>
                </c:pt>
                <c:pt idx="7">
                  <c:v>767.52381199703746</c:v>
                </c:pt>
                <c:pt idx="8">
                  <c:v>721.47266921323944</c:v>
                </c:pt>
                <c:pt idx="9">
                  <c:v>663.06250560192802</c:v>
                </c:pt>
                <c:pt idx="10">
                  <c:v>629.79251145989281</c:v>
                </c:pt>
                <c:pt idx="11">
                  <c:v>573.09800541671063</c:v>
                </c:pt>
                <c:pt idx="12">
                  <c:v>539.69759788179203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B19-0742-8965-291B678360AD}"/>
            </c:ext>
          </c:extLst>
        </c:ser>
        <c:ser>
          <c:idx val="8"/>
          <c:order val="7"/>
          <c:tx>
            <c:strRef>
              <c:f>Sheet1!$A$9</c:f>
              <c:strCache>
                <c:ptCount val="1"/>
                <c:pt idx="0">
                  <c:v>80歳以上</c:v>
                </c:pt>
              </c:strCache>
            </c:strRef>
          </c:tx>
          <c:spPr>
            <a:ln w="31679">
              <a:solidFill>
                <a:srgbClr val="C00000"/>
              </a:solidFill>
            </a:ln>
          </c:spPr>
          <c:marker>
            <c:symbol val="diamond"/>
            <c:size val="2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numRef>
              <c:f>Sheet1!$B$1:$N$1</c:f>
              <c:numCache>
                <c:formatCode>General</c:formatCode>
                <c:ptCount val="13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</c:numCache>
            </c:numRef>
          </c:cat>
          <c:val>
            <c:numRef>
              <c:f>Sheet1!$B$9:$N$9</c:f>
              <c:numCache>
                <c:formatCode>0.0_ </c:formatCode>
                <c:ptCount val="13"/>
                <c:pt idx="0">
                  <c:v>1185.3963067638451</c:v>
                </c:pt>
                <c:pt idx="1">
                  <c:v>1130.7552071327141</c:v>
                </c:pt>
                <c:pt idx="2">
                  <c:v>1084.8075132018087</c:v>
                </c:pt>
                <c:pt idx="3">
                  <c:v>1023.3630411868207</c:v>
                </c:pt>
                <c:pt idx="4">
                  <c:v>1039.5346259986036</c:v>
                </c:pt>
                <c:pt idx="5">
                  <c:v>997.10503861962513</c:v>
                </c:pt>
                <c:pt idx="6">
                  <c:v>989.34235418471212</c:v>
                </c:pt>
                <c:pt idx="7">
                  <c:v>925.18105913807335</c:v>
                </c:pt>
                <c:pt idx="8">
                  <c:v>869.43608310387845</c:v>
                </c:pt>
                <c:pt idx="9">
                  <c:v>827.22210955654737</c:v>
                </c:pt>
                <c:pt idx="10">
                  <c:v>775.6524203759451</c:v>
                </c:pt>
                <c:pt idx="11">
                  <c:v>713.94075066402468</c:v>
                </c:pt>
                <c:pt idx="12">
                  <c:v>671.32348797338068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1B19-0742-8965-291B678360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85106160"/>
        <c:axId val="-2080610208"/>
      </c:lineChart>
      <c:catAx>
        <c:axId val="-20851061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364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b="0"/>
                  <a:t>平成</a:t>
                </a:r>
              </a:p>
            </c:rich>
          </c:tx>
          <c:layout>
            <c:manualLayout>
              <c:xMode val="edge"/>
              <c:yMode val="edge"/>
              <c:x val="0.54129793775778001"/>
              <c:y val="0.89909826716686603"/>
            </c:manualLayout>
          </c:layout>
          <c:overlay val="0"/>
          <c:spPr>
            <a:noFill/>
            <a:ln w="27089">
              <a:noFill/>
            </a:ln>
          </c:spPr>
        </c:title>
        <c:numFmt formatCode="General" sourceLinked="1"/>
        <c:majorTickMark val="in"/>
        <c:minorTickMark val="none"/>
        <c:tickLblPos val="nextTo"/>
        <c:spPr>
          <a:ln w="338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92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806102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80610208"/>
        <c:scaling>
          <c:orientation val="minMax"/>
          <c:max val="2000"/>
          <c:min val="500"/>
        </c:scaling>
        <c:delete val="0"/>
        <c:axPos val="l"/>
        <c:majorGridlines>
          <c:spPr>
            <a:ln w="3381">
              <a:solidFill>
                <a:schemeClr val="bg1">
                  <a:lumMod val="65000"/>
                </a:schemeClr>
              </a:solidFill>
              <a:prstDash val="solid"/>
            </a:ln>
          </c:spPr>
        </c:majorGridlines>
        <c:title>
          <c:tx>
            <c:rich>
              <a:bodyPr rot="0" vert="wordArtVertRtl"/>
              <a:lstStyle/>
              <a:p>
                <a:pPr algn="ctr">
                  <a:defRPr sz="2364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zh-CN" altLang="en-US" b="0"/>
                  <a:t>事故件数（件）</a:t>
                </a:r>
              </a:p>
            </c:rich>
          </c:tx>
          <c:layout>
            <c:manualLayout>
              <c:xMode val="edge"/>
              <c:yMode val="edge"/>
              <c:x val="9.9599550056243E-4"/>
              <c:y val="0.30818741898100399"/>
            </c:manualLayout>
          </c:layout>
          <c:overlay val="0"/>
          <c:spPr>
            <a:noFill/>
            <a:ln w="27089">
              <a:noFill/>
            </a:ln>
          </c:spPr>
        </c:title>
        <c:numFmt formatCode="#,##0_ " sourceLinked="0"/>
        <c:majorTickMark val="in"/>
        <c:minorTickMark val="none"/>
        <c:tickLblPos val="nextTo"/>
        <c:spPr>
          <a:ln w="338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92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85106160"/>
        <c:crosses val="autoZero"/>
        <c:crossBetween val="midCat"/>
        <c:majorUnit val="500"/>
      </c:valAx>
      <c:spPr>
        <a:noFill/>
        <a:ln w="31679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4.8944641919760001E-2"/>
          <c:y val="1.24914228653356E-2"/>
          <c:w val="0.92730912635920504"/>
          <c:h val="0.19409068630819101"/>
        </c:manualLayout>
      </c:layout>
      <c:overlay val="0"/>
      <c:spPr>
        <a:noFill/>
        <a:ln w="3381">
          <a:noFill/>
          <a:prstDash val="solid"/>
        </a:ln>
      </c:spPr>
      <c:txPr>
        <a:bodyPr/>
        <a:lstStyle/>
        <a:p>
          <a:pPr>
            <a:defRPr sz="2392" b="0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78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928830076796"/>
          <c:y val="0.24471150797768099"/>
          <c:w val="0.77293392145426298"/>
          <c:h val="0.53202402671139704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未成年</c:v>
                </c:pt>
              </c:strCache>
            </c:strRef>
          </c:tx>
          <c:spPr>
            <a:ln w="31707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General</c:formatCode>
                <c:ptCount val="2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  <c:pt idx="22">
                  <c:v>29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1046</c:v>
                </c:pt>
                <c:pt idx="1">
                  <c:v>914</c:v>
                </c:pt>
                <c:pt idx="2">
                  <c:v>849</c:v>
                </c:pt>
                <c:pt idx="3">
                  <c:v>735</c:v>
                </c:pt>
                <c:pt idx="4">
                  <c:v>679</c:v>
                </c:pt>
                <c:pt idx="5">
                  <c:v>638</c:v>
                </c:pt>
                <c:pt idx="6">
                  <c:v>585</c:v>
                </c:pt>
                <c:pt idx="7">
                  <c:v>552</c:v>
                </c:pt>
                <c:pt idx="8">
                  <c:v>478</c:v>
                </c:pt>
                <c:pt idx="9" formatCode="#,##0_);[Red]\(#,##0\)">
                  <c:v>408</c:v>
                </c:pt>
                <c:pt idx="10" formatCode="#,##0_);[Red]\(#,##0\)">
                  <c:v>343</c:v>
                </c:pt>
                <c:pt idx="11" formatCode="#,##0_);[Red]\(#,##0\)">
                  <c:v>287</c:v>
                </c:pt>
                <c:pt idx="12" formatCode="#,##0_);[Red]\(#,##0\)">
                  <c:v>270</c:v>
                </c:pt>
                <c:pt idx="13" formatCode="#,##0_);[Red]\(#,##0\)">
                  <c:v>247</c:v>
                </c:pt>
                <c:pt idx="14" formatCode="#,##0_);[Red]\(#,##0\)">
                  <c:v>225</c:v>
                </c:pt>
                <c:pt idx="15" formatCode="#,##0_);[Red]\(#,##0\)">
                  <c:v>171</c:v>
                </c:pt>
                <c:pt idx="16" formatCode="#,##0_);[Red]\(#,##0\)">
                  <c:v>183</c:v>
                </c:pt>
                <c:pt idx="17" formatCode="#,##0_);[Red]\(#,##0\)">
                  <c:v>159</c:v>
                </c:pt>
                <c:pt idx="18" formatCode="#,##0_);[Red]\(#,##0\)">
                  <c:v>177</c:v>
                </c:pt>
                <c:pt idx="19" formatCode="#,##0_);[Red]\(#,##0\)">
                  <c:v>136</c:v>
                </c:pt>
                <c:pt idx="20" formatCode="#,##0_);[Red]\(#,##0\)">
                  <c:v>143</c:v>
                </c:pt>
                <c:pt idx="21" formatCode="#,##0_);[Red]\(#,##0\)">
                  <c:v>129</c:v>
                </c:pt>
                <c:pt idx="22" formatCode="#,##0_);[Red]\(#,##0\)">
                  <c:v>108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9E3-C34F-A328-7EC20580CE4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20歳代</c:v>
                </c:pt>
              </c:strCache>
            </c:strRef>
          </c:tx>
          <c:spPr>
            <a:ln w="31707">
              <a:solidFill>
                <a:srgbClr val="FF00FF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General</c:formatCode>
                <c:ptCount val="2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  <c:pt idx="22">
                  <c:v>29</c:v>
                </c:pt>
              </c:numCache>
            </c:numRef>
          </c:cat>
          <c:val>
            <c:numRef>
              <c:f>Sheet1!$B$3:$X$3</c:f>
              <c:numCache>
                <c:formatCode>General</c:formatCode>
                <c:ptCount val="23"/>
                <c:pt idx="0">
                  <c:v>3166</c:v>
                </c:pt>
                <c:pt idx="1">
                  <c:v>2873</c:v>
                </c:pt>
                <c:pt idx="2">
                  <c:v>2819</c:v>
                </c:pt>
                <c:pt idx="3">
                  <c:v>2658</c:v>
                </c:pt>
                <c:pt idx="4">
                  <c:v>2537</c:v>
                </c:pt>
                <c:pt idx="5">
                  <c:v>2480</c:v>
                </c:pt>
                <c:pt idx="6">
                  <c:v>2259</c:v>
                </c:pt>
                <c:pt idx="7">
                  <c:v>2025</c:v>
                </c:pt>
                <c:pt idx="8">
                  <c:v>1780</c:v>
                </c:pt>
                <c:pt idx="9" formatCode="#,##0_);[Red]\(#,##0\)">
                  <c:v>1616</c:v>
                </c:pt>
                <c:pt idx="10" formatCode="#,##0_);[Red]\(#,##0\)">
                  <c:v>1433</c:v>
                </c:pt>
                <c:pt idx="11" formatCode="#,##0_);[Red]\(#,##0\)">
                  <c:v>1257</c:v>
                </c:pt>
                <c:pt idx="12" formatCode="#,##0_);[Red]\(#,##0\)">
                  <c:v>1106</c:v>
                </c:pt>
                <c:pt idx="13" formatCode="#,##0_);[Red]\(#,##0\)">
                  <c:v>962</c:v>
                </c:pt>
                <c:pt idx="14" formatCode="#,##0_);[Red]\(#,##0\)">
                  <c:v>868</c:v>
                </c:pt>
                <c:pt idx="15" formatCode="#,##0_);[Red]\(#,##0\)">
                  <c:v>758</c:v>
                </c:pt>
                <c:pt idx="16" formatCode="#,##0_);[Red]\(#,##0\)">
                  <c:v>780</c:v>
                </c:pt>
                <c:pt idx="17" formatCode="#,##0_);[Red]\(#,##0\)">
                  <c:v>691</c:v>
                </c:pt>
                <c:pt idx="18" formatCode="#,##0_);[Red]\(#,##0\)">
                  <c:v>648</c:v>
                </c:pt>
                <c:pt idx="19" formatCode="#,##0_);[Red]\(#,##0\)">
                  <c:v>578</c:v>
                </c:pt>
                <c:pt idx="20" formatCode="#,##0_);[Red]\(#,##0\)">
                  <c:v>566</c:v>
                </c:pt>
                <c:pt idx="21" formatCode="#,##0_);[Red]\(#,##0\)">
                  <c:v>500</c:v>
                </c:pt>
                <c:pt idx="22" formatCode="#,##0_);[Red]\(#,##0\)">
                  <c:v>469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9E3-C34F-A328-7EC20580CE47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30歳代</c:v>
                </c:pt>
              </c:strCache>
            </c:strRef>
          </c:tx>
          <c:spPr>
            <a:ln w="31707">
              <a:solidFill>
                <a:srgbClr val="00FF00"/>
              </a:solidFill>
              <a:prstDash val="solid"/>
            </a:ln>
          </c:spPr>
          <c:marker>
            <c:symbol val="triangle"/>
            <c:size val="2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General</c:formatCode>
                <c:ptCount val="2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  <c:pt idx="22">
                  <c:v>29</c:v>
                </c:pt>
              </c:numCache>
            </c:numRef>
          </c:cat>
          <c:val>
            <c:numRef>
              <c:f>Sheet1!$B$4:$X$4</c:f>
              <c:numCache>
                <c:formatCode>General</c:formatCode>
                <c:ptCount val="23"/>
                <c:pt idx="0">
                  <c:v>1202</c:v>
                </c:pt>
                <c:pt idx="1">
                  <c:v>1182</c:v>
                </c:pt>
                <c:pt idx="2">
                  <c:v>1143</c:v>
                </c:pt>
                <c:pt idx="3">
                  <c:v>1138</c:v>
                </c:pt>
                <c:pt idx="4">
                  <c:v>1221</c:v>
                </c:pt>
                <c:pt idx="5">
                  <c:v>1272</c:v>
                </c:pt>
                <c:pt idx="6">
                  <c:v>1313</c:v>
                </c:pt>
                <c:pt idx="7">
                  <c:v>1257</c:v>
                </c:pt>
                <c:pt idx="8">
                  <c:v>1222</c:v>
                </c:pt>
                <c:pt idx="9" formatCode="#,##0_);[Red]\(#,##0\)">
                  <c:v>1225</c:v>
                </c:pt>
                <c:pt idx="10" formatCode="#,##0_);[Red]\(#,##0\)">
                  <c:v>1138</c:v>
                </c:pt>
                <c:pt idx="11" formatCode="#,##0_);[Red]\(#,##0\)">
                  <c:v>1093</c:v>
                </c:pt>
                <c:pt idx="12" formatCode="#,##0_);[Red]\(#,##0\)">
                  <c:v>997</c:v>
                </c:pt>
                <c:pt idx="13" formatCode="#,##0_);[Red]\(#,##0\)">
                  <c:v>843</c:v>
                </c:pt>
                <c:pt idx="14" formatCode="#,##0_);[Red]\(#,##0\)">
                  <c:v>758</c:v>
                </c:pt>
                <c:pt idx="15" formatCode="#,##0_);[Red]\(#,##0\)">
                  <c:v>809</c:v>
                </c:pt>
                <c:pt idx="16" formatCode="#,##0_);[Red]\(#,##0\)">
                  <c:v>693</c:v>
                </c:pt>
                <c:pt idx="17" formatCode="#,##0_);[Red]\(#,##0\)">
                  <c:v>650</c:v>
                </c:pt>
                <c:pt idx="18" formatCode="#,##0_);[Red]\(#,##0\)">
                  <c:v>550</c:v>
                </c:pt>
                <c:pt idx="19" formatCode="#,##0_);[Red]\(#,##0\)">
                  <c:v>518</c:v>
                </c:pt>
                <c:pt idx="20" formatCode="#,##0_);[Red]\(#,##0\)">
                  <c:v>485</c:v>
                </c:pt>
                <c:pt idx="21" formatCode="#,##0_);[Red]\(#,##0\)">
                  <c:v>459</c:v>
                </c:pt>
                <c:pt idx="22" formatCode="#,##0_);[Red]\(#,##0\)">
                  <c:v>438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9E3-C34F-A328-7EC20580CE47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40歳代</c:v>
                </c:pt>
              </c:strCache>
            </c:strRef>
          </c:tx>
          <c:spPr>
            <a:ln w="31707">
              <a:solidFill>
                <a:srgbClr val="00FFFF"/>
              </a:solidFill>
              <a:prstDash val="solid"/>
            </a:ln>
          </c:spPr>
          <c:marker>
            <c:symbol val="x"/>
            <c:size val="2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General</c:formatCode>
                <c:ptCount val="2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  <c:pt idx="22">
                  <c:v>29</c:v>
                </c:pt>
              </c:numCache>
            </c:numRef>
          </c:cat>
          <c:val>
            <c:numRef>
              <c:f>Sheet1!$B$5:$X$5</c:f>
              <c:numCache>
                <c:formatCode>General</c:formatCode>
                <c:ptCount val="23"/>
                <c:pt idx="0">
                  <c:v>1367</c:v>
                </c:pt>
                <c:pt idx="1">
                  <c:v>1233</c:v>
                </c:pt>
                <c:pt idx="2">
                  <c:v>1245</c:v>
                </c:pt>
                <c:pt idx="3">
                  <c:v>1170</c:v>
                </c:pt>
                <c:pt idx="4">
                  <c:v>1068</c:v>
                </c:pt>
                <c:pt idx="5">
                  <c:v>1017</c:v>
                </c:pt>
                <c:pt idx="6">
                  <c:v>985</c:v>
                </c:pt>
                <c:pt idx="7">
                  <c:v>956</c:v>
                </c:pt>
                <c:pt idx="8">
                  <c:v>938</c:v>
                </c:pt>
                <c:pt idx="9" formatCode="#,##0_);[Red]\(#,##0\)">
                  <c:v>830</c:v>
                </c:pt>
                <c:pt idx="10" formatCode="#,##0_);[Red]\(#,##0\)">
                  <c:v>828</c:v>
                </c:pt>
                <c:pt idx="11" formatCode="#,##0_);[Red]\(#,##0\)">
                  <c:v>738</c:v>
                </c:pt>
                <c:pt idx="12" formatCode="#,##0_);[Red]\(#,##0\)">
                  <c:v>727</c:v>
                </c:pt>
                <c:pt idx="13" formatCode="#,##0_);[Red]\(#,##0\)">
                  <c:v>670</c:v>
                </c:pt>
                <c:pt idx="14" formatCode="#,##0_);[Red]\(#,##0\)">
                  <c:v>669</c:v>
                </c:pt>
                <c:pt idx="15" formatCode="#,##0_);[Red]\(#,##0\)">
                  <c:v>712</c:v>
                </c:pt>
                <c:pt idx="16" formatCode="#,##0_);[Red]\(#,##0\)">
                  <c:v>685</c:v>
                </c:pt>
                <c:pt idx="17" formatCode="#,##0_);[Red]\(#,##0\)">
                  <c:v>650</c:v>
                </c:pt>
                <c:pt idx="18" formatCode="#,##0_);[Red]\(#,##0\)">
                  <c:v>664</c:v>
                </c:pt>
                <c:pt idx="19" formatCode="#,##0_);[Red]\(#,##0\)">
                  <c:v>639</c:v>
                </c:pt>
                <c:pt idx="20" formatCode="#,##0_);[Red]\(#,##0\)">
                  <c:v>586</c:v>
                </c:pt>
                <c:pt idx="21" formatCode="#,##0_);[Red]\(#,##0\)">
                  <c:v>626</c:v>
                </c:pt>
                <c:pt idx="22" formatCode="#,##0_);[Red]\(#,##0\)">
                  <c:v>598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9E3-C34F-A328-7EC20580CE47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50歳代</c:v>
                </c:pt>
              </c:strCache>
            </c:strRef>
          </c:tx>
          <c:spPr>
            <a:ln w="31707">
              <a:solidFill>
                <a:srgbClr val="0000FF"/>
              </a:solidFill>
              <a:prstDash val="solid"/>
            </a:ln>
          </c:spPr>
          <c:marker>
            <c:symbol val="star"/>
            <c:size val="2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General</c:formatCode>
                <c:ptCount val="2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  <c:pt idx="22">
                  <c:v>29</c:v>
                </c:pt>
              </c:numCache>
            </c:numRef>
          </c:cat>
          <c:val>
            <c:numRef>
              <c:f>Sheet1!$B$6:$X$6</c:f>
              <c:numCache>
                <c:formatCode>General</c:formatCode>
                <c:ptCount val="23"/>
                <c:pt idx="0">
                  <c:v>1076</c:v>
                </c:pt>
                <c:pt idx="1">
                  <c:v>1096</c:v>
                </c:pt>
                <c:pt idx="2">
                  <c:v>1086</c:v>
                </c:pt>
                <c:pt idx="3">
                  <c:v>1060</c:v>
                </c:pt>
                <c:pt idx="4">
                  <c:v>1117</c:v>
                </c:pt>
                <c:pt idx="5">
                  <c:v>1203</c:v>
                </c:pt>
                <c:pt idx="6">
                  <c:v>1161</c:v>
                </c:pt>
                <c:pt idx="7">
                  <c:v>1123</c:v>
                </c:pt>
                <c:pt idx="8">
                  <c:v>1053</c:v>
                </c:pt>
                <c:pt idx="9" formatCode="#,##0_);[Red]\(#,##0\)">
                  <c:v>1031</c:v>
                </c:pt>
                <c:pt idx="10" formatCode="#,##0_);[Red]\(#,##0\)">
                  <c:v>1004</c:v>
                </c:pt>
                <c:pt idx="11" formatCode="#,##0_);[Red]\(#,##0\)">
                  <c:v>937</c:v>
                </c:pt>
                <c:pt idx="12" formatCode="#,##0_);[Red]\(#,##0\)">
                  <c:v>863</c:v>
                </c:pt>
                <c:pt idx="13" formatCode="#,##0_);[Red]\(#,##0\)">
                  <c:v>689</c:v>
                </c:pt>
                <c:pt idx="14" formatCode="#,##0_);[Red]\(#,##0\)">
                  <c:v>668</c:v>
                </c:pt>
                <c:pt idx="15" formatCode="#,##0_);[Red]\(#,##0\)">
                  <c:v>630</c:v>
                </c:pt>
                <c:pt idx="16" formatCode="#,##0_);[Red]\(#,##0\)">
                  <c:v>569</c:v>
                </c:pt>
                <c:pt idx="17" formatCode="#,##0_);[Red]\(#,##0\)">
                  <c:v>535</c:v>
                </c:pt>
                <c:pt idx="18" formatCode="#,##0_);[Red]\(#,##0\)">
                  <c:v>498</c:v>
                </c:pt>
                <c:pt idx="19" formatCode="#,##0_);[Red]\(#,##0\)">
                  <c:v>527</c:v>
                </c:pt>
                <c:pt idx="20" formatCode="#,##0_);[Red]\(#,##0\)">
                  <c:v>559</c:v>
                </c:pt>
                <c:pt idx="21" formatCode="#,##0_);[Red]\(#,##0\)">
                  <c:v>487</c:v>
                </c:pt>
                <c:pt idx="22" formatCode="#,##0_);[Red]\(#,##0\)">
                  <c:v>505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9E3-C34F-A328-7EC20580CE47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60歳代</c:v>
                </c:pt>
              </c:strCache>
            </c:strRef>
          </c:tx>
          <c:spPr>
            <a:ln w="31707">
              <a:solidFill>
                <a:srgbClr val="FF9900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FF9900"/>
              </a:solidFill>
              <a:ln>
                <a:solidFill>
                  <a:srgbClr val="FF9900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General</c:formatCode>
                <c:ptCount val="2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  <c:pt idx="22">
                  <c:v>29</c:v>
                </c:pt>
              </c:numCache>
            </c:numRef>
          </c:cat>
          <c:val>
            <c:numRef>
              <c:f>Sheet1!$B$7:$X$7</c:f>
              <c:numCache>
                <c:formatCode>General</c:formatCode>
                <c:ptCount val="23"/>
                <c:pt idx="0">
                  <c:v>826</c:v>
                </c:pt>
                <c:pt idx="1">
                  <c:v>780</c:v>
                </c:pt>
                <c:pt idx="2">
                  <c:v>731</c:v>
                </c:pt>
                <c:pt idx="3">
                  <c:v>756</c:v>
                </c:pt>
                <c:pt idx="4">
                  <c:v>754</c:v>
                </c:pt>
                <c:pt idx="5">
                  <c:v>772</c:v>
                </c:pt>
                <c:pt idx="6">
                  <c:v>727</c:v>
                </c:pt>
                <c:pt idx="7">
                  <c:v>733</c:v>
                </c:pt>
                <c:pt idx="8">
                  <c:v>762</c:v>
                </c:pt>
                <c:pt idx="9" formatCode="#,##0_);[Red]\(#,##0\)">
                  <c:v>744</c:v>
                </c:pt>
                <c:pt idx="10" formatCode="#,##0_);[Red]\(#,##0\)">
                  <c:v>643</c:v>
                </c:pt>
                <c:pt idx="11" formatCode="#,##0_);[Red]\(#,##0\)">
                  <c:v>685</c:v>
                </c:pt>
                <c:pt idx="12" formatCode="#,##0_);[Red]\(#,##0\)">
                  <c:v>569</c:v>
                </c:pt>
                <c:pt idx="13" formatCode="#,##0_);[Red]\(#,##0\)">
                  <c:v>587</c:v>
                </c:pt>
                <c:pt idx="14" formatCode="#,##0_);[Red]\(#,##0\)">
                  <c:v>595</c:v>
                </c:pt>
                <c:pt idx="15" formatCode="#,##0_);[Red]\(#,##0\)">
                  <c:v>651</c:v>
                </c:pt>
                <c:pt idx="16" formatCode="#,##0_);[Red]\(#,##0\)">
                  <c:v>617</c:v>
                </c:pt>
                <c:pt idx="17" formatCode="#,##0_);[Red]\(#,##0\)">
                  <c:v>567</c:v>
                </c:pt>
                <c:pt idx="18" formatCode="#,##0_);[Red]\(#,##0\)">
                  <c:v>610</c:v>
                </c:pt>
                <c:pt idx="19" formatCode="#,##0_);[Red]\(#,##0\)">
                  <c:v>554</c:v>
                </c:pt>
                <c:pt idx="20" formatCode="#,##0_);[Red]\(#,##0\)">
                  <c:v>560</c:v>
                </c:pt>
                <c:pt idx="21" formatCode="#,##0_);[Red]\(#,##0\)">
                  <c:v>542</c:v>
                </c:pt>
                <c:pt idx="22" formatCode="#,##0_);[Red]\(#,##0\)">
                  <c:v>500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9E3-C34F-A328-7EC20580CE47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70歳以上</c:v>
                </c:pt>
              </c:strCache>
            </c:strRef>
          </c:tx>
          <c:spPr>
            <a:ln w="31707">
              <a:solidFill>
                <a:srgbClr val="993300"/>
              </a:solidFill>
              <a:prstDash val="solid"/>
            </a:ln>
          </c:spPr>
          <c:marker>
            <c:symbol val="plus"/>
            <c:size val="2"/>
            <c:spPr>
              <a:solidFill>
                <a:srgbClr val="993300"/>
              </a:solidFill>
              <a:ln>
                <a:solidFill>
                  <a:srgbClr val="993300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General</c:formatCode>
                <c:ptCount val="2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  <c:pt idx="22">
                  <c:v>29</c:v>
                </c:pt>
              </c:numCache>
            </c:numRef>
          </c:cat>
          <c:val>
            <c:numRef>
              <c:f>Sheet1!$B$8:$X$8</c:f>
              <c:numCache>
                <c:formatCode>General</c:formatCode>
                <c:ptCount val="23"/>
                <c:pt idx="0">
                  <c:v>544</c:v>
                </c:pt>
                <c:pt idx="1">
                  <c:v>533</c:v>
                </c:pt>
                <c:pt idx="2">
                  <c:v>547</c:v>
                </c:pt>
                <c:pt idx="3">
                  <c:v>585</c:v>
                </c:pt>
                <c:pt idx="4">
                  <c:v>584</c:v>
                </c:pt>
                <c:pt idx="5">
                  <c:v>642</c:v>
                </c:pt>
                <c:pt idx="6">
                  <c:v>684</c:v>
                </c:pt>
                <c:pt idx="7">
                  <c:v>729</c:v>
                </c:pt>
                <c:pt idx="8">
                  <c:v>659</c:v>
                </c:pt>
                <c:pt idx="9" formatCode="#,##0_);[Red]\(#,##0\)">
                  <c:v>695</c:v>
                </c:pt>
                <c:pt idx="10" formatCode="#,##0_);[Red]\(#,##0\)">
                  <c:v>766</c:v>
                </c:pt>
                <c:pt idx="11" formatCode="#,##0_);[Red]\(#,##0\)">
                  <c:v>707</c:v>
                </c:pt>
                <c:pt idx="12" formatCode="#,##0_);[Red]\(#,##0\)">
                  <c:v>690</c:v>
                </c:pt>
                <c:pt idx="13" formatCode="#,##0_);[Red]\(#,##0\)">
                  <c:v>679</c:v>
                </c:pt>
                <c:pt idx="14" formatCode="#,##0_);[Red]\(#,##0\)">
                  <c:v>650</c:v>
                </c:pt>
                <c:pt idx="15" formatCode="#,##0_);[Red]\(#,##0\)">
                  <c:v>689</c:v>
                </c:pt>
                <c:pt idx="16" formatCode="#,##0_);[Red]\(#,##0\)">
                  <c:v>629</c:v>
                </c:pt>
                <c:pt idx="17" formatCode="#,##0_);[Red]\(#,##0\)">
                  <c:v>657</c:v>
                </c:pt>
                <c:pt idx="18" formatCode="#,##0_);[Red]\(#,##0\)">
                  <c:v>707</c:v>
                </c:pt>
                <c:pt idx="19" formatCode="#,##0_);[Red]\(#,##0\)">
                  <c:v>687</c:v>
                </c:pt>
                <c:pt idx="20" formatCode="#,##0_);[Red]\(#,##0\)">
                  <c:v>686</c:v>
                </c:pt>
                <c:pt idx="21" formatCode="#,##0_);[Red]\(#,##0\)">
                  <c:v>667</c:v>
                </c:pt>
                <c:pt idx="22" formatCode="#,##0_);[Red]\(#,##0\)">
                  <c:v>629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39E3-C34F-A328-7EC20580CE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82374736"/>
        <c:axId val="-2040101232"/>
      </c:lineChart>
      <c:catAx>
        <c:axId val="-20823747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395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b="0"/>
                  <a:t>平成</a:t>
                </a:r>
              </a:p>
            </c:rich>
          </c:tx>
          <c:layout>
            <c:manualLayout>
              <c:xMode val="edge"/>
              <c:yMode val="edge"/>
              <c:x val="0.54567027482220498"/>
              <c:y val="0.89681054266122495"/>
            </c:manualLayout>
          </c:layout>
          <c:overlay val="0"/>
          <c:spPr>
            <a:noFill/>
            <a:ln w="25619">
              <a:noFill/>
            </a:ln>
          </c:spPr>
        </c:title>
        <c:numFmt formatCode="General" sourceLinked="1"/>
        <c:majorTickMark val="in"/>
        <c:minorTickMark val="none"/>
        <c:tickLblPos val="nextTo"/>
        <c:spPr>
          <a:ln w="320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99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401012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40101232"/>
        <c:scaling>
          <c:orientation val="minMax"/>
          <c:max val="1500"/>
          <c:min val="0"/>
        </c:scaling>
        <c:delete val="0"/>
        <c:axPos val="l"/>
        <c:majorGridlines>
          <c:spPr>
            <a:ln w="3207">
              <a:solidFill>
                <a:schemeClr val="bg1">
                  <a:lumMod val="65000"/>
                </a:schemeClr>
              </a:solidFill>
              <a:prstDash val="solid"/>
            </a:ln>
          </c:spPr>
        </c:majorGridlines>
        <c:title>
          <c:tx>
            <c:rich>
              <a:bodyPr rot="0" vert="wordArtVertRtl"/>
              <a:lstStyle/>
              <a:p>
                <a:pPr algn="ctr">
                  <a:defRPr sz="2395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zh-CN" altLang="en-US" b="0"/>
                  <a:t>死亡事故件数（件）</a:t>
                </a:r>
              </a:p>
            </c:rich>
          </c:tx>
          <c:layout>
            <c:manualLayout>
              <c:xMode val="edge"/>
              <c:yMode val="edge"/>
              <c:x val="7.0294491877039998E-4"/>
              <c:y val="0.25990225043859"/>
            </c:manualLayout>
          </c:layout>
          <c:overlay val="0"/>
          <c:spPr>
            <a:noFill/>
            <a:ln w="25619">
              <a:noFill/>
            </a:ln>
          </c:spPr>
        </c:title>
        <c:numFmt formatCode="#,##0_ " sourceLinked="0"/>
        <c:majorTickMark val="in"/>
        <c:minorTickMark val="none"/>
        <c:tickLblPos val="nextTo"/>
        <c:spPr>
          <a:ln w="320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99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82374736"/>
        <c:crosses val="autoZero"/>
        <c:crossBetween val="midCat"/>
      </c:valAx>
      <c:spPr>
        <a:noFill/>
        <a:ln w="31707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3.6773436107371799E-2"/>
          <c:y val="5.6284325715829997E-3"/>
          <c:w val="0.92526692360176299"/>
          <c:h val="0.16573103754700799"/>
        </c:manualLayout>
      </c:layout>
      <c:overlay val="0"/>
      <c:spPr>
        <a:noFill/>
        <a:ln w="3207">
          <a:noFill/>
          <a:prstDash val="solid"/>
        </a:ln>
      </c:spPr>
      <c:txPr>
        <a:bodyPr/>
        <a:lstStyle/>
        <a:p>
          <a:pPr>
            <a:defRPr sz="2399" b="0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46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476851089554501"/>
          <c:y val="0.25840261205644299"/>
          <c:w val="0.77811303484211303"/>
          <c:h val="0.51833274250074901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未成年</c:v>
                </c:pt>
              </c:strCache>
            </c:strRef>
          </c:tx>
          <c:spPr>
            <a:ln w="31679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Sheet1!$B$1:$N$1</c:f>
              <c:numCache>
                <c:formatCode>General</c:formatCode>
                <c:ptCount val="13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</c:numCache>
            </c:numRef>
          </c:cat>
          <c:val>
            <c:numRef>
              <c:f>Sheet1!$B$2:$N$2</c:f>
              <c:numCache>
                <c:formatCode>0.0_ </c:formatCode>
                <c:ptCount val="13"/>
                <c:pt idx="0">
                  <c:v>23.681023700876054</c:v>
                </c:pt>
                <c:pt idx="1">
                  <c:v>21.089504755608537</c:v>
                </c:pt>
                <c:pt idx="2">
                  <c:v>20.842589088356124</c:v>
                </c:pt>
                <c:pt idx="3">
                  <c:v>20.389257145757806</c:v>
                </c:pt>
                <c:pt idx="4">
                  <c:v>19.680240418072135</c:v>
                </c:pt>
                <c:pt idx="5">
                  <c:v>15.457791590779516</c:v>
                </c:pt>
                <c:pt idx="6">
                  <c:v>16.90312257017613</c:v>
                </c:pt>
                <c:pt idx="7">
                  <c:v>14.950806097628766</c:v>
                </c:pt>
                <c:pt idx="8">
                  <c:v>16.908655790686215</c:v>
                </c:pt>
                <c:pt idx="9">
                  <c:v>13.753822753677126</c:v>
                </c:pt>
                <c:pt idx="10">
                  <c:v>14.36192039392696</c:v>
                </c:pt>
                <c:pt idx="11">
                  <c:v>13.543354075121176</c:v>
                </c:pt>
                <c:pt idx="12">
                  <c:v>11.448444199634945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263-3245-AFFF-99D8048ADDC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20歳代</c:v>
                </c:pt>
              </c:strCache>
            </c:strRef>
          </c:tx>
          <c:spPr>
            <a:ln w="31679">
              <a:solidFill>
                <a:srgbClr val="FF40FF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6600"/>
              </a:solidFill>
              <a:ln>
                <a:solidFill>
                  <a:srgbClr val="FF6600"/>
                </a:solidFill>
                <a:prstDash val="solid"/>
              </a:ln>
            </c:spPr>
          </c:marker>
          <c:cat>
            <c:numRef>
              <c:f>Sheet1!$B$1:$N$1</c:f>
              <c:numCache>
                <c:formatCode>General</c:formatCode>
                <c:ptCount val="13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</c:numCache>
            </c:numRef>
          </c:cat>
          <c:val>
            <c:numRef>
              <c:f>Sheet1!$B$3:$N$3</c:f>
              <c:numCache>
                <c:formatCode>0.0_ </c:formatCode>
                <c:ptCount val="13"/>
                <c:pt idx="0">
                  <c:v>10.585073588959869</c:v>
                </c:pt>
                <c:pt idx="1">
                  <c:v>9.5584823985466691</c:v>
                </c:pt>
                <c:pt idx="2">
                  <c:v>8.635269177844803</c:v>
                </c:pt>
                <c:pt idx="3">
                  <c:v>7.7229200556196957</c:v>
                </c:pt>
                <c:pt idx="4">
                  <c:v>7.3010175327786646</c:v>
                </c:pt>
                <c:pt idx="5">
                  <c:v>6.5695071837877848</c:v>
                </c:pt>
                <c:pt idx="6">
                  <c:v>6.8602247395047282</c:v>
                </c:pt>
                <c:pt idx="7">
                  <c:v>6.2471104931153878</c:v>
                </c:pt>
                <c:pt idx="8">
                  <c:v>5.9505710305700852</c:v>
                </c:pt>
                <c:pt idx="9">
                  <c:v>5.4631348074734793</c:v>
                </c:pt>
                <c:pt idx="10">
                  <c:v>5.4366517718093519</c:v>
                </c:pt>
                <c:pt idx="11">
                  <c:v>4.8998614789595845</c:v>
                </c:pt>
                <c:pt idx="12">
                  <c:v>4.6143369297378261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263-3245-AFFF-99D8048ADDC7}"/>
            </c:ext>
          </c:extLst>
        </c:ser>
        <c:ser>
          <c:idx val="7"/>
          <c:order val="2"/>
          <c:tx>
            <c:strRef>
              <c:f>Sheet1!$A$4</c:f>
              <c:strCache>
                <c:ptCount val="1"/>
                <c:pt idx="0">
                  <c:v>30歳代</c:v>
                </c:pt>
              </c:strCache>
            </c:strRef>
          </c:tx>
          <c:spPr>
            <a:ln w="40630">
              <a:solidFill>
                <a:srgbClr val="00FF00"/>
              </a:solidFill>
              <a:prstDash val="solid"/>
            </a:ln>
          </c:spPr>
          <c:marker>
            <c:symbol val="triangle"/>
            <c:size val="2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cat>
            <c:numRef>
              <c:f>Sheet1!$B$1:$N$1</c:f>
              <c:numCache>
                <c:formatCode>General</c:formatCode>
                <c:ptCount val="13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</c:numCache>
            </c:numRef>
          </c:cat>
          <c:val>
            <c:numRef>
              <c:f>Sheet1!$B$4:$N$4</c:f>
              <c:numCache>
                <c:formatCode>0.0_ </c:formatCode>
                <c:ptCount val="13"/>
                <c:pt idx="0">
                  <c:v>6.4845197982514708</c:v>
                </c:pt>
                <c:pt idx="1">
                  <c:v>6.0861781767163414</c:v>
                </c:pt>
                <c:pt idx="2">
                  <c:v>5.5940128511821907</c:v>
                </c:pt>
                <c:pt idx="3">
                  <c:v>4.7563054259272519</c:v>
                </c:pt>
                <c:pt idx="4">
                  <c:v>4.3384163833404337</c:v>
                </c:pt>
                <c:pt idx="5">
                  <c:v>4.762805168007274</c:v>
                </c:pt>
                <c:pt idx="6">
                  <c:v>4.1713559583946527</c:v>
                </c:pt>
                <c:pt idx="7">
                  <c:v>4.0524265949521459</c:v>
                </c:pt>
                <c:pt idx="8">
                  <c:v>3.5046781999182484</c:v>
                </c:pt>
                <c:pt idx="9">
                  <c:v>3.4442537586043711</c:v>
                </c:pt>
                <c:pt idx="10">
                  <c:v>3.2915982781983306</c:v>
                </c:pt>
                <c:pt idx="11">
                  <c:v>3.2163856064321728</c:v>
                </c:pt>
                <c:pt idx="12">
                  <c:v>3.1454470077104748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263-3245-AFFF-99D8048ADDC7}"/>
            </c:ext>
          </c:extLst>
        </c:ser>
        <c:ser>
          <c:idx val="2"/>
          <c:order val="3"/>
          <c:tx>
            <c:strRef>
              <c:f>Sheet1!$A$5</c:f>
              <c:strCache>
                <c:ptCount val="1"/>
                <c:pt idx="0">
                  <c:v>40歳代</c:v>
                </c:pt>
              </c:strCache>
            </c:strRef>
          </c:tx>
          <c:spPr>
            <a:ln w="31679">
              <a:solidFill>
                <a:srgbClr val="00FFFF"/>
              </a:solidFill>
              <a:prstDash val="solid"/>
            </a:ln>
          </c:spPr>
          <c:marker>
            <c:symbol val="x"/>
            <c:size val="2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cat>
            <c:numRef>
              <c:f>Sheet1!$B$1:$N$1</c:f>
              <c:numCache>
                <c:formatCode>General</c:formatCode>
                <c:ptCount val="13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</c:numCache>
            </c:numRef>
          </c:cat>
          <c:val>
            <c:numRef>
              <c:f>Sheet1!$B$5:$N$5</c:f>
              <c:numCache>
                <c:formatCode>0.0_ </c:formatCode>
                <c:ptCount val="13"/>
                <c:pt idx="0">
                  <c:v>5.7011655042284488</c:v>
                </c:pt>
                <c:pt idx="1">
                  <c:v>5.1450915559322725</c:v>
                </c:pt>
                <c:pt idx="2">
                  <c:v>4.9243381543009992</c:v>
                </c:pt>
                <c:pt idx="3">
                  <c:v>4.4374123473846989</c:v>
                </c:pt>
                <c:pt idx="4">
                  <c:v>4.3326549025253236</c:v>
                </c:pt>
                <c:pt idx="5">
                  <c:v>4.4964211905108664</c:v>
                </c:pt>
                <c:pt idx="6">
                  <c:v>4.2213662328530539</c:v>
                </c:pt>
                <c:pt idx="7">
                  <c:v>3.903636085525469</c:v>
                </c:pt>
                <c:pt idx="8">
                  <c:v>3.9211471951626615</c:v>
                </c:pt>
                <c:pt idx="9">
                  <c:v>3.6789224332664321</c:v>
                </c:pt>
                <c:pt idx="10">
                  <c:v>3.3428692768629871</c:v>
                </c:pt>
                <c:pt idx="11">
                  <c:v>3.4840007060864382</c:v>
                </c:pt>
                <c:pt idx="12">
                  <c:v>3.3553398185762111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263-3245-AFFF-99D8048ADDC7}"/>
            </c:ext>
          </c:extLst>
        </c:ser>
        <c:ser>
          <c:idx val="3"/>
          <c:order val="4"/>
          <c:tx>
            <c:strRef>
              <c:f>Sheet1!$A$6</c:f>
              <c:strCache>
                <c:ptCount val="1"/>
                <c:pt idx="0">
                  <c:v>50歳代</c:v>
                </c:pt>
              </c:strCache>
            </c:strRef>
          </c:tx>
          <c:spPr>
            <a:ln w="40630">
              <a:solidFill>
                <a:srgbClr val="0000FF"/>
              </a:solidFill>
              <a:prstDash val="solid"/>
            </a:ln>
          </c:spPr>
          <c:marker>
            <c:symbol val="star"/>
            <c:size val="2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Sheet1!$B$1:$N$1</c:f>
              <c:numCache>
                <c:formatCode>General</c:formatCode>
                <c:ptCount val="13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</c:numCache>
            </c:numRef>
          </c:cat>
          <c:val>
            <c:numRef>
              <c:f>Sheet1!$B$6:$N$6</c:f>
              <c:numCache>
                <c:formatCode>0.0_ </c:formatCode>
                <c:ptCount val="13"/>
                <c:pt idx="0">
                  <c:v>6.3805787466582764</c:v>
                </c:pt>
                <c:pt idx="1">
                  <c:v>5.8744294288879324</c:v>
                </c:pt>
                <c:pt idx="2">
                  <c:v>5.6226659404849748</c:v>
                </c:pt>
                <c:pt idx="3">
                  <c:v>4.6237083270843335</c:v>
                </c:pt>
                <c:pt idx="4">
                  <c:v>4.6307070576707856</c:v>
                </c:pt>
                <c:pt idx="5">
                  <c:v>4.4784413520972599</c:v>
                </c:pt>
                <c:pt idx="6">
                  <c:v>4.111561114576948</c:v>
                </c:pt>
                <c:pt idx="7">
                  <c:v>3.8763551763500184</c:v>
                </c:pt>
                <c:pt idx="8">
                  <c:v>3.5982404025780732</c:v>
                </c:pt>
                <c:pt idx="9">
                  <c:v>3.7725135863791994</c:v>
                </c:pt>
                <c:pt idx="10">
                  <c:v>3.9462290041726975</c:v>
                </c:pt>
                <c:pt idx="11">
                  <c:v>3.4725418013083269</c:v>
                </c:pt>
                <c:pt idx="12">
                  <c:v>3.479914179266224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263-3245-AFFF-99D8048ADDC7}"/>
            </c:ext>
          </c:extLst>
        </c:ser>
        <c:ser>
          <c:idx val="4"/>
          <c:order val="5"/>
          <c:tx>
            <c:strRef>
              <c:f>Sheet1!$A$7</c:f>
              <c:strCache>
                <c:ptCount val="1"/>
                <c:pt idx="0">
                  <c:v>60歳代</c:v>
                </c:pt>
              </c:strCache>
            </c:strRef>
          </c:tx>
          <c:spPr>
            <a:ln w="40630">
              <a:solidFill>
                <a:srgbClr val="FF9900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FF9900"/>
              </a:solidFill>
              <a:ln>
                <a:solidFill>
                  <a:srgbClr val="FF9900"/>
                </a:solidFill>
                <a:prstDash val="solid"/>
              </a:ln>
            </c:spPr>
          </c:marker>
          <c:cat>
            <c:numRef>
              <c:f>Sheet1!$B$1:$N$1</c:f>
              <c:numCache>
                <c:formatCode>General</c:formatCode>
                <c:ptCount val="13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</c:numCache>
            </c:numRef>
          </c:cat>
          <c:val>
            <c:numRef>
              <c:f>Sheet1!$B$7:$N$7</c:f>
              <c:numCache>
                <c:formatCode>0.0_ </c:formatCode>
                <c:ptCount val="13"/>
                <c:pt idx="0">
                  <c:v>6.2833804260497441</c:v>
                </c:pt>
                <c:pt idx="1">
                  <c:v>6.5660939666877951</c:v>
                </c:pt>
                <c:pt idx="2">
                  <c:v>5.0592815041111905</c:v>
                </c:pt>
                <c:pt idx="3">
                  <c:v>4.8952496580304015</c:v>
                </c:pt>
                <c:pt idx="4">
                  <c:v>4.54165303184217</c:v>
                </c:pt>
                <c:pt idx="5">
                  <c:v>4.7764730989306692</c:v>
                </c:pt>
                <c:pt idx="6">
                  <c:v>4.5145188548832351</c:v>
                </c:pt>
                <c:pt idx="7">
                  <c:v>4.0616733586384068</c:v>
                </c:pt>
                <c:pt idx="8">
                  <c:v>4.2669558504844147</c:v>
                </c:pt>
                <c:pt idx="9">
                  <c:v>3.8485705516869526</c:v>
                </c:pt>
                <c:pt idx="10">
                  <c:v>3.8141930505172486</c:v>
                </c:pt>
                <c:pt idx="11">
                  <c:v>3.6697672258300451</c:v>
                </c:pt>
                <c:pt idx="12">
                  <c:v>3.5039786622310594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263-3245-AFFF-99D8048ADDC7}"/>
            </c:ext>
          </c:extLst>
        </c:ser>
        <c:ser>
          <c:idx val="5"/>
          <c:order val="6"/>
          <c:tx>
            <c:strRef>
              <c:f>Sheet1!$A$8</c:f>
              <c:strCache>
                <c:ptCount val="1"/>
                <c:pt idx="0">
                  <c:v>70歳代</c:v>
                </c:pt>
              </c:strCache>
            </c:strRef>
          </c:tx>
          <c:spPr>
            <a:ln w="31679">
              <a:solidFill>
                <a:srgbClr val="7030A0"/>
              </a:solidFill>
            </a:ln>
          </c:spPr>
          <c:marker>
            <c:symbol val="x"/>
            <c:size val="2"/>
            <c:spPr>
              <a:solidFill>
                <a:srgbClr val="7030A0"/>
              </a:solidFill>
            </c:spPr>
          </c:marker>
          <c:cat>
            <c:numRef>
              <c:f>Sheet1!$B$1:$N$1</c:f>
              <c:numCache>
                <c:formatCode>General</c:formatCode>
                <c:ptCount val="13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</c:numCache>
            </c:numRef>
          </c:cat>
          <c:val>
            <c:numRef>
              <c:f>Sheet1!$B$8:$N$8</c:f>
              <c:numCache>
                <c:formatCode>0.0_ </c:formatCode>
                <c:ptCount val="13"/>
                <c:pt idx="0">
                  <c:v>13.014461294941739</c:v>
                </c:pt>
                <c:pt idx="1">
                  <c:v>11.767526601280473</c:v>
                </c:pt>
                <c:pt idx="2">
                  <c:v>9.9896521796946605</c:v>
                </c:pt>
                <c:pt idx="3">
                  <c:v>9.6712098153265185</c:v>
                </c:pt>
                <c:pt idx="4">
                  <c:v>9.0741692697799987</c:v>
                </c:pt>
                <c:pt idx="5">
                  <c:v>8.0352670966176785</c:v>
                </c:pt>
                <c:pt idx="6">
                  <c:v>7.0653414004133603</c:v>
                </c:pt>
                <c:pt idx="7">
                  <c:v>6.9540758016823627</c:v>
                </c:pt>
                <c:pt idx="8">
                  <c:v>6.8574151255365354</c:v>
                </c:pt>
                <c:pt idx="9">
                  <c:v>6.0683538697218218</c:v>
                </c:pt>
                <c:pt idx="10">
                  <c:v>5.9157814194100347</c:v>
                </c:pt>
                <c:pt idx="11">
                  <c:v>5.5799614767903201</c:v>
                </c:pt>
                <c:pt idx="12">
                  <c:v>4.9333472721373841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263-3245-AFFF-99D8048ADDC7}"/>
            </c:ext>
          </c:extLst>
        </c:ser>
        <c:ser>
          <c:idx val="8"/>
          <c:order val="7"/>
          <c:tx>
            <c:strRef>
              <c:f>Sheet1!$A$9</c:f>
              <c:strCache>
                <c:ptCount val="1"/>
                <c:pt idx="0">
                  <c:v>80歳以上</c:v>
                </c:pt>
              </c:strCache>
            </c:strRef>
          </c:tx>
          <c:spPr>
            <a:ln w="31679">
              <a:solidFill>
                <a:srgbClr val="C00000"/>
              </a:solidFill>
            </a:ln>
          </c:spPr>
          <c:marker>
            <c:symbol val="diamond"/>
            <c:size val="2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numRef>
              <c:f>Sheet1!$B$1:$N$1</c:f>
              <c:numCache>
                <c:formatCode>General</c:formatCode>
                <c:ptCount val="13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</c:numCache>
            </c:numRef>
          </c:cat>
          <c:val>
            <c:numRef>
              <c:f>Sheet1!$B$9:$N$9</c:f>
              <c:numCache>
                <c:formatCode>0.0_ </c:formatCode>
                <c:ptCount val="13"/>
                <c:pt idx="0">
                  <c:v>33.214191784377348</c:v>
                </c:pt>
                <c:pt idx="1">
                  <c:v>21.804769425882895</c:v>
                </c:pt>
                <c:pt idx="2">
                  <c:v>21.929931629950303</c:v>
                </c:pt>
                <c:pt idx="3">
                  <c:v>19.259045609980006</c:v>
                </c:pt>
                <c:pt idx="4">
                  <c:v>18.652999294861338</c:v>
                </c:pt>
                <c:pt idx="5">
                  <c:v>20.118747710129071</c:v>
                </c:pt>
                <c:pt idx="6">
                  <c:v>16.689963784348507</c:v>
                </c:pt>
                <c:pt idx="7">
                  <c:v>15.767857892636659</c:v>
                </c:pt>
                <c:pt idx="8">
                  <c:v>16.540932619514287</c:v>
                </c:pt>
                <c:pt idx="9">
                  <c:v>15.898601284533338</c:v>
                </c:pt>
                <c:pt idx="10">
                  <c:v>14.851680798541281</c:v>
                </c:pt>
                <c:pt idx="11">
                  <c:v>13.63893235076401</c:v>
                </c:pt>
                <c:pt idx="12">
                  <c:v>11.882466902312402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9263-3245-AFFF-99D8048ADD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44270576"/>
        <c:axId val="-2043784560"/>
      </c:lineChart>
      <c:catAx>
        <c:axId val="-20442705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364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b="0"/>
                  <a:t>平成</a:t>
                </a:r>
              </a:p>
            </c:rich>
          </c:tx>
          <c:layout>
            <c:manualLayout>
              <c:xMode val="edge"/>
              <c:yMode val="edge"/>
              <c:x val="0.54129793775778001"/>
              <c:y val="0.89909826716686603"/>
            </c:manualLayout>
          </c:layout>
          <c:overlay val="0"/>
          <c:spPr>
            <a:noFill/>
            <a:ln w="27089">
              <a:noFill/>
            </a:ln>
          </c:spPr>
        </c:title>
        <c:numFmt formatCode="General" sourceLinked="1"/>
        <c:majorTickMark val="in"/>
        <c:minorTickMark val="none"/>
        <c:tickLblPos val="nextTo"/>
        <c:spPr>
          <a:ln w="338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92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43784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43784560"/>
        <c:scaling>
          <c:orientation val="minMax"/>
          <c:max val="30"/>
          <c:min val="0"/>
        </c:scaling>
        <c:delete val="0"/>
        <c:axPos val="l"/>
        <c:majorGridlines>
          <c:spPr>
            <a:ln w="3381">
              <a:solidFill>
                <a:schemeClr val="bg1">
                  <a:lumMod val="65000"/>
                </a:schemeClr>
              </a:solidFill>
              <a:prstDash val="solid"/>
            </a:ln>
          </c:spPr>
        </c:majorGridlines>
        <c:title>
          <c:tx>
            <c:rich>
              <a:bodyPr rot="0" vert="wordArtVertRtl"/>
              <a:lstStyle/>
              <a:p>
                <a:pPr algn="ctr">
                  <a:defRPr sz="2364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zh-CN" altLang="en-US" b="0"/>
                  <a:t>事故件数（件）</a:t>
                </a:r>
              </a:p>
            </c:rich>
          </c:tx>
          <c:layout>
            <c:manualLayout>
              <c:xMode val="edge"/>
              <c:yMode val="edge"/>
              <c:x val="2.3870605575751699E-2"/>
              <c:y val="0.295772841527843"/>
            </c:manualLayout>
          </c:layout>
          <c:overlay val="0"/>
          <c:spPr>
            <a:noFill/>
            <a:ln w="27089">
              <a:noFill/>
            </a:ln>
          </c:spPr>
        </c:title>
        <c:numFmt formatCode="#,##0_ " sourceLinked="0"/>
        <c:majorTickMark val="in"/>
        <c:minorTickMark val="none"/>
        <c:tickLblPos val="nextTo"/>
        <c:spPr>
          <a:ln w="338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92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44270576"/>
        <c:crosses val="autoZero"/>
        <c:crossBetween val="midCat"/>
      </c:valAx>
      <c:spPr>
        <a:noFill/>
        <a:ln w="31679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4.8944641919760001E-2"/>
          <c:y val="1.24914228653356E-2"/>
          <c:w val="0.92730912635920504"/>
          <c:h val="0.19409068630819101"/>
        </c:manualLayout>
      </c:layout>
      <c:overlay val="0"/>
      <c:spPr>
        <a:noFill/>
        <a:ln w="3381">
          <a:noFill/>
          <a:prstDash val="solid"/>
        </a:ln>
      </c:spPr>
      <c:txPr>
        <a:bodyPr/>
        <a:lstStyle/>
        <a:p>
          <a:pPr>
            <a:defRPr sz="2392" b="0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78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9227376636571"/>
          <c:y val="0.33034763309953502"/>
          <c:w val="0.80143244741034902"/>
          <c:h val="0.48812867318138897"/>
        </c:manualLayout>
      </c:layout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信号無視</c:v>
                </c:pt>
              </c:strCache>
            </c:strRef>
          </c:tx>
          <c:spPr>
            <a:ln w="38027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Sheet1!$C$1:$O$1</c:f>
              <c:numCache>
                <c:formatCode>General</c:formatCode>
                <c:ptCount val="13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</c:numCache>
            </c:numRef>
          </c:cat>
          <c:val>
            <c:numRef>
              <c:f>Sheet1!$C$2:$O$2</c:f>
              <c:numCache>
                <c:formatCode>#,##0_);[Red]\(#,##0\)</c:formatCode>
                <c:ptCount val="13"/>
                <c:pt idx="0">
                  <c:v>28818</c:v>
                </c:pt>
                <c:pt idx="1">
                  <c:v>26803</c:v>
                </c:pt>
                <c:pt idx="2">
                  <c:v>24445</c:v>
                </c:pt>
                <c:pt idx="3">
                  <c:v>22513</c:v>
                </c:pt>
                <c:pt idx="4">
                  <c:v>21185</c:v>
                </c:pt>
                <c:pt idx="5">
                  <c:v>20250</c:v>
                </c:pt>
                <c:pt idx="6">
                  <c:v>19022</c:v>
                </c:pt>
                <c:pt idx="7">
                  <c:v>17951</c:v>
                </c:pt>
                <c:pt idx="8">
                  <c:v>16720</c:v>
                </c:pt>
                <c:pt idx="9">
                  <c:v>15702</c:v>
                </c:pt>
                <c:pt idx="10">
                  <c:v>15505</c:v>
                </c:pt>
                <c:pt idx="11">
                  <c:v>14110</c:v>
                </c:pt>
                <c:pt idx="12">
                  <c:v>13590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5EC-9246-BF99-7F5BFBA11DED}"/>
            </c:ext>
          </c:extLst>
        </c:ser>
        <c:ser>
          <c:idx val="1"/>
          <c:order val="1"/>
          <c:tx>
            <c:strRef>
              <c:f>Sheet1!$B$3</c:f>
              <c:strCache>
                <c:ptCount val="1"/>
                <c:pt idx="0">
                  <c:v>交差点安全進行</c:v>
                </c:pt>
              </c:strCache>
            </c:strRef>
          </c:tx>
          <c:spPr>
            <a:ln w="38027">
              <a:solidFill>
                <a:srgbClr val="FF00FF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Sheet1!$C$1:$O$1</c:f>
              <c:numCache>
                <c:formatCode>General</c:formatCode>
                <c:ptCount val="13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</c:numCache>
            </c:numRef>
          </c:cat>
          <c:val>
            <c:numRef>
              <c:f>Sheet1!$C$3:$O$3</c:f>
              <c:numCache>
                <c:formatCode>#,##0_);[Red]\(#,##0\)</c:formatCode>
                <c:ptCount val="13"/>
                <c:pt idx="0">
                  <c:v>47637</c:v>
                </c:pt>
                <c:pt idx="1">
                  <c:v>44037</c:v>
                </c:pt>
                <c:pt idx="2">
                  <c:v>41630</c:v>
                </c:pt>
                <c:pt idx="3">
                  <c:v>43311</c:v>
                </c:pt>
                <c:pt idx="4">
                  <c:v>39467</c:v>
                </c:pt>
                <c:pt idx="5">
                  <c:v>39306</c:v>
                </c:pt>
                <c:pt idx="6">
                  <c:v>40478</c:v>
                </c:pt>
                <c:pt idx="7">
                  <c:v>40069</c:v>
                </c:pt>
                <c:pt idx="8">
                  <c:v>36233</c:v>
                </c:pt>
                <c:pt idx="9">
                  <c:v>31516</c:v>
                </c:pt>
                <c:pt idx="10">
                  <c:v>29168</c:v>
                </c:pt>
                <c:pt idx="11">
                  <c:v>28393</c:v>
                </c:pt>
                <c:pt idx="12">
                  <c:v>27724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5EC-9246-BF99-7F5BFBA11DED}"/>
            </c:ext>
          </c:extLst>
        </c:ser>
        <c:ser>
          <c:idx val="2"/>
          <c:order val="2"/>
          <c:tx>
            <c:strRef>
              <c:f>Sheet1!$B$4</c:f>
              <c:strCache>
                <c:ptCount val="1"/>
                <c:pt idx="0">
                  <c:v>歩行者妨害等</c:v>
                </c:pt>
              </c:strCache>
            </c:strRef>
          </c:tx>
          <c:spPr>
            <a:ln w="38027">
              <a:solidFill>
                <a:srgbClr val="00FF00"/>
              </a:solidFill>
              <a:prstDash val="solid"/>
            </a:ln>
          </c:spPr>
          <c:marker>
            <c:symbol val="triangle"/>
            <c:size val="2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cat>
            <c:numRef>
              <c:f>Sheet1!$C$1:$O$1</c:f>
              <c:numCache>
                <c:formatCode>General</c:formatCode>
                <c:ptCount val="13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</c:numCache>
            </c:numRef>
          </c:cat>
          <c:val>
            <c:numRef>
              <c:f>Sheet1!$C$4:$O$4</c:f>
              <c:numCache>
                <c:formatCode>#,##0_);[Red]\(#,##0\)</c:formatCode>
                <c:ptCount val="13"/>
                <c:pt idx="0">
                  <c:v>15353</c:v>
                </c:pt>
                <c:pt idx="1">
                  <c:v>15282</c:v>
                </c:pt>
                <c:pt idx="2">
                  <c:v>14282</c:v>
                </c:pt>
                <c:pt idx="3">
                  <c:v>14818</c:v>
                </c:pt>
                <c:pt idx="4">
                  <c:v>14704</c:v>
                </c:pt>
                <c:pt idx="5">
                  <c:v>15587</c:v>
                </c:pt>
                <c:pt idx="6">
                  <c:v>14778</c:v>
                </c:pt>
                <c:pt idx="7">
                  <c:v>14504</c:v>
                </c:pt>
                <c:pt idx="8">
                  <c:v>13616</c:v>
                </c:pt>
                <c:pt idx="9">
                  <c:v>13197</c:v>
                </c:pt>
                <c:pt idx="10">
                  <c:v>13427</c:v>
                </c:pt>
                <c:pt idx="11">
                  <c:v>12614</c:v>
                </c:pt>
                <c:pt idx="12">
                  <c:v>12487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5EC-9246-BF99-7F5BFBA11DED}"/>
            </c:ext>
          </c:extLst>
        </c:ser>
        <c:ser>
          <c:idx val="3"/>
          <c:order val="3"/>
          <c:tx>
            <c:strRef>
              <c:f>Sheet1!$B$5</c:f>
              <c:strCache>
                <c:ptCount val="1"/>
                <c:pt idx="0">
                  <c:v>一時不停止</c:v>
                </c:pt>
              </c:strCache>
            </c:strRef>
          </c:tx>
          <c:spPr>
            <a:ln w="38027">
              <a:solidFill>
                <a:srgbClr val="00FFFF"/>
              </a:solidFill>
              <a:prstDash val="solid"/>
            </a:ln>
          </c:spPr>
          <c:marker>
            <c:symbol val="x"/>
            <c:size val="2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cat>
            <c:numRef>
              <c:f>Sheet1!$C$1:$O$1</c:f>
              <c:numCache>
                <c:formatCode>General</c:formatCode>
                <c:ptCount val="13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</c:numCache>
            </c:numRef>
          </c:cat>
          <c:val>
            <c:numRef>
              <c:f>Sheet1!$C$5:$O$5</c:f>
              <c:numCache>
                <c:formatCode>#,##0_);[Red]\(#,##0\)</c:formatCode>
                <c:ptCount val="13"/>
                <c:pt idx="0">
                  <c:v>42596</c:v>
                </c:pt>
                <c:pt idx="1">
                  <c:v>38615</c:v>
                </c:pt>
                <c:pt idx="2">
                  <c:v>36727</c:v>
                </c:pt>
                <c:pt idx="3">
                  <c:v>33670</c:v>
                </c:pt>
                <c:pt idx="4">
                  <c:v>31870</c:v>
                </c:pt>
                <c:pt idx="5">
                  <c:v>30370</c:v>
                </c:pt>
                <c:pt idx="6">
                  <c:v>27714</c:v>
                </c:pt>
                <c:pt idx="7">
                  <c:v>25797</c:v>
                </c:pt>
                <c:pt idx="8">
                  <c:v>24221</c:v>
                </c:pt>
                <c:pt idx="9">
                  <c:v>23091</c:v>
                </c:pt>
                <c:pt idx="10">
                  <c:v>21391</c:v>
                </c:pt>
                <c:pt idx="11">
                  <c:v>19248</c:v>
                </c:pt>
                <c:pt idx="12">
                  <c:v>17990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5EC-9246-BF99-7F5BFBA11DED}"/>
            </c:ext>
          </c:extLst>
        </c:ser>
        <c:ser>
          <c:idx val="4"/>
          <c:order val="4"/>
          <c:tx>
            <c:strRef>
              <c:f>Sheet1!$B$6</c:f>
              <c:strCache>
                <c:ptCount val="1"/>
                <c:pt idx="0">
                  <c:v>運転操作不適</c:v>
                </c:pt>
              </c:strCache>
            </c:strRef>
          </c:tx>
          <c:spPr>
            <a:ln w="38027">
              <a:solidFill>
                <a:srgbClr val="0066FF"/>
              </a:solidFill>
              <a:prstDash val="solid"/>
            </a:ln>
          </c:spPr>
          <c:marker>
            <c:symbol val="star"/>
            <c:size val="2"/>
            <c:spPr>
              <a:solidFill>
                <a:srgbClr val="0066FF"/>
              </a:solidFill>
              <a:ln>
                <a:solidFill>
                  <a:srgbClr val="0066FF"/>
                </a:solidFill>
              </a:ln>
            </c:spPr>
          </c:marker>
          <c:cat>
            <c:numRef>
              <c:f>Sheet1!$C$1:$O$1</c:f>
              <c:numCache>
                <c:formatCode>General</c:formatCode>
                <c:ptCount val="13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</c:numCache>
            </c:numRef>
          </c:cat>
          <c:val>
            <c:numRef>
              <c:f>Sheet1!$C$6:$O$6</c:f>
              <c:numCache>
                <c:formatCode>#,##0_);[Red]\(#,##0\)</c:formatCode>
                <c:ptCount val="13"/>
                <c:pt idx="0">
                  <c:v>64860</c:v>
                </c:pt>
                <c:pt idx="1">
                  <c:v>60731</c:v>
                </c:pt>
                <c:pt idx="2">
                  <c:v>52419</c:v>
                </c:pt>
                <c:pt idx="3">
                  <c:v>49750</c:v>
                </c:pt>
                <c:pt idx="4">
                  <c:v>46395</c:v>
                </c:pt>
                <c:pt idx="5">
                  <c:v>45757</c:v>
                </c:pt>
                <c:pt idx="6">
                  <c:v>45005</c:v>
                </c:pt>
                <c:pt idx="7">
                  <c:v>43709</c:v>
                </c:pt>
                <c:pt idx="8">
                  <c:v>42117</c:v>
                </c:pt>
                <c:pt idx="9">
                  <c:v>38133</c:v>
                </c:pt>
                <c:pt idx="10">
                  <c:v>33845</c:v>
                </c:pt>
                <c:pt idx="11">
                  <c:v>31465</c:v>
                </c:pt>
                <c:pt idx="12">
                  <c:v>29475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5EC-9246-BF99-7F5BFBA11DED}"/>
            </c:ext>
          </c:extLst>
        </c:ser>
        <c:ser>
          <c:idx val="5"/>
          <c:order val="5"/>
          <c:tx>
            <c:strRef>
              <c:f>Sheet1!$B$7</c:f>
              <c:strCache>
                <c:ptCount val="1"/>
                <c:pt idx="0">
                  <c:v>漫然運転</c:v>
                </c:pt>
              </c:strCache>
            </c:strRef>
          </c:tx>
          <c:spPr>
            <a:ln w="38027">
              <a:solidFill>
                <a:srgbClr val="FF9900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FF9900"/>
              </a:solidFill>
              <a:ln>
                <a:solidFill>
                  <a:srgbClr val="FF9900"/>
                </a:solidFill>
                <a:prstDash val="solid"/>
              </a:ln>
            </c:spPr>
          </c:marker>
          <c:cat>
            <c:numRef>
              <c:f>Sheet1!$C$1:$O$1</c:f>
              <c:numCache>
                <c:formatCode>General</c:formatCode>
                <c:ptCount val="13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</c:numCache>
            </c:numRef>
          </c:cat>
          <c:val>
            <c:numRef>
              <c:f>Sheet1!$C$7:$O$7</c:f>
              <c:numCache>
                <c:formatCode>#,##0_);[Red]\(#,##0\)</c:formatCode>
                <c:ptCount val="13"/>
                <c:pt idx="0">
                  <c:v>57217</c:v>
                </c:pt>
                <c:pt idx="1">
                  <c:v>56243</c:v>
                </c:pt>
                <c:pt idx="2">
                  <c:v>52270</c:v>
                </c:pt>
                <c:pt idx="3">
                  <c:v>47941</c:v>
                </c:pt>
                <c:pt idx="4">
                  <c:v>47719</c:v>
                </c:pt>
                <c:pt idx="5">
                  <c:v>49475</c:v>
                </c:pt>
                <c:pt idx="6">
                  <c:v>47370</c:v>
                </c:pt>
                <c:pt idx="7">
                  <c:v>47917</c:v>
                </c:pt>
                <c:pt idx="8">
                  <c:v>47282</c:v>
                </c:pt>
                <c:pt idx="9">
                  <c:v>43600</c:v>
                </c:pt>
                <c:pt idx="10">
                  <c:v>42103</c:v>
                </c:pt>
                <c:pt idx="11">
                  <c:v>39625</c:v>
                </c:pt>
                <c:pt idx="12">
                  <c:v>38350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5EC-9246-BF99-7F5BFBA11DED}"/>
            </c:ext>
          </c:extLst>
        </c:ser>
        <c:ser>
          <c:idx val="6"/>
          <c:order val="6"/>
          <c:tx>
            <c:strRef>
              <c:f>Sheet1!$B$8</c:f>
              <c:strCache>
                <c:ptCount val="1"/>
                <c:pt idx="0">
                  <c:v>脇見運転</c:v>
                </c:pt>
              </c:strCache>
            </c:strRef>
          </c:tx>
          <c:cat>
            <c:numRef>
              <c:f>Sheet1!$C$1:$O$1</c:f>
              <c:numCache>
                <c:formatCode>General</c:formatCode>
                <c:ptCount val="13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</c:numCache>
            </c:numRef>
          </c:cat>
          <c:val>
            <c:numRef>
              <c:f>Sheet1!$C$8:$O$8</c:f>
              <c:numCache>
                <c:formatCode>#,##0_);[Red]\(#,##0\)</c:formatCode>
                <c:ptCount val="13"/>
                <c:pt idx="0">
                  <c:v>147101</c:v>
                </c:pt>
                <c:pt idx="1">
                  <c:v>140534</c:v>
                </c:pt>
                <c:pt idx="2">
                  <c:v>129347</c:v>
                </c:pt>
                <c:pt idx="3">
                  <c:v>115144</c:v>
                </c:pt>
                <c:pt idx="4">
                  <c:v>114769</c:v>
                </c:pt>
                <c:pt idx="5">
                  <c:v>113313</c:v>
                </c:pt>
                <c:pt idx="6">
                  <c:v>108180</c:v>
                </c:pt>
                <c:pt idx="7">
                  <c:v>104712</c:v>
                </c:pt>
                <c:pt idx="8">
                  <c:v>100400</c:v>
                </c:pt>
                <c:pt idx="9">
                  <c:v>91293</c:v>
                </c:pt>
                <c:pt idx="10">
                  <c:v>85601</c:v>
                </c:pt>
                <c:pt idx="11">
                  <c:v>77586</c:v>
                </c:pt>
                <c:pt idx="12">
                  <c:v>69815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F5EC-9246-BF99-7F5BFBA11DED}"/>
            </c:ext>
          </c:extLst>
        </c:ser>
        <c:ser>
          <c:idx val="7"/>
          <c:order val="7"/>
          <c:tx>
            <c:strRef>
              <c:f>Sheet1!$B$9</c:f>
              <c:strCache>
                <c:ptCount val="1"/>
                <c:pt idx="0">
                  <c:v>動静不注視</c:v>
                </c:pt>
              </c:strCache>
            </c:strRef>
          </c:tx>
          <c:spPr>
            <a:ln w="38027">
              <a:solidFill>
                <a:srgbClr val="993300"/>
              </a:solidFill>
              <a:prstDash val="solid"/>
            </a:ln>
          </c:spPr>
          <c:marker>
            <c:symbol val="plus"/>
            <c:size val="2"/>
            <c:spPr>
              <a:solidFill>
                <a:srgbClr val="993300"/>
              </a:solidFill>
              <a:ln>
                <a:solidFill>
                  <a:srgbClr val="993300"/>
                </a:solidFill>
                <a:prstDash val="solid"/>
              </a:ln>
            </c:spPr>
          </c:marker>
          <c:cat>
            <c:numRef>
              <c:f>Sheet1!$C$1:$O$1</c:f>
              <c:numCache>
                <c:formatCode>General</c:formatCode>
                <c:ptCount val="13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</c:numCache>
            </c:numRef>
          </c:cat>
          <c:val>
            <c:numRef>
              <c:f>Sheet1!$C$9:$O$9</c:f>
              <c:numCache>
                <c:formatCode>#,##0_);[Red]\(#,##0\)</c:formatCode>
                <c:ptCount val="13"/>
                <c:pt idx="0">
                  <c:v>96030</c:v>
                </c:pt>
                <c:pt idx="1">
                  <c:v>93132</c:v>
                </c:pt>
                <c:pt idx="2">
                  <c:v>88411</c:v>
                </c:pt>
                <c:pt idx="3">
                  <c:v>78233</c:v>
                </c:pt>
                <c:pt idx="4">
                  <c:v>76223</c:v>
                </c:pt>
                <c:pt idx="5">
                  <c:v>74524</c:v>
                </c:pt>
                <c:pt idx="6">
                  <c:v>71955</c:v>
                </c:pt>
                <c:pt idx="7">
                  <c:v>71375</c:v>
                </c:pt>
                <c:pt idx="8">
                  <c:v>68032</c:v>
                </c:pt>
                <c:pt idx="9">
                  <c:v>62240</c:v>
                </c:pt>
                <c:pt idx="10">
                  <c:v>59044</c:v>
                </c:pt>
                <c:pt idx="11">
                  <c:v>56677</c:v>
                </c:pt>
                <c:pt idx="12">
                  <c:v>50567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F5EC-9246-BF99-7F5BFBA11DED}"/>
            </c:ext>
          </c:extLst>
        </c:ser>
        <c:ser>
          <c:idx val="8"/>
          <c:order val="8"/>
          <c:tx>
            <c:strRef>
              <c:f>Sheet1!$B$10</c:f>
              <c:strCache>
                <c:ptCount val="1"/>
                <c:pt idx="0">
                  <c:v>安全不確認</c:v>
                </c:pt>
              </c:strCache>
            </c:strRef>
          </c:tx>
          <c:spPr>
            <a:ln w="38027">
              <a:solidFill>
                <a:srgbClr val="009900"/>
              </a:solidFill>
              <a:prstDash val="solid"/>
            </a:ln>
          </c:spPr>
          <c:marker>
            <c:symbol val="star"/>
            <c:size val="2"/>
            <c:spPr>
              <a:solidFill>
                <a:srgbClr val="009900"/>
              </a:solidFill>
              <a:ln>
                <a:solidFill>
                  <a:srgbClr val="009900"/>
                </a:solidFill>
                <a:prstDash val="solid"/>
              </a:ln>
            </c:spPr>
          </c:marker>
          <c:cat>
            <c:numRef>
              <c:f>Sheet1!$C$1:$O$1</c:f>
              <c:numCache>
                <c:formatCode>General</c:formatCode>
                <c:ptCount val="13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</c:numCache>
            </c:numRef>
          </c:cat>
          <c:val>
            <c:numRef>
              <c:f>Sheet1!$C$10:$O$10</c:f>
              <c:numCache>
                <c:formatCode>#,##0_);[Red]\(#,##0\)</c:formatCode>
                <c:ptCount val="13"/>
                <c:pt idx="0">
                  <c:v>270017</c:v>
                </c:pt>
                <c:pt idx="1">
                  <c:v>261277</c:v>
                </c:pt>
                <c:pt idx="2">
                  <c:v>252637</c:v>
                </c:pt>
                <c:pt idx="3">
                  <c:v>227588</c:v>
                </c:pt>
                <c:pt idx="4">
                  <c:v>222585</c:v>
                </c:pt>
                <c:pt idx="5">
                  <c:v>218751</c:v>
                </c:pt>
                <c:pt idx="6">
                  <c:v>205782</c:v>
                </c:pt>
                <c:pt idx="7">
                  <c:v>192557</c:v>
                </c:pt>
                <c:pt idx="8">
                  <c:v>182376</c:v>
                </c:pt>
                <c:pt idx="9">
                  <c:v>166450</c:v>
                </c:pt>
                <c:pt idx="10">
                  <c:v>155446</c:v>
                </c:pt>
                <c:pt idx="11">
                  <c:v>145093</c:v>
                </c:pt>
                <c:pt idx="12">
                  <c:v>137214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F5EC-9246-BF99-7F5BFBA11D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7843680"/>
        <c:axId val="257793616"/>
      </c:lineChart>
      <c:catAx>
        <c:axId val="2578436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0">
                    <a:solidFill>
                      <a:srgbClr val="000000"/>
                    </a:solidFill>
                  </a:defRPr>
                </a:pPr>
                <a:r>
                  <a:rPr lang="ja-JP" altLang="en-US" b="0" dirty="0">
                    <a:solidFill>
                      <a:srgbClr val="000000"/>
                    </a:solidFill>
                  </a:rPr>
                  <a:t>平成</a:t>
                </a:r>
              </a:p>
            </c:rich>
          </c:tx>
          <c:overlay val="0"/>
        </c:title>
        <c:numFmt formatCode="General" sourceLinked="1"/>
        <c:majorTickMark val="in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2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577936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57793616"/>
        <c:scaling>
          <c:orientation val="minMax"/>
          <c:max val="250000"/>
        </c:scaling>
        <c:delete val="0"/>
        <c:axPos val="l"/>
        <c:majorGridlines>
          <c:spPr>
            <a:ln w="3169">
              <a:solidFill>
                <a:schemeClr val="bg1">
                  <a:lumMod val="65000"/>
                </a:schemeClr>
              </a:solidFill>
              <a:prstDash val="solid"/>
            </a:ln>
          </c:spPr>
        </c:majorGridlines>
        <c:title>
          <c:tx>
            <c:rich>
              <a:bodyPr rot="0" vert="wordArtVertRtl"/>
              <a:lstStyle/>
              <a:p>
                <a:pPr algn="ctr">
                  <a:defRPr sz="2401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zh-CN" altLang="en-US" b="0" dirty="0"/>
                  <a:t>事故件数（</a:t>
                </a:r>
                <a:r>
                  <a:rPr lang="ja-JP" altLang="en-US" b="0" dirty="0"/>
                  <a:t>万</a:t>
                </a:r>
                <a:r>
                  <a:rPr lang="zh-CN" altLang="en-US" b="0" dirty="0"/>
                  <a:t>件）</a:t>
                </a:r>
              </a:p>
            </c:rich>
          </c:tx>
          <c:layout>
            <c:manualLayout>
              <c:xMode val="edge"/>
              <c:yMode val="edge"/>
              <c:x val="2.6245179763086799E-2"/>
              <c:y val="0.34103367230183701"/>
            </c:manualLayout>
          </c:layout>
          <c:overlay val="0"/>
          <c:spPr>
            <a:noFill/>
            <a:ln w="25352">
              <a:noFill/>
            </a:ln>
          </c:spPr>
        </c:title>
        <c:numFmt formatCode="#,##0_ " sourceLinked="0"/>
        <c:majorTickMark val="in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2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57843680"/>
        <c:crosses val="autoZero"/>
        <c:crossBetween val="midCat"/>
        <c:majorUnit val="50000"/>
        <c:dispUnits>
          <c:builtInUnit val="tenThousands"/>
        </c:dispUnits>
      </c:valAx>
      <c:spPr>
        <a:noFill/>
        <a:ln w="38027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4.3938853797121501E-2"/>
          <c:y val="5.6284411816943901E-3"/>
          <c:w val="0.92774193548387096"/>
          <c:h val="0.27352757438851899"/>
        </c:manualLayout>
      </c:layout>
      <c:overlay val="0"/>
      <c:spPr>
        <a:noFill/>
        <a:ln w="3169">
          <a:noFill/>
          <a:prstDash val="solid"/>
        </a:ln>
      </c:spPr>
      <c:txPr>
        <a:bodyPr/>
        <a:lstStyle/>
        <a:p>
          <a:pPr>
            <a:defRPr sz="2132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21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6781743140107"/>
          <c:y val="0.33034763309953502"/>
          <c:w val="0.76624186120609095"/>
          <c:h val="0.48812867318138897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信号無視</c:v>
                </c:pt>
              </c:strCache>
            </c:strRef>
          </c:tx>
          <c:spPr>
            <a:ln w="38027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Sheet1!$B$1:$W$1</c:f>
              <c:numCache>
                <c:formatCode>General</c:formatCode>
                <c:ptCount val="22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</c:numCache>
            </c:numRef>
          </c:cat>
          <c:val>
            <c:numRef>
              <c:f>Sheet1!$B$2:$W$2</c:f>
              <c:numCache>
                <c:formatCode>General</c:formatCode>
                <c:ptCount val="22"/>
                <c:pt idx="0">
                  <c:v>411</c:v>
                </c:pt>
                <c:pt idx="1">
                  <c:v>351</c:v>
                </c:pt>
                <c:pt idx="2">
                  <c:v>382</c:v>
                </c:pt>
                <c:pt idx="3">
                  <c:v>320</c:v>
                </c:pt>
                <c:pt idx="4">
                  <c:v>323</c:v>
                </c:pt>
                <c:pt idx="5">
                  <c:v>329</c:v>
                </c:pt>
                <c:pt idx="6">
                  <c:v>366</c:v>
                </c:pt>
                <c:pt idx="7">
                  <c:v>304</c:v>
                </c:pt>
                <c:pt idx="8">
                  <c:v>316</c:v>
                </c:pt>
                <c:pt idx="9" formatCode="#,##0_);[Red]\(#,##0\)">
                  <c:v>288</c:v>
                </c:pt>
                <c:pt idx="10" formatCode="#,##0_);[Red]\(#,##0\)">
                  <c:v>243</c:v>
                </c:pt>
                <c:pt idx="11" formatCode="#,##0_);[Red]\(#,##0\)">
                  <c:v>211</c:v>
                </c:pt>
                <c:pt idx="12" formatCode="#,##0_);[Red]\(#,##0\)">
                  <c:v>198</c:v>
                </c:pt>
                <c:pt idx="13" formatCode="#,##0_);[Red]\(#,##0\)">
                  <c:v>189</c:v>
                </c:pt>
                <c:pt idx="14" formatCode="#,##0_);[Red]\(#,##0\)">
                  <c:v>151</c:v>
                </c:pt>
                <c:pt idx="15" formatCode="#,##0_);[Red]\(#,##0\)">
                  <c:v>154</c:v>
                </c:pt>
                <c:pt idx="16" formatCode="#,##0_);[Red]\(#,##0\)">
                  <c:v>174</c:v>
                </c:pt>
                <c:pt idx="17" formatCode="#,##0_);[Red]\(#,##0\)">
                  <c:v>145</c:v>
                </c:pt>
                <c:pt idx="18" formatCode="#,##0_);[Red]\(#,##0\)">
                  <c:v>128</c:v>
                </c:pt>
                <c:pt idx="19" formatCode="#,##0_);[Red]\(#,##0\)">
                  <c:v>127</c:v>
                </c:pt>
                <c:pt idx="20" formatCode="#,##0_);[Red]\(#,##0\)">
                  <c:v>149</c:v>
                </c:pt>
                <c:pt idx="21" formatCode="#,##0_);[Red]\(#,##0\)">
                  <c:v>119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D3C-3546-A230-6CB7E181C181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最高速度違反</c:v>
                </c:pt>
              </c:strCache>
            </c:strRef>
          </c:tx>
          <c:spPr>
            <a:ln w="38027">
              <a:solidFill>
                <a:srgbClr val="FF00FF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Sheet1!$B$1:$W$1</c:f>
              <c:numCache>
                <c:formatCode>General</c:formatCode>
                <c:ptCount val="22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</c:numCache>
            </c:numRef>
          </c:cat>
          <c:val>
            <c:numRef>
              <c:f>Sheet1!$B$3:$W$3</c:f>
              <c:numCache>
                <c:formatCode>General</c:formatCode>
                <c:ptCount val="22"/>
                <c:pt idx="0">
                  <c:v>1965</c:v>
                </c:pt>
                <c:pt idx="1">
                  <c:v>1707</c:v>
                </c:pt>
                <c:pt idx="2">
                  <c:v>1642</c:v>
                </c:pt>
                <c:pt idx="3">
                  <c:v>1490</c:v>
                </c:pt>
                <c:pt idx="4">
                  <c:v>1389</c:v>
                </c:pt>
                <c:pt idx="5">
                  <c:v>1417</c:v>
                </c:pt>
                <c:pt idx="6">
                  <c:v>1167</c:v>
                </c:pt>
                <c:pt idx="7">
                  <c:v>1085</c:v>
                </c:pt>
                <c:pt idx="8">
                  <c:v>883</c:v>
                </c:pt>
                <c:pt idx="9" formatCode="#,##0_);[Red]\(#,##0\)">
                  <c:v>711</c:v>
                </c:pt>
                <c:pt idx="10" formatCode="#,##0_);[Red]\(#,##0\)">
                  <c:v>658</c:v>
                </c:pt>
                <c:pt idx="11" formatCode="#,##0_);[Red]\(#,##0\)">
                  <c:v>520</c:v>
                </c:pt>
                <c:pt idx="12" formatCode="#,##0_);[Red]\(#,##0\)">
                  <c:v>449</c:v>
                </c:pt>
                <c:pt idx="13" formatCode="#,##0_);[Red]\(#,##0\)">
                  <c:v>356</c:v>
                </c:pt>
                <c:pt idx="14" formatCode="#,##0_);[Red]\(#,##0\)">
                  <c:v>329</c:v>
                </c:pt>
                <c:pt idx="15" formatCode="#,##0_);[Red]\(#,##0\)">
                  <c:v>293</c:v>
                </c:pt>
                <c:pt idx="16" formatCode="#,##0_);[Red]\(#,##0\)">
                  <c:v>228</c:v>
                </c:pt>
                <c:pt idx="17" formatCode="#,##0_);[Red]\(#,##0\)">
                  <c:v>212</c:v>
                </c:pt>
                <c:pt idx="18" formatCode="#,##0_);[Red]\(#,##0\)">
                  <c:v>216</c:v>
                </c:pt>
                <c:pt idx="19" formatCode="#,##0_);[Red]\(#,##0\)">
                  <c:v>212</c:v>
                </c:pt>
                <c:pt idx="20" formatCode="#,##0_);[Red]\(#,##0\)">
                  <c:v>221</c:v>
                </c:pt>
                <c:pt idx="21" formatCode="#,##0_);[Red]\(#,##0\)">
                  <c:v>199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D3C-3546-A230-6CB7E181C181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一時不停止</c:v>
                </c:pt>
              </c:strCache>
            </c:strRef>
          </c:tx>
          <c:spPr>
            <a:ln w="38027">
              <a:solidFill>
                <a:srgbClr val="00FF00"/>
              </a:solidFill>
              <a:prstDash val="solid"/>
            </a:ln>
          </c:spPr>
          <c:marker>
            <c:symbol val="triangle"/>
            <c:size val="2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cat>
            <c:numRef>
              <c:f>Sheet1!$B$1:$W$1</c:f>
              <c:numCache>
                <c:formatCode>General</c:formatCode>
                <c:ptCount val="22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</c:numCache>
            </c:numRef>
          </c:cat>
          <c:val>
            <c:numRef>
              <c:f>Sheet1!$B$4:$W$4</c:f>
              <c:numCache>
                <c:formatCode>General</c:formatCode>
                <c:ptCount val="22"/>
                <c:pt idx="0">
                  <c:v>403</c:v>
                </c:pt>
                <c:pt idx="1">
                  <c:v>402</c:v>
                </c:pt>
                <c:pt idx="2">
                  <c:v>408</c:v>
                </c:pt>
                <c:pt idx="3">
                  <c:v>376</c:v>
                </c:pt>
                <c:pt idx="4">
                  <c:v>378</c:v>
                </c:pt>
                <c:pt idx="5">
                  <c:v>339</c:v>
                </c:pt>
                <c:pt idx="6">
                  <c:v>356</c:v>
                </c:pt>
                <c:pt idx="7">
                  <c:v>318</c:v>
                </c:pt>
                <c:pt idx="8">
                  <c:v>284</c:v>
                </c:pt>
                <c:pt idx="9" formatCode="#,##0_);[Red]\(#,##0\)">
                  <c:v>265</c:v>
                </c:pt>
                <c:pt idx="10" formatCode="#,##0_);[Red]\(#,##0\)">
                  <c:v>250</c:v>
                </c:pt>
                <c:pt idx="11" formatCode="#,##0_);[Red]\(#,##0\)">
                  <c:v>234</c:v>
                </c:pt>
                <c:pt idx="12" formatCode="#,##0_);[Red]\(#,##0\)">
                  <c:v>218</c:v>
                </c:pt>
                <c:pt idx="13" formatCode="#,##0_);[Red]\(#,##0\)">
                  <c:v>194</c:v>
                </c:pt>
                <c:pt idx="14" formatCode="#,##0_);[Red]\(#,##0\)">
                  <c:v>156</c:v>
                </c:pt>
                <c:pt idx="15" formatCode="#,##0_);[Red]\(#,##0\)">
                  <c:v>152</c:v>
                </c:pt>
                <c:pt idx="16" formatCode="#,##0_);[Red]\(#,##0\)">
                  <c:v>134</c:v>
                </c:pt>
                <c:pt idx="17" formatCode="#,##0_);[Red]\(#,##0\)">
                  <c:v>126</c:v>
                </c:pt>
                <c:pt idx="18" formatCode="#,##0_);[Red]\(#,##0\)">
                  <c:v>92</c:v>
                </c:pt>
                <c:pt idx="19" formatCode="#,##0_);[Red]\(#,##0\)">
                  <c:v>122</c:v>
                </c:pt>
                <c:pt idx="20" formatCode="#,##0_);[Red]\(#,##0\)">
                  <c:v>121</c:v>
                </c:pt>
                <c:pt idx="21" formatCode="#,##0_);[Red]\(#,##0\)">
                  <c:v>101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D3C-3546-A230-6CB7E181C181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運転操作不適</c:v>
                </c:pt>
              </c:strCache>
            </c:strRef>
          </c:tx>
          <c:spPr>
            <a:ln w="38027">
              <a:solidFill>
                <a:srgbClr val="00FFFF"/>
              </a:solidFill>
              <a:prstDash val="solid"/>
            </a:ln>
          </c:spPr>
          <c:marker>
            <c:symbol val="x"/>
            <c:size val="2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cat>
            <c:numRef>
              <c:f>Sheet1!$B$1:$W$1</c:f>
              <c:numCache>
                <c:formatCode>General</c:formatCode>
                <c:ptCount val="22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</c:numCache>
            </c:numRef>
          </c:cat>
          <c:val>
            <c:numRef>
              <c:f>Sheet1!$B$5:$W$5</c:f>
              <c:numCache>
                <c:formatCode>General</c:formatCode>
                <c:ptCount val="22"/>
                <c:pt idx="0">
                  <c:v>674</c:v>
                </c:pt>
                <c:pt idx="1">
                  <c:v>673</c:v>
                </c:pt>
                <c:pt idx="2">
                  <c:v>679</c:v>
                </c:pt>
                <c:pt idx="3">
                  <c:v>667</c:v>
                </c:pt>
                <c:pt idx="4">
                  <c:v>648</c:v>
                </c:pt>
                <c:pt idx="5">
                  <c:v>676</c:v>
                </c:pt>
                <c:pt idx="6">
                  <c:v>659</c:v>
                </c:pt>
                <c:pt idx="7">
                  <c:v>693</c:v>
                </c:pt>
                <c:pt idx="8">
                  <c:v>621</c:v>
                </c:pt>
                <c:pt idx="9" formatCode="#,##0_);[Red]\(#,##0\)">
                  <c:v>587</c:v>
                </c:pt>
                <c:pt idx="10" formatCode="#,##0_);[Red]\(#,##0\)">
                  <c:v>597</c:v>
                </c:pt>
                <c:pt idx="11" formatCode="#,##0_);[Red]\(#,##0\)">
                  <c:v>601</c:v>
                </c:pt>
                <c:pt idx="12" formatCode="#,##0_);[Red]\(#,##0\)">
                  <c:v>528</c:v>
                </c:pt>
                <c:pt idx="13" formatCode="#,##0_);[Red]\(#,##0\)">
                  <c:v>501</c:v>
                </c:pt>
                <c:pt idx="14" formatCode="#,##0_);[Red]\(#,##0\)">
                  <c:v>478</c:v>
                </c:pt>
                <c:pt idx="15" formatCode="#,##0_);[Red]\(#,##0\)">
                  <c:v>489</c:v>
                </c:pt>
                <c:pt idx="16" formatCode="#,##0_);[Red]\(#,##0\)">
                  <c:v>419</c:v>
                </c:pt>
                <c:pt idx="17" formatCode="#,##0_);[Red]\(#,##0\)">
                  <c:v>376</c:v>
                </c:pt>
                <c:pt idx="18" formatCode="#,##0_);[Red]\(#,##0\)">
                  <c:v>450</c:v>
                </c:pt>
                <c:pt idx="19" formatCode="#,##0_);[Red]\(#,##0\)">
                  <c:v>411</c:v>
                </c:pt>
                <c:pt idx="20" formatCode="#,##0_);[Red]\(#,##0\)">
                  <c:v>423</c:v>
                </c:pt>
                <c:pt idx="21" formatCode="#,##0_);[Red]\(#,##0\)">
                  <c:v>429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D3C-3546-A230-6CB7E181C181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漫然運転</c:v>
                </c:pt>
              </c:strCache>
            </c:strRef>
          </c:tx>
          <c:spPr>
            <a:ln w="38027">
              <a:solidFill>
                <a:srgbClr val="0066FF"/>
              </a:solidFill>
              <a:prstDash val="solid"/>
            </a:ln>
          </c:spPr>
          <c:marker>
            <c:symbol val="star"/>
            <c:size val="2"/>
            <c:spPr>
              <a:solidFill>
                <a:srgbClr val="0066FF"/>
              </a:solidFill>
              <a:ln>
                <a:solidFill>
                  <a:srgbClr val="0066FF"/>
                </a:solidFill>
              </a:ln>
            </c:spPr>
          </c:marker>
          <c:cat>
            <c:numRef>
              <c:f>Sheet1!$B$1:$W$1</c:f>
              <c:numCache>
                <c:formatCode>General</c:formatCode>
                <c:ptCount val="22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</c:numCache>
            </c:numRef>
          </c:cat>
          <c:val>
            <c:numRef>
              <c:f>Sheet1!$B$6:$W$6</c:f>
              <c:numCache>
                <c:formatCode>General</c:formatCode>
                <c:ptCount val="22"/>
                <c:pt idx="0">
                  <c:v>974</c:v>
                </c:pt>
                <c:pt idx="1">
                  <c:v>912</c:v>
                </c:pt>
                <c:pt idx="2">
                  <c:v>921</c:v>
                </c:pt>
                <c:pt idx="3">
                  <c:v>931</c:v>
                </c:pt>
                <c:pt idx="4">
                  <c:v>942</c:v>
                </c:pt>
                <c:pt idx="5">
                  <c:v>956</c:v>
                </c:pt>
                <c:pt idx="6">
                  <c:v>955</c:v>
                </c:pt>
                <c:pt idx="7">
                  <c:v>985</c:v>
                </c:pt>
                <c:pt idx="8">
                  <c:v>915</c:v>
                </c:pt>
                <c:pt idx="9" formatCode="#,##0_);[Red]\(#,##0\)">
                  <c:v>934</c:v>
                </c:pt>
                <c:pt idx="10" formatCode="#,##0_);[Red]\(#,##0\)">
                  <c:v>930</c:v>
                </c:pt>
                <c:pt idx="11" formatCode="#,##0_);[Red]\(#,##0\)">
                  <c:v>839</c:v>
                </c:pt>
                <c:pt idx="12" formatCode="#,##0_);[Red]\(#,##0\)">
                  <c:v>814</c:v>
                </c:pt>
                <c:pt idx="13" formatCode="#,##0_);[Red]\(#,##0\)">
                  <c:v>729</c:v>
                </c:pt>
                <c:pt idx="14" formatCode="#,##0_);[Red]\(#,##0\)">
                  <c:v>731</c:v>
                </c:pt>
                <c:pt idx="15" formatCode="#,##0_);[Red]\(#,##0\)">
                  <c:v>791</c:v>
                </c:pt>
                <c:pt idx="16" formatCode="#,##0_);[Red]\(#,##0\)">
                  <c:v>739</c:v>
                </c:pt>
                <c:pt idx="17" formatCode="#,##0_);[Red]\(#,##0\)">
                  <c:v>692</c:v>
                </c:pt>
                <c:pt idx="18" formatCode="#,##0_);[Red]\(#,##0\)">
                  <c:v>678</c:v>
                </c:pt>
                <c:pt idx="19" formatCode="#,##0_);[Red]\(#,##0\)">
                  <c:v>651</c:v>
                </c:pt>
                <c:pt idx="20" formatCode="#,##0_);[Red]\(#,##0\)">
                  <c:v>592</c:v>
                </c:pt>
                <c:pt idx="21" formatCode="#,##0_);[Red]\(#,##0\)">
                  <c:v>593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D3C-3546-A230-6CB7E181C181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脇見運転</c:v>
                </c:pt>
              </c:strCache>
            </c:strRef>
          </c:tx>
          <c:spPr>
            <a:ln w="38027">
              <a:solidFill>
                <a:srgbClr val="FF9900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FF9900"/>
              </a:solidFill>
              <a:ln>
                <a:solidFill>
                  <a:srgbClr val="FF9900"/>
                </a:solidFill>
                <a:prstDash val="solid"/>
              </a:ln>
            </c:spPr>
          </c:marker>
          <c:cat>
            <c:numRef>
              <c:f>Sheet1!$B$1:$W$1</c:f>
              <c:numCache>
                <c:formatCode>General</c:formatCode>
                <c:ptCount val="22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</c:numCache>
            </c:numRef>
          </c:cat>
          <c:val>
            <c:numRef>
              <c:f>Sheet1!$B$7:$W$7</c:f>
              <c:numCache>
                <c:formatCode>General</c:formatCode>
                <c:ptCount val="22"/>
                <c:pt idx="0">
                  <c:v>1155</c:v>
                </c:pt>
                <c:pt idx="1">
                  <c:v>1147</c:v>
                </c:pt>
                <c:pt idx="2">
                  <c:v>1052</c:v>
                </c:pt>
                <c:pt idx="3">
                  <c:v>1092</c:v>
                </c:pt>
                <c:pt idx="4">
                  <c:v>1069</c:v>
                </c:pt>
                <c:pt idx="5">
                  <c:v>1004</c:v>
                </c:pt>
                <c:pt idx="6">
                  <c:v>978</c:v>
                </c:pt>
                <c:pt idx="7">
                  <c:v>878</c:v>
                </c:pt>
                <c:pt idx="8">
                  <c:v>923</c:v>
                </c:pt>
                <c:pt idx="9" formatCode="#,##0_);[Red]\(#,##0\)">
                  <c:v>848</c:v>
                </c:pt>
                <c:pt idx="10" formatCode="#,##0_);[Red]\(#,##0\)">
                  <c:v>810</c:v>
                </c:pt>
                <c:pt idx="11" formatCode="#,##0_);[Red]\(#,##0\)">
                  <c:v>838</c:v>
                </c:pt>
                <c:pt idx="12" formatCode="#,##0_);[Red]\(#,##0\)">
                  <c:v>738</c:v>
                </c:pt>
                <c:pt idx="13" formatCode="#,##0_);[Red]\(#,##0\)">
                  <c:v>681</c:v>
                </c:pt>
                <c:pt idx="14" formatCode="#,##0_);[Red]\(#,##0\)">
                  <c:v>659</c:v>
                </c:pt>
                <c:pt idx="15" formatCode="#,##0_);[Red]\(#,##0\)">
                  <c:v>635</c:v>
                </c:pt>
                <c:pt idx="16" formatCode="#,##0_);[Red]\(#,##0\)">
                  <c:v>648</c:v>
                </c:pt>
                <c:pt idx="17" formatCode="#,##0_);[Red]\(#,##0\)">
                  <c:v>569</c:v>
                </c:pt>
                <c:pt idx="18" formatCode="#,##0_);[Red]\(#,##0\)">
                  <c:v>539</c:v>
                </c:pt>
                <c:pt idx="19" formatCode="#,##0_);[Red]\(#,##0\)">
                  <c:v>510</c:v>
                </c:pt>
                <c:pt idx="20" formatCode="#,##0_);[Red]\(#,##0\)">
                  <c:v>460</c:v>
                </c:pt>
                <c:pt idx="21" formatCode="#,##0_);[Red]\(#,##0\)">
                  <c:v>412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D3C-3546-A230-6CB7E181C181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動静不注視</c:v>
                </c:pt>
              </c:strCache>
            </c:strRef>
          </c:tx>
          <c:spPr>
            <a:ln w="38027">
              <a:solidFill>
                <a:srgbClr val="993300"/>
              </a:solidFill>
              <a:prstDash val="solid"/>
            </a:ln>
          </c:spPr>
          <c:marker>
            <c:symbol val="plus"/>
            <c:size val="2"/>
            <c:spPr>
              <a:solidFill>
                <a:srgbClr val="993300"/>
              </a:solidFill>
              <a:ln>
                <a:solidFill>
                  <a:srgbClr val="993300"/>
                </a:solidFill>
                <a:prstDash val="solid"/>
              </a:ln>
            </c:spPr>
          </c:marker>
          <c:cat>
            <c:numRef>
              <c:f>Sheet1!$B$1:$W$1</c:f>
              <c:numCache>
                <c:formatCode>General</c:formatCode>
                <c:ptCount val="22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</c:numCache>
            </c:numRef>
          </c:cat>
          <c:val>
            <c:numRef>
              <c:f>Sheet1!$B$8:$W$8</c:f>
              <c:numCache>
                <c:formatCode>General</c:formatCode>
                <c:ptCount val="22"/>
                <c:pt idx="0">
                  <c:v>259</c:v>
                </c:pt>
                <c:pt idx="1">
                  <c:v>253</c:v>
                </c:pt>
                <c:pt idx="2">
                  <c:v>275</c:v>
                </c:pt>
                <c:pt idx="3">
                  <c:v>231</c:v>
                </c:pt>
                <c:pt idx="4">
                  <c:v>229</c:v>
                </c:pt>
                <c:pt idx="5">
                  <c:v>223</c:v>
                </c:pt>
                <c:pt idx="6">
                  <c:v>222</c:v>
                </c:pt>
                <c:pt idx="7">
                  <c:v>188</c:v>
                </c:pt>
                <c:pt idx="8">
                  <c:v>207</c:v>
                </c:pt>
                <c:pt idx="9" formatCode="#,##0_);[Red]\(#,##0\)">
                  <c:v>212</c:v>
                </c:pt>
                <c:pt idx="10" formatCode="#,##0_);[Red]\(#,##0\)">
                  <c:v>184</c:v>
                </c:pt>
                <c:pt idx="11" formatCode="#,##0_);[Red]\(#,##0\)">
                  <c:v>195</c:v>
                </c:pt>
                <c:pt idx="12" formatCode="#,##0_);[Red]\(#,##0\)">
                  <c:v>167</c:v>
                </c:pt>
                <c:pt idx="13" formatCode="#,##0_);[Red]\(#,##0\)">
                  <c:v>147</c:v>
                </c:pt>
                <c:pt idx="14" formatCode="#,##0_);[Red]\(#,##0\)">
                  <c:v>136</c:v>
                </c:pt>
                <c:pt idx="15" formatCode="#,##0_);[Red]\(#,##0\)">
                  <c:v>112</c:v>
                </c:pt>
                <c:pt idx="16" formatCode="#,##0_);[Red]\(#,##0\)">
                  <c:v>107</c:v>
                </c:pt>
                <c:pt idx="17" formatCode="#,##0_);[Red]\(#,##0\)">
                  <c:v>104</c:v>
                </c:pt>
                <c:pt idx="18" formatCode="#,##0_);[Red]\(#,##0\)">
                  <c:v>117</c:v>
                </c:pt>
                <c:pt idx="19" formatCode="#,##0_);[Red]\(#,##0\)">
                  <c:v>95</c:v>
                </c:pt>
                <c:pt idx="20" formatCode="#,##0_);[Red]\(#,##0\)">
                  <c:v>82</c:v>
                </c:pt>
                <c:pt idx="21" formatCode="#,##0_);[Red]\(#,##0\)">
                  <c:v>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D3C-3546-A230-6CB7E181C181}"/>
            </c:ext>
          </c:extLst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安全不確認</c:v>
                </c:pt>
              </c:strCache>
            </c:strRef>
          </c:tx>
          <c:spPr>
            <a:ln w="38027">
              <a:solidFill>
                <a:srgbClr val="009900"/>
              </a:solidFill>
              <a:prstDash val="solid"/>
            </a:ln>
          </c:spPr>
          <c:marker>
            <c:symbol val="star"/>
            <c:size val="2"/>
            <c:spPr>
              <a:solidFill>
                <a:srgbClr val="009900"/>
              </a:solidFill>
              <a:ln>
                <a:solidFill>
                  <a:srgbClr val="009900"/>
                </a:solidFill>
                <a:prstDash val="solid"/>
              </a:ln>
            </c:spPr>
          </c:marker>
          <c:cat>
            <c:numRef>
              <c:f>Sheet1!$B$1:$W$1</c:f>
              <c:numCache>
                <c:formatCode>General</c:formatCode>
                <c:ptCount val="22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</c:numCache>
            </c:numRef>
          </c:cat>
          <c:val>
            <c:numRef>
              <c:f>Sheet1!$B$9:$W$9</c:f>
              <c:numCache>
                <c:formatCode>General</c:formatCode>
                <c:ptCount val="22"/>
                <c:pt idx="0">
                  <c:v>521</c:v>
                </c:pt>
                <c:pt idx="1">
                  <c:v>556</c:v>
                </c:pt>
                <c:pt idx="2">
                  <c:v>588</c:v>
                </c:pt>
                <c:pt idx="3">
                  <c:v>604</c:v>
                </c:pt>
                <c:pt idx="4">
                  <c:v>530</c:v>
                </c:pt>
                <c:pt idx="5">
                  <c:v>563</c:v>
                </c:pt>
                <c:pt idx="6">
                  <c:v>553</c:v>
                </c:pt>
                <c:pt idx="7">
                  <c:v>607</c:v>
                </c:pt>
                <c:pt idx="8">
                  <c:v>606</c:v>
                </c:pt>
                <c:pt idx="9" formatCode="#,##0_);[Red]\(#,##0\)">
                  <c:v>612</c:v>
                </c:pt>
                <c:pt idx="10" formatCode="#,##0_);[Red]\(#,##0\)">
                  <c:v>567</c:v>
                </c:pt>
                <c:pt idx="11" formatCode="#,##0_);[Red]\(#,##0\)">
                  <c:v>573</c:v>
                </c:pt>
                <c:pt idx="12" formatCode="#,##0_);[Red]\(#,##0\)">
                  <c:v>550</c:v>
                </c:pt>
                <c:pt idx="13" formatCode="#,##0_);[Red]\(#,##0\)">
                  <c:v>468</c:v>
                </c:pt>
                <c:pt idx="14" formatCode="#,##0_);[Red]\(#,##0\)">
                  <c:v>484</c:v>
                </c:pt>
                <c:pt idx="15" formatCode="#,##0_);[Red]\(#,##0\)">
                  <c:v>468</c:v>
                </c:pt>
                <c:pt idx="16" formatCode="#,##0_);[Red]\(#,##0\)">
                  <c:v>432</c:v>
                </c:pt>
                <c:pt idx="17" formatCode="#,##0_);[Red]\(#,##0\)">
                  <c:v>376</c:v>
                </c:pt>
                <c:pt idx="18" formatCode="#,##0_);[Red]\(#,##0\)">
                  <c:v>407</c:v>
                </c:pt>
                <c:pt idx="19" formatCode="#,##0_);[Red]\(#,##0\)">
                  <c:v>349</c:v>
                </c:pt>
                <c:pt idx="20" formatCode="#,##0_);[Red]\(#,##0\)">
                  <c:v>395</c:v>
                </c:pt>
                <c:pt idx="21" formatCode="#,##0_);[Red]\(#,##0\)">
                  <c:v>341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CD3C-3546-A230-6CB7E181C181}"/>
            </c:ext>
          </c:extLst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歩行者妨害等</c:v>
                </c:pt>
              </c:strCache>
            </c:strRef>
          </c:tx>
          <c:spPr>
            <a:ln w="34943">
              <a:solidFill>
                <a:srgbClr val="7030A0"/>
              </a:solidFill>
            </a:ln>
          </c:spPr>
          <c:marker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marker>
          <c:cat>
            <c:numRef>
              <c:f>Sheet1!$B$1:$W$1</c:f>
              <c:numCache>
                <c:formatCode>General</c:formatCode>
                <c:ptCount val="22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</c:numCache>
            </c:numRef>
          </c:cat>
          <c:val>
            <c:numRef>
              <c:f>Sheet1!$B$10:$W$10</c:f>
              <c:numCache>
                <c:formatCode>General</c:formatCode>
                <c:ptCount val="22"/>
                <c:pt idx="0">
                  <c:v>366</c:v>
                </c:pt>
                <c:pt idx="1">
                  <c:v>389</c:v>
                </c:pt>
                <c:pt idx="2">
                  <c:v>371</c:v>
                </c:pt>
                <c:pt idx="3">
                  <c:v>389</c:v>
                </c:pt>
                <c:pt idx="4">
                  <c:v>365</c:v>
                </c:pt>
                <c:pt idx="5">
                  <c:v>373</c:v>
                </c:pt>
                <c:pt idx="6">
                  <c:v>411</c:v>
                </c:pt>
                <c:pt idx="7">
                  <c:v>391</c:v>
                </c:pt>
                <c:pt idx="8">
                  <c:v>403</c:v>
                </c:pt>
                <c:pt idx="9" formatCode="#,##0_);[Red]\(#,##0\)">
                  <c:v>383</c:v>
                </c:pt>
                <c:pt idx="10" formatCode="#,##0_);[Red]\(#,##0\)">
                  <c:v>346</c:v>
                </c:pt>
                <c:pt idx="11" formatCode="#,##0_);[Red]\(#,##0\)">
                  <c:v>361</c:v>
                </c:pt>
                <c:pt idx="12" formatCode="#,##0_);[Red]\(#,##0\)">
                  <c:v>307</c:v>
                </c:pt>
                <c:pt idx="13" formatCode="#,##0_);[Red]\(#,##0\)">
                  <c:v>296</c:v>
                </c:pt>
                <c:pt idx="14" formatCode="#,##0_);[Red]\(#,##0\)">
                  <c:v>288</c:v>
                </c:pt>
                <c:pt idx="15" formatCode="#,##0_);[Red]\(#,##0\)">
                  <c:v>274</c:v>
                </c:pt>
                <c:pt idx="16" formatCode="#,##0_);[Red]\(#,##0\)">
                  <c:v>247</c:v>
                </c:pt>
                <c:pt idx="17" formatCode="#,##0_);[Red]\(#,##0\)">
                  <c:v>296</c:v>
                </c:pt>
                <c:pt idx="18" formatCode="#,##0_);[Red]\(#,##0\)">
                  <c:v>248</c:v>
                </c:pt>
                <c:pt idx="19" formatCode="#,##0_);[Red]\(#,##0\)">
                  <c:v>253</c:v>
                </c:pt>
                <c:pt idx="20" formatCode="#,##0_);[Red]\(#,##0\)">
                  <c:v>265</c:v>
                </c:pt>
                <c:pt idx="21" formatCode="#,##0_);[Red]\(#,##0\)">
                  <c:v>252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CD3C-3546-A230-6CB7E181C1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7744944"/>
        <c:axId val="257747648"/>
      </c:lineChart>
      <c:catAx>
        <c:axId val="2577449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0">
                    <a:solidFill>
                      <a:srgbClr val="000000"/>
                    </a:solidFill>
                  </a:defRPr>
                </a:pPr>
                <a:r>
                  <a:rPr lang="ja-JP" altLang="en-US" b="0" dirty="0">
                    <a:solidFill>
                      <a:srgbClr val="000000"/>
                    </a:solidFill>
                  </a:rPr>
                  <a:t>平成</a:t>
                </a:r>
              </a:p>
            </c:rich>
          </c:tx>
          <c:overlay val="0"/>
        </c:title>
        <c:numFmt formatCode="General" sourceLinked="1"/>
        <c:majorTickMark val="in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2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577476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57747648"/>
        <c:scaling>
          <c:orientation val="minMax"/>
          <c:max val="1500"/>
          <c:min val="0"/>
        </c:scaling>
        <c:delete val="0"/>
        <c:axPos val="l"/>
        <c:majorGridlines>
          <c:spPr>
            <a:ln w="3169">
              <a:solidFill>
                <a:schemeClr val="bg1">
                  <a:lumMod val="65000"/>
                </a:schemeClr>
              </a:solidFill>
              <a:prstDash val="solid"/>
            </a:ln>
          </c:spPr>
        </c:majorGridlines>
        <c:title>
          <c:tx>
            <c:rich>
              <a:bodyPr rot="0" vert="wordArtVertRtl"/>
              <a:lstStyle/>
              <a:p>
                <a:pPr algn="ctr">
                  <a:defRPr sz="2401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zh-CN" altLang="en-US" b="0"/>
                  <a:t>死亡事故件数（件）</a:t>
                </a:r>
              </a:p>
            </c:rich>
          </c:tx>
          <c:layout>
            <c:manualLayout>
              <c:xMode val="edge"/>
              <c:yMode val="edge"/>
              <c:x val="1.30487150644631E-2"/>
              <c:y val="0.26454028772719201"/>
            </c:manualLayout>
          </c:layout>
          <c:overlay val="0"/>
          <c:spPr>
            <a:noFill/>
            <a:ln w="25352">
              <a:noFill/>
            </a:ln>
          </c:spPr>
        </c:title>
        <c:numFmt formatCode="#,##0_ " sourceLinked="0"/>
        <c:majorTickMark val="in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2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57744944"/>
        <c:crosses val="autoZero"/>
        <c:crossBetween val="midCat"/>
      </c:valAx>
      <c:spPr>
        <a:noFill/>
        <a:ln w="38027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4.3938853797121501E-2"/>
          <c:y val="5.6284411816943901E-3"/>
          <c:w val="0.95606114620287797"/>
          <c:h val="0.26807471434491797"/>
        </c:manualLayout>
      </c:layout>
      <c:overlay val="0"/>
      <c:spPr>
        <a:noFill/>
        <a:ln w="3169">
          <a:noFill/>
          <a:prstDash val="solid"/>
        </a:ln>
      </c:spPr>
      <c:txPr>
        <a:bodyPr/>
        <a:lstStyle/>
        <a:p>
          <a:pPr>
            <a:defRPr sz="2132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21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015869204496998"/>
          <c:y val="0.119092717354922"/>
          <c:w val="0.53866976249950704"/>
          <c:h val="0.7246571477565729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昼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-10</c:v>
                </c:pt>
                <c:pt idx="1">
                  <c:v>10歳代</c:v>
                </c:pt>
                <c:pt idx="2">
                  <c:v>20歳代</c:v>
                </c:pt>
                <c:pt idx="3">
                  <c:v>30歳代</c:v>
                </c:pt>
                <c:pt idx="4">
                  <c:v>40歳代</c:v>
                </c:pt>
                <c:pt idx="5">
                  <c:v>50歳代</c:v>
                </c:pt>
                <c:pt idx="6">
                  <c:v>60歳代</c:v>
                </c:pt>
                <c:pt idx="7">
                  <c:v>70歳代</c:v>
                </c:pt>
                <c:pt idx="8">
                  <c:v>80歳以上</c:v>
                </c:pt>
              </c:strCache>
            </c:strRef>
          </c:cat>
          <c:val>
            <c:numRef>
              <c:f>Sheet1!$B$2:$B$10</c:f>
              <c:numCache>
                <c:formatCode>#,##0_);[Red]\(#,##0\)</c:formatCode>
                <c:ptCount val="9"/>
                <c:pt idx="0">
                  <c:v>17213</c:v>
                </c:pt>
                <c:pt idx="1">
                  <c:v>35278</c:v>
                </c:pt>
                <c:pt idx="2">
                  <c:v>63716</c:v>
                </c:pt>
                <c:pt idx="3">
                  <c:v>72671</c:v>
                </c:pt>
                <c:pt idx="4">
                  <c:v>80885</c:v>
                </c:pt>
                <c:pt idx="5">
                  <c:v>56487</c:v>
                </c:pt>
                <c:pt idx="6">
                  <c:v>49787</c:v>
                </c:pt>
                <c:pt idx="7">
                  <c:v>33827</c:v>
                </c:pt>
                <c:pt idx="8">
                  <c:v>15229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F9-3C4B-BC9D-93CC3968E8A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夜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-10</c:v>
                </c:pt>
                <c:pt idx="1">
                  <c:v>10歳代</c:v>
                </c:pt>
                <c:pt idx="2">
                  <c:v>20歳代</c:v>
                </c:pt>
                <c:pt idx="3">
                  <c:v>30歳代</c:v>
                </c:pt>
                <c:pt idx="4">
                  <c:v>40歳代</c:v>
                </c:pt>
                <c:pt idx="5">
                  <c:v>50歳代</c:v>
                </c:pt>
                <c:pt idx="6">
                  <c:v>60歳代</c:v>
                </c:pt>
                <c:pt idx="7">
                  <c:v>70歳代</c:v>
                </c:pt>
                <c:pt idx="8">
                  <c:v>80歳以上</c:v>
                </c:pt>
              </c:strCache>
            </c:strRef>
          </c:cat>
          <c:val>
            <c:numRef>
              <c:f>Sheet1!$C$2:$C$10</c:f>
              <c:numCache>
                <c:formatCode>#,##0_);[Red]\(#,##0\)</c:formatCode>
                <c:ptCount val="9"/>
                <c:pt idx="0">
                  <c:v>3253</c:v>
                </c:pt>
                <c:pt idx="1">
                  <c:v>14885</c:v>
                </c:pt>
                <c:pt idx="2">
                  <c:v>34413</c:v>
                </c:pt>
                <c:pt idx="3">
                  <c:v>29328</c:v>
                </c:pt>
                <c:pt idx="4">
                  <c:v>31519</c:v>
                </c:pt>
                <c:pt idx="5">
                  <c:v>21106</c:v>
                </c:pt>
                <c:pt idx="6">
                  <c:v>14578</c:v>
                </c:pt>
                <c:pt idx="7">
                  <c:v>7503</c:v>
                </c:pt>
                <c:pt idx="8">
                  <c:v>2863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F9-3C4B-BC9D-93CC3968E8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serLines/>
        <c:axId val="2117525968"/>
        <c:axId val="2117529152"/>
      </c:barChart>
      <c:catAx>
        <c:axId val="21175259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473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5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117529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17529152"/>
        <c:scaling>
          <c:orientation val="minMax"/>
        </c:scaling>
        <c:delete val="0"/>
        <c:axPos val="b"/>
        <c:majorGridlines>
          <c:spPr>
            <a:ln w="4732">
              <a:solidFill>
                <a:schemeClr val="bg1">
                  <a:lumMod val="65000"/>
                </a:schemeClr>
              </a:solidFill>
              <a:prstDash val="solid"/>
            </a:ln>
          </c:spPr>
        </c:majorGridlines>
        <c:numFmt formatCode="0%" sourceLinked="1"/>
        <c:majorTickMark val="in"/>
        <c:minorTickMark val="none"/>
        <c:tickLblPos val="nextTo"/>
        <c:spPr>
          <a:ln w="473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5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117525968"/>
        <c:crosses val="autoZero"/>
        <c:crossBetween val="between"/>
      </c:valAx>
      <c:spPr>
        <a:noFill/>
        <a:ln w="18902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35249443610208198"/>
          <c:y val="7.8125600153639303E-3"/>
          <c:w val="0.484474619307532"/>
          <c:h val="6.9255123597355195E-2"/>
        </c:manualLayout>
      </c:layout>
      <c:overlay val="0"/>
      <c:spPr>
        <a:noFill/>
        <a:ln w="4732">
          <a:noFill/>
          <a:prstDash val="solid"/>
        </a:ln>
      </c:spPr>
      <c:txPr>
        <a:bodyPr/>
        <a:lstStyle/>
        <a:p>
          <a:pPr>
            <a:defRPr sz="2405" b="0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681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015869204496998"/>
          <c:y val="9.6320094288050301E-2"/>
          <c:w val="0.53866976249950704"/>
          <c:h val="0.74742986426196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昼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-10</c:v>
                </c:pt>
                <c:pt idx="1">
                  <c:v>10歳代</c:v>
                </c:pt>
                <c:pt idx="2">
                  <c:v>20歳代</c:v>
                </c:pt>
                <c:pt idx="3">
                  <c:v>30歳代</c:v>
                </c:pt>
                <c:pt idx="4">
                  <c:v>40歳代</c:v>
                </c:pt>
                <c:pt idx="5">
                  <c:v>50歳代</c:v>
                </c:pt>
                <c:pt idx="6">
                  <c:v>60歳代</c:v>
                </c:pt>
                <c:pt idx="7">
                  <c:v>70歳代</c:v>
                </c:pt>
                <c:pt idx="8">
                  <c:v>80歳以上</c:v>
                </c:pt>
              </c:strCache>
            </c:strRef>
          </c:cat>
          <c:val>
            <c:numRef>
              <c:f>Sheet1!$B$2:$B$10</c:f>
              <c:numCache>
                <c:formatCode>#,##0_);[Red]\(#,##0\)</c:formatCode>
                <c:ptCount val="9"/>
                <c:pt idx="0">
                  <c:v>33</c:v>
                </c:pt>
                <c:pt idx="1">
                  <c:v>46</c:v>
                </c:pt>
                <c:pt idx="2">
                  <c:v>120</c:v>
                </c:pt>
                <c:pt idx="3">
                  <c:v>94</c:v>
                </c:pt>
                <c:pt idx="4">
                  <c:v>178</c:v>
                </c:pt>
                <c:pt idx="5">
                  <c:v>178</c:v>
                </c:pt>
                <c:pt idx="6">
                  <c:v>284</c:v>
                </c:pt>
                <c:pt idx="7">
                  <c:v>431</c:v>
                </c:pt>
                <c:pt idx="8">
                  <c:v>528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D2-1545-969E-340D0E79711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夜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-10</c:v>
                </c:pt>
                <c:pt idx="1">
                  <c:v>10歳代</c:v>
                </c:pt>
                <c:pt idx="2">
                  <c:v>20歳代</c:v>
                </c:pt>
                <c:pt idx="3">
                  <c:v>30歳代</c:v>
                </c:pt>
                <c:pt idx="4">
                  <c:v>40歳代</c:v>
                </c:pt>
                <c:pt idx="5">
                  <c:v>50歳代</c:v>
                </c:pt>
                <c:pt idx="6">
                  <c:v>60歳代</c:v>
                </c:pt>
                <c:pt idx="7">
                  <c:v>70歳代</c:v>
                </c:pt>
                <c:pt idx="8">
                  <c:v>80歳以上</c:v>
                </c:pt>
              </c:strCache>
            </c:strRef>
          </c:cat>
          <c:val>
            <c:numRef>
              <c:f>Sheet1!$C$2:$C$10</c:f>
              <c:numCache>
                <c:formatCode>#,##0_);[Red]\(#,##0\)</c:formatCode>
                <c:ptCount val="9"/>
                <c:pt idx="0">
                  <c:v>13</c:v>
                </c:pt>
                <c:pt idx="1">
                  <c:v>73</c:v>
                </c:pt>
                <c:pt idx="2">
                  <c:v>177</c:v>
                </c:pt>
                <c:pt idx="3">
                  <c:v>115</c:v>
                </c:pt>
                <c:pt idx="4">
                  <c:v>205</c:v>
                </c:pt>
                <c:pt idx="5">
                  <c:v>216</c:v>
                </c:pt>
                <c:pt idx="6">
                  <c:v>279</c:v>
                </c:pt>
                <c:pt idx="7">
                  <c:v>356</c:v>
                </c:pt>
                <c:pt idx="8">
                  <c:v>368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D2-1545-969E-340D0E7971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serLines/>
        <c:axId val="2116665632"/>
        <c:axId val="2116662400"/>
      </c:barChart>
      <c:catAx>
        <c:axId val="21166656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473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5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1166624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16662400"/>
        <c:scaling>
          <c:orientation val="minMax"/>
        </c:scaling>
        <c:delete val="0"/>
        <c:axPos val="b"/>
        <c:majorGridlines>
          <c:spPr>
            <a:ln w="4732">
              <a:solidFill>
                <a:schemeClr val="bg1">
                  <a:lumMod val="65000"/>
                </a:schemeClr>
              </a:solidFill>
              <a:prstDash val="solid"/>
            </a:ln>
          </c:spPr>
        </c:majorGridlines>
        <c:numFmt formatCode="0%" sourceLinked="1"/>
        <c:majorTickMark val="in"/>
        <c:minorTickMark val="none"/>
        <c:tickLblPos val="nextTo"/>
        <c:spPr>
          <a:ln w="473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5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116665632"/>
        <c:crosses val="autoZero"/>
        <c:crossBetween val="between"/>
      </c:valAx>
      <c:spPr>
        <a:noFill/>
        <a:ln w="18902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35249443610208198"/>
          <c:y val="7.8125600153639303E-3"/>
          <c:w val="0.484474619307532"/>
          <c:h val="6.9255123597355195E-2"/>
        </c:manualLayout>
      </c:layout>
      <c:overlay val="0"/>
      <c:spPr>
        <a:noFill/>
        <a:ln w="4732">
          <a:noFill/>
          <a:prstDash val="solid"/>
        </a:ln>
      </c:spPr>
      <c:txPr>
        <a:bodyPr/>
        <a:lstStyle/>
        <a:p>
          <a:pPr>
            <a:defRPr sz="2405" b="0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681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108853557780301"/>
          <c:y val="8.9891111860727305E-2"/>
          <c:w val="0.73484848484849197"/>
          <c:h val="0.74421652261607196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若者</c:v>
                </c:pt>
              </c:strCache>
            </c:strRef>
          </c:tx>
          <c:spPr>
            <a:solidFill>
              <a:srgbClr val="FF0000"/>
            </a:solidFill>
            <a:ln w="1281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Sheet1!$B$1:$O$1</c:f>
              <c:strCache>
                <c:ptCount val="14"/>
                <c:pt idx="0">
                  <c:v>横断中</c:v>
                </c:pt>
                <c:pt idx="1">
                  <c:v>対人その他</c:v>
                </c:pt>
                <c:pt idx="2">
                  <c:v>正面衝突</c:v>
                </c:pt>
                <c:pt idx="3">
                  <c:v>追突</c:v>
                </c:pt>
                <c:pt idx="4">
                  <c:v>出会い頭</c:v>
                </c:pt>
                <c:pt idx="5">
                  <c:v>追越時等</c:v>
                </c:pt>
                <c:pt idx="6">
                  <c:v>左折時</c:v>
                </c:pt>
                <c:pt idx="7">
                  <c:v>右折時</c:v>
                </c:pt>
                <c:pt idx="8">
                  <c:v>車両相互その他</c:v>
                </c:pt>
                <c:pt idx="9">
                  <c:v>工作物衝突</c:v>
                </c:pt>
                <c:pt idx="10">
                  <c:v>駐車車両衝突</c:v>
                </c:pt>
                <c:pt idx="11">
                  <c:v>路外逸脱</c:v>
                </c:pt>
                <c:pt idx="12">
                  <c:v>転倒</c:v>
                </c:pt>
                <c:pt idx="13">
                  <c:v>車両単独その他</c:v>
                </c:pt>
              </c:strCache>
            </c:strRef>
          </c:cat>
          <c:val>
            <c:numRef>
              <c:f>Sheet1!$B$2:$O$2</c:f>
              <c:numCache>
                <c:formatCode>0.0_ </c:formatCode>
                <c:ptCount val="14"/>
                <c:pt idx="0">
                  <c:v>3.2149859830500236</c:v>
                </c:pt>
                <c:pt idx="1">
                  <c:v>2.2054414934128435</c:v>
                </c:pt>
                <c:pt idx="2">
                  <c:v>3.289526988705417</c:v>
                </c:pt>
                <c:pt idx="3">
                  <c:v>49.466059535577131</c:v>
                </c:pt>
                <c:pt idx="4">
                  <c:v>19.385522840336407</c:v>
                </c:pt>
                <c:pt idx="5">
                  <c:v>1.4875791998185088</c:v>
                </c:pt>
                <c:pt idx="6">
                  <c:v>2.4485099901152148</c:v>
                </c:pt>
                <c:pt idx="7">
                  <c:v>7.4541005655393695</c:v>
                </c:pt>
                <c:pt idx="8">
                  <c:v>8.103903680057039</c:v>
                </c:pt>
                <c:pt idx="9">
                  <c:v>1.7387499797442918</c:v>
                </c:pt>
                <c:pt idx="10">
                  <c:v>0.13287744486396266</c:v>
                </c:pt>
                <c:pt idx="11">
                  <c:v>0.15394338124483481</c:v>
                </c:pt>
                <c:pt idx="12">
                  <c:v>0.69517590056878031</c:v>
                </c:pt>
                <c:pt idx="13">
                  <c:v>0.14584109802142242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1A-7543-9A61-C82C247AEC55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若者・高齢者以外</c:v>
                </c:pt>
              </c:strCache>
            </c:strRef>
          </c:tx>
          <c:spPr>
            <a:solidFill>
              <a:srgbClr val="00B050"/>
            </a:solidFill>
            <a:ln w="1281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Sheet1!$B$1:$O$1</c:f>
              <c:strCache>
                <c:ptCount val="14"/>
                <c:pt idx="0">
                  <c:v>横断中</c:v>
                </c:pt>
                <c:pt idx="1">
                  <c:v>対人その他</c:v>
                </c:pt>
                <c:pt idx="2">
                  <c:v>正面衝突</c:v>
                </c:pt>
                <c:pt idx="3">
                  <c:v>追突</c:v>
                </c:pt>
                <c:pt idx="4">
                  <c:v>出会い頭</c:v>
                </c:pt>
                <c:pt idx="5">
                  <c:v>追越時等</c:v>
                </c:pt>
                <c:pt idx="6">
                  <c:v>左折時</c:v>
                </c:pt>
                <c:pt idx="7">
                  <c:v>右折時</c:v>
                </c:pt>
                <c:pt idx="8">
                  <c:v>車両相互その他</c:v>
                </c:pt>
                <c:pt idx="9">
                  <c:v>工作物衝突</c:v>
                </c:pt>
                <c:pt idx="10">
                  <c:v>駐車車両衝突</c:v>
                </c:pt>
                <c:pt idx="11">
                  <c:v>路外逸脱</c:v>
                </c:pt>
                <c:pt idx="12">
                  <c:v>転倒</c:v>
                </c:pt>
                <c:pt idx="13">
                  <c:v>車両単独その他</c:v>
                </c:pt>
              </c:strCache>
            </c:strRef>
          </c:cat>
          <c:val>
            <c:numRef>
              <c:f>Sheet1!$B$3:$O$3</c:f>
              <c:numCache>
                <c:formatCode>0.0_ </c:formatCode>
                <c:ptCount val="14"/>
                <c:pt idx="0">
                  <c:v>6.1123666730975943</c:v>
                </c:pt>
                <c:pt idx="1">
                  <c:v>3.9853374858749278</c:v>
                </c:pt>
                <c:pt idx="2">
                  <c:v>1.7856158531543698</c:v>
                </c:pt>
                <c:pt idx="3">
                  <c:v>39.081319075048917</c:v>
                </c:pt>
                <c:pt idx="4">
                  <c:v>22.772028222583579</c:v>
                </c:pt>
                <c:pt idx="5">
                  <c:v>1.634029710883885</c:v>
                </c:pt>
                <c:pt idx="6">
                  <c:v>4.6984813824656175</c:v>
                </c:pt>
                <c:pt idx="7">
                  <c:v>8.2149353691811591</c:v>
                </c:pt>
                <c:pt idx="8">
                  <c:v>9.660515944106054</c:v>
                </c:pt>
                <c:pt idx="9">
                  <c:v>0.97015131053110271</c:v>
                </c:pt>
                <c:pt idx="10">
                  <c:v>0.16812281233635587</c:v>
                </c:pt>
                <c:pt idx="11">
                  <c:v>0.10335418791169418</c:v>
                </c:pt>
                <c:pt idx="12">
                  <c:v>0.38034341151503459</c:v>
                </c:pt>
                <c:pt idx="13">
                  <c:v>0.43064244963205911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1A-7543-9A61-C82C247AEC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65402704"/>
        <c:axId val="-2084892544"/>
      </c:barChart>
      <c:catAx>
        <c:axId val="-206540270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2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84892544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-2084892544"/>
        <c:scaling>
          <c:orientation val="minMax"/>
        </c:scaling>
        <c:delete val="0"/>
        <c:axPos val="t"/>
        <c:majorGridlines/>
        <c:title>
          <c:tx>
            <c:rich>
              <a:bodyPr/>
              <a:lstStyle/>
              <a:p>
                <a:pPr>
                  <a:defRPr sz="2210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b="0"/>
                  <a:t>事故の割合（％）</a:t>
                </a:r>
              </a:p>
            </c:rich>
          </c:tx>
          <c:layout>
            <c:manualLayout>
              <c:xMode val="edge"/>
              <c:yMode val="edge"/>
              <c:x val="0.49350644403174299"/>
              <c:y val="0.92335754327005404"/>
            </c:manualLayout>
          </c:layout>
          <c:overlay val="0"/>
          <c:spPr>
            <a:noFill/>
            <a:ln w="25643">
              <a:noFill/>
            </a:ln>
          </c:spPr>
        </c:title>
        <c:numFmt formatCode="0_ " sourceLinked="0"/>
        <c:majorTickMark val="in"/>
        <c:minorTickMark val="none"/>
        <c:tickLblPos val="high"/>
        <c:spPr>
          <a:ln w="32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65402704"/>
        <c:crosses val="autoZero"/>
        <c:crossBetween val="between"/>
      </c:valAx>
      <c:spPr>
        <a:noFill/>
        <a:ln w="25394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9437233366106702"/>
          <c:y val="3.4188319052711E-3"/>
          <c:w val="0.45502914590318699"/>
          <c:h val="7.5213561267804499E-2"/>
        </c:manualLayout>
      </c:layout>
      <c:overlay val="0"/>
      <c:spPr>
        <a:solidFill>
          <a:schemeClr val="bg1"/>
        </a:solidFill>
        <a:ln w="3203">
          <a:noFill/>
          <a:prstDash val="solid"/>
        </a:ln>
      </c:spPr>
      <c:txPr>
        <a:bodyPr/>
        <a:lstStyle/>
        <a:p>
          <a:pPr>
            <a:defRPr sz="2400" b="0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11" b="0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053444881889801"/>
          <c:y val="0.29268298735385401"/>
          <c:w val="0.82860137795275601"/>
          <c:h val="0.52836234408752003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自動車乗車中</c:v>
                </c:pt>
              </c:strCache>
            </c:strRef>
          </c:tx>
          <c:spPr>
            <a:ln w="29353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General</c:formatCode>
                <c:ptCount val="2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  <c:pt idx="22">
                  <c:v>29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535075</c:v>
                </c:pt>
                <c:pt idx="1">
                  <c:v>556987</c:v>
                </c:pt>
                <c:pt idx="2">
                  <c:v>572971</c:v>
                </c:pt>
                <c:pt idx="3">
                  <c:v>604725</c:v>
                </c:pt>
                <c:pt idx="4">
                  <c:v>643590</c:v>
                </c:pt>
                <c:pt idx="5">
                  <c:v>708645</c:v>
                </c:pt>
                <c:pt idx="6" formatCode="#,##0">
                  <c:v>733866</c:v>
                </c:pt>
                <c:pt idx="7" formatCode="#,##0">
                  <c:v>721159</c:v>
                </c:pt>
                <c:pt idx="8" formatCode="#,##0">
                  <c:v>738308</c:v>
                </c:pt>
                <c:pt idx="9" formatCode="#,##0">
                  <c:v>736067</c:v>
                </c:pt>
                <c:pt idx="10" formatCode="#,##0">
                  <c:v>722970</c:v>
                </c:pt>
                <c:pt idx="11" formatCode="#,##0">
                  <c:v>692406</c:v>
                </c:pt>
                <c:pt idx="12" formatCode="#,##0">
                  <c:v>641939</c:v>
                </c:pt>
                <c:pt idx="13" formatCode="#,##0">
                  <c:v>580034</c:v>
                </c:pt>
                <c:pt idx="14" formatCode="#,##0">
                  <c:v>562631</c:v>
                </c:pt>
                <c:pt idx="15" formatCode="#,##0">
                  <c:v>559288</c:v>
                </c:pt>
                <c:pt idx="16" formatCode="#,##0">
                  <c:v>538017</c:v>
                </c:pt>
                <c:pt idx="17" formatCode="#,##0">
                  <c:v>531320</c:v>
                </c:pt>
                <c:pt idx="18" formatCode="#,##0">
                  <c:v>510239</c:v>
                </c:pt>
                <c:pt idx="19" formatCode="#,##0">
                  <c:v>466769</c:v>
                </c:pt>
                <c:pt idx="20" formatCode="#,##0">
                  <c:v>442319</c:v>
                </c:pt>
                <c:pt idx="21" formatCode="#,##0_);[Red]\(#,##0\)">
                  <c:v>412749</c:v>
                </c:pt>
                <c:pt idx="22" formatCode="#,##0_);[Red]\(#,##0\)">
                  <c:v>379481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83E-C249-B04F-B154F0C55EA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自動二輪車乗車中</c:v>
                </c:pt>
              </c:strCache>
            </c:strRef>
          </c:tx>
          <c:spPr>
            <a:ln w="29353">
              <a:solidFill>
                <a:srgbClr val="0000FF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General</c:formatCode>
                <c:ptCount val="2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  <c:pt idx="22">
                  <c:v>29</c:v>
                </c:pt>
              </c:numCache>
            </c:numRef>
          </c:cat>
          <c:val>
            <c:numRef>
              <c:f>Sheet1!$B$3:$X$3</c:f>
              <c:numCache>
                <c:formatCode>General</c:formatCode>
                <c:ptCount val="23"/>
                <c:pt idx="0">
                  <c:v>61136</c:v>
                </c:pt>
                <c:pt idx="1">
                  <c:v>58392</c:v>
                </c:pt>
                <c:pt idx="2">
                  <c:v>56662</c:v>
                </c:pt>
                <c:pt idx="3">
                  <c:v>54762</c:v>
                </c:pt>
                <c:pt idx="4">
                  <c:v>57092</c:v>
                </c:pt>
                <c:pt idx="5">
                  <c:v>62929</c:v>
                </c:pt>
                <c:pt idx="6" formatCode="#,##0">
                  <c:v>64281</c:v>
                </c:pt>
                <c:pt idx="7" formatCode="#,##0">
                  <c:v>64144</c:v>
                </c:pt>
                <c:pt idx="8" formatCode="#,##0">
                  <c:v>62978</c:v>
                </c:pt>
                <c:pt idx="9" formatCode="#,##0">
                  <c:v>64588</c:v>
                </c:pt>
                <c:pt idx="10" formatCode="#,##0">
                  <c:v>63826</c:v>
                </c:pt>
                <c:pt idx="11" formatCode="#,##0">
                  <c:v>59380</c:v>
                </c:pt>
                <c:pt idx="12" formatCode="#,##0">
                  <c:v>58938</c:v>
                </c:pt>
                <c:pt idx="13" formatCode="#,##0">
                  <c:v>53222</c:v>
                </c:pt>
                <c:pt idx="14" formatCode="#,##0">
                  <c:v>51313</c:v>
                </c:pt>
                <c:pt idx="15" formatCode="#,##0">
                  <c:v>48277</c:v>
                </c:pt>
                <c:pt idx="16" formatCode="#,##0">
                  <c:v>45457</c:v>
                </c:pt>
                <c:pt idx="17" formatCode="#,##0">
                  <c:v>42848</c:v>
                </c:pt>
                <c:pt idx="18" formatCode="#,##0">
                  <c:v>40124</c:v>
                </c:pt>
                <c:pt idx="19" formatCode="#,##0">
                  <c:v>35969</c:v>
                </c:pt>
                <c:pt idx="20" formatCode="#,##0">
                  <c:v>33046</c:v>
                </c:pt>
                <c:pt idx="21" formatCode="#,##0_);[Red]\(#,##0\)">
                  <c:v>31106</c:v>
                </c:pt>
                <c:pt idx="22" formatCode="#,##0_);[Red]\(#,##0\)">
                  <c:v>30482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83E-C249-B04F-B154F0C55EA9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原付乗車中</c:v>
                </c:pt>
              </c:strCache>
            </c:strRef>
          </c:tx>
          <c:spPr>
            <a:ln w="29353">
              <a:solidFill>
                <a:srgbClr val="00FF00"/>
              </a:solidFill>
              <a:prstDash val="solid"/>
            </a:ln>
          </c:spPr>
          <c:marker>
            <c:symbol val="triangle"/>
            <c:size val="2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General</c:formatCode>
                <c:ptCount val="2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  <c:pt idx="22">
                  <c:v>29</c:v>
                </c:pt>
              </c:numCache>
            </c:numRef>
          </c:cat>
          <c:val>
            <c:numRef>
              <c:f>Sheet1!$B$4:$X$4</c:f>
              <c:numCache>
                <c:formatCode>General</c:formatCode>
                <c:ptCount val="23"/>
                <c:pt idx="0">
                  <c:v>107122</c:v>
                </c:pt>
                <c:pt idx="1">
                  <c:v>104924</c:v>
                </c:pt>
                <c:pt idx="2">
                  <c:v>106809</c:v>
                </c:pt>
                <c:pt idx="3">
                  <c:v>108102</c:v>
                </c:pt>
                <c:pt idx="4">
                  <c:v>112016</c:v>
                </c:pt>
                <c:pt idx="5">
                  <c:v>121207</c:v>
                </c:pt>
                <c:pt idx="6" formatCode="#,##0">
                  <c:v>118762</c:v>
                </c:pt>
                <c:pt idx="7" formatCode="#,##0">
                  <c:v>116496</c:v>
                </c:pt>
                <c:pt idx="8" formatCode="#,##0">
                  <c:v>110425</c:v>
                </c:pt>
                <c:pt idx="9" formatCode="#,##0">
                  <c:v>109001</c:v>
                </c:pt>
                <c:pt idx="10" formatCode="#,##0">
                  <c:v>103594</c:v>
                </c:pt>
                <c:pt idx="11" formatCode="#,##0">
                  <c:v>93115</c:v>
                </c:pt>
                <c:pt idx="12" formatCode="#,##0">
                  <c:v>87980</c:v>
                </c:pt>
                <c:pt idx="13" formatCode="#,##0">
                  <c:v>77936</c:v>
                </c:pt>
                <c:pt idx="14" formatCode="#,##0">
                  <c:v>71668</c:v>
                </c:pt>
                <c:pt idx="15" formatCode="#,##0">
                  <c:v>67804</c:v>
                </c:pt>
                <c:pt idx="16" formatCode="#,##0">
                  <c:v>61465</c:v>
                </c:pt>
                <c:pt idx="17" formatCode="#,##0">
                  <c:v>55026</c:v>
                </c:pt>
                <c:pt idx="18" formatCode="#,##0">
                  <c:v>49320</c:v>
                </c:pt>
                <c:pt idx="19" formatCode="#,##0">
                  <c:v>42782</c:v>
                </c:pt>
                <c:pt idx="20" formatCode="#,##0">
                  <c:v>37210</c:v>
                </c:pt>
                <c:pt idx="21" formatCode="#,##0_);[Red]\(#,##0\)">
                  <c:v>32670</c:v>
                </c:pt>
                <c:pt idx="22" formatCode="#,##0_);[Red]\(#,##0\)">
                  <c:v>30050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83E-C249-B04F-B154F0C55EA9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自転車乗車中</c:v>
                </c:pt>
              </c:strCache>
            </c:strRef>
          </c:tx>
          <c:spPr>
            <a:ln w="29353">
              <a:solidFill>
                <a:srgbClr val="FFCC00"/>
              </a:solidFill>
              <a:prstDash val="solid"/>
            </a:ln>
          </c:spPr>
          <c:marker>
            <c:symbol val="x"/>
            <c:size val="2"/>
            <c:spPr>
              <a:noFill/>
              <a:ln>
                <a:solidFill>
                  <a:srgbClr val="FFCC00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General</c:formatCode>
                <c:ptCount val="2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  <c:pt idx="22">
                  <c:v>29</c:v>
                </c:pt>
              </c:numCache>
            </c:numRef>
          </c:cat>
          <c:val>
            <c:numRef>
              <c:f>Sheet1!$B$5:$X$5</c:f>
              <c:numCache>
                <c:formatCode>General</c:formatCode>
                <c:ptCount val="23"/>
                <c:pt idx="0">
                  <c:v>137388</c:v>
                </c:pt>
                <c:pt idx="1">
                  <c:v>140604</c:v>
                </c:pt>
                <c:pt idx="2">
                  <c:v>142599</c:v>
                </c:pt>
                <c:pt idx="3">
                  <c:v>144271</c:v>
                </c:pt>
                <c:pt idx="4">
                  <c:v>156078</c:v>
                </c:pt>
                <c:pt idx="5">
                  <c:v>175179</c:v>
                </c:pt>
                <c:pt idx="6" formatCode="#,##0">
                  <c:v>176819</c:v>
                </c:pt>
                <c:pt idx="7" formatCode="#,##0">
                  <c:v>179694</c:v>
                </c:pt>
                <c:pt idx="8" formatCode="#,##0">
                  <c:v>183408</c:v>
                </c:pt>
                <c:pt idx="9" formatCode="#,##0">
                  <c:v>189706</c:v>
                </c:pt>
                <c:pt idx="10" formatCode="#,##0">
                  <c:v>184991</c:v>
                </c:pt>
                <c:pt idx="11" formatCode="#,##0">
                  <c:v>174832</c:v>
                </c:pt>
                <c:pt idx="12" formatCode="#,##0">
                  <c:v>171318</c:v>
                </c:pt>
                <c:pt idx="13" formatCode="#,##0">
                  <c:v>162368</c:v>
                </c:pt>
                <c:pt idx="14" formatCode="#,##0">
                  <c:v>155670</c:v>
                </c:pt>
                <c:pt idx="15" formatCode="#,##0">
                  <c:v>151009</c:v>
                </c:pt>
                <c:pt idx="16" formatCode="#,##0">
                  <c:v>143140</c:v>
                </c:pt>
                <c:pt idx="17" formatCode="#,##0">
                  <c:v>131199</c:v>
                </c:pt>
                <c:pt idx="18" formatCode="#,##0">
                  <c:v>119929</c:v>
                </c:pt>
                <c:pt idx="19" formatCode="#,##0">
                  <c:v>107998</c:v>
                </c:pt>
                <c:pt idx="20" formatCode="#,##0">
                  <c:v>97233</c:v>
                </c:pt>
                <c:pt idx="21" formatCode="#,##0_);[Red]\(#,##0\)">
                  <c:v>89547</c:v>
                </c:pt>
                <c:pt idx="22" formatCode="#,##0_);[Red]\(#,##0\)">
                  <c:v>88888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83E-C249-B04F-B154F0C55EA9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歩行中</c:v>
                </c:pt>
              </c:strCache>
            </c:strRef>
          </c:tx>
          <c:spPr>
            <a:ln w="29353">
              <a:solidFill>
                <a:srgbClr val="FF00FF"/>
              </a:solidFill>
              <a:prstDash val="solid"/>
            </a:ln>
          </c:spPr>
          <c:marker>
            <c:symbol val="star"/>
            <c:size val="2"/>
            <c:spPr>
              <a:noFill/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General</c:formatCode>
                <c:ptCount val="2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  <c:pt idx="22">
                  <c:v>29</c:v>
                </c:pt>
              </c:numCache>
            </c:numRef>
          </c:cat>
          <c:val>
            <c:numRef>
              <c:f>Sheet1!$B$6:$X$6</c:f>
              <c:numCache>
                <c:formatCode>General</c:formatCode>
                <c:ptCount val="23"/>
                <c:pt idx="0">
                  <c:v>81068</c:v>
                </c:pt>
                <c:pt idx="1">
                  <c:v>80528</c:v>
                </c:pt>
                <c:pt idx="2">
                  <c:v>79108</c:v>
                </c:pt>
                <c:pt idx="3">
                  <c:v>78000</c:v>
                </c:pt>
                <c:pt idx="4">
                  <c:v>80808</c:v>
                </c:pt>
                <c:pt idx="5">
                  <c:v>86856</c:v>
                </c:pt>
                <c:pt idx="6" formatCode="#,##0">
                  <c:v>86263</c:v>
                </c:pt>
                <c:pt idx="7" formatCode="#,##0">
                  <c:v>85662</c:v>
                </c:pt>
                <c:pt idx="8" formatCode="#,##0">
                  <c:v>85632</c:v>
                </c:pt>
                <c:pt idx="9" formatCode="#,##0">
                  <c:v>83345</c:v>
                </c:pt>
                <c:pt idx="10" formatCode="#,##0">
                  <c:v>80783</c:v>
                </c:pt>
                <c:pt idx="11" formatCode="#,##0">
                  <c:v>77938</c:v>
                </c:pt>
                <c:pt idx="12" formatCode="#,##0">
                  <c:v>73631</c:v>
                </c:pt>
                <c:pt idx="13" formatCode="#,##0">
                  <c:v>71302</c:v>
                </c:pt>
                <c:pt idx="14" formatCode="#,##0">
                  <c:v>69100</c:v>
                </c:pt>
                <c:pt idx="15" formatCode="#,##0">
                  <c:v>69099</c:v>
                </c:pt>
                <c:pt idx="16" formatCode="#,##0">
                  <c:v>65658</c:v>
                </c:pt>
                <c:pt idx="17" formatCode="#,##0">
                  <c:v>64128</c:v>
                </c:pt>
                <c:pt idx="18" formatCode="#,##0">
                  <c:v>61001</c:v>
                </c:pt>
                <c:pt idx="19" formatCode="#,##0">
                  <c:v>57119</c:v>
                </c:pt>
                <c:pt idx="20" formatCode="#,##0">
                  <c:v>55428</c:v>
                </c:pt>
                <c:pt idx="21" formatCode="#,##0_);[Red]\(#,##0\)">
                  <c:v>52025</c:v>
                </c:pt>
                <c:pt idx="22" formatCode="#,##0_);[Red]\(#,##0\)">
                  <c:v>51192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83E-C249-B04F-B154F0C55EA9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その他</c:v>
                </c:pt>
              </c:strCache>
            </c:strRef>
          </c:tx>
          <c:spPr>
            <a:ln w="29353">
              <a:solidFill>
                <a:srgbClr val="99CCFF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99CCFF"/>
              </a:solidFill>
              <a:ln>
                <a:solidFill>
                  <a:srgbClr val="99CCFF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General</c:formatCode>
                <c:ptCount val="2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  <c:pt idx="22">
                  <c:v>29</c:v>
                </c:pt>
              </c:numCache>
            </c:numRef>
          </c:cat>
          <c:val>
            <c:numRef>
              <c:f>Sheet1!$B$7:$X$7</c:f>
              <c:numCache>
                <c:formatCode>General</c:formatCode>
                <c:ptCount val="23"/>
                <c:pt idx="0">
                  <c:v>888</c:v>
                </c:pt>
                <c:pt idx="1">
                  <c:v>768</c:v>
                </c:pt>
                <c:pt idx="2">
                  <c:v>776</c:v>
                </c:pt>
                <c:pt idx="3">
                  <c:v>815</c:v>
                </c:pt>
                <c:pt idx="4">
                  <c:v>813</c:v>
                </c:pt>
                <c:pt idx="5">
                  <c:v>881</c:v>
                </c:pt>
                <c:pt idx="6">
                  <c:v>964</c:v>
                </c:pt>
                <c:pt idx="7">
                  <c:v>874</c:v>
                </c:pt>
                <c:pt idx="8">
                  <c:v>930</c:v>
                </c:pt>
                <c:pt idx="9">
                  <c:v>909</c:v>
                </c:pt>
                <c:pt idx="10">
                  <c:v>951</c:v>
                </c:pt>
                <c:pt idx="11">
                  <c:v>895</c:v>
                </c:pt>
                <c:pt idx="12">
                  <c:v>847</c:v>
                </c:pt>
                <c:pt idx="13">
                  <c:v>841</c:v>
                </c:pt>
                <c:pt idx="14">
                  <c:v>833</c:v>
                </c:pt>
                <c:pt idx="15">
                  <c:v>817</c:v>
                </c:pt>
                <c:pt idx="16">
                  <c:v>873</c:v>
                </c:pt>
                <c:pt idx="17">
                  <c:v>875</c:v>
                </c:pt>
                <c:pt idx="18">
                  <c:v>881</c:v>
                </c:pt>
                <c:pt idx="19" formatCode="#,##0">
                  <c:v>737</c:v>
                </c:pt>
                <c:pt idx="20" formatCode="#,##0">
                  <c:v>787</c:v>
                </c:pt>
                <c:pt idx="21" formatCode="#,##0_);[Red]\(#,##0\)">
                  <c:v>756</c:v>
                </c:pt>
                <c:pt idx="22" formatCode="#,##0_);[Red]\(#,##0\)">
                  <c:v>754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83E-C249-B04F-B154F0C55E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02169184"/>
        <c:axId val="2117731008"/>
      </c:lineChart>
      <c:catAx>
        <c:axId val="-20021691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157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b="0"/>
                  <a:t>平成</a:t>
                </a:r>
              </a:p>
            </c:rich>
          </c:tx>
          <c:overlay val="0"/>
        </c:title>
        <c:numFmt formatCode="General" sourceLinked="1"/>
        <c:majorTickMark val="in"/>
        <c:minorTickMark val="none"/>
        <c:tickLblPos val="nextTo"/>
        <c:spPr>
          <a:ln w="295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20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1177310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17731008"/>
        <c:scaling>
          <c:orientation val="minMax"/>
        </c:scaling>
        <c:delete val="0"/>
        <c:axPos val="l"/>
        <c:majorGridlines>
          <c:spPr>
            <a:ln w="2952">
              <a:solidFill>
                <a:schemeClr val="bg1">
                  <a:lumMod val="65000"/>
                </a:schemeClr>
              </a:solidFill>
              <a:prstDash val="solid"/>
            </a:ln>
          </c:spPr>
        </c:majorGridlines>
        <c:title>
          <c:tx>
            <c:rich>
              <a:bodyPr rot="0" vert="wordArtVertRtl"/>
              <a:lstStyle/>
              <a:p>
                <a:pPr algn="ctr">
                  <a:defRPr sz="2162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sz="2203" b="0" i="0" u="none" strike="noStrike" baseline="0" dirty="0">
                    <a:solidFill>
                      <a:srgbClr val="000000"/>
                    </a:solidFill>
                    <a:latin typeface="ＭＳ Ｐゴシック"/>
                    <a:ea typeface="ＭＳ Ｐゴシック"/>
                  </a:rPr>
                  <a:t>負傷者数（万人）</a:t>
                </a:r>
              </a:p>
            </c:rich>
          </c:tx>
          <c:layout>
            <c:manualLayout>
              <c:xMode val="edge"/>
              <c:yMode val="edge"/>
              <c:x val="7.0283978554821396E-4"/>
              <c:y val="0.303160097414923"/>
            </c:manualLayout>
          </c:layout>
          <c:overlay val="0"/>
          <c:spPr>
            <a:noFill/>
            <a:ln w="23649">
              <a:noFill/>
            </a:ln>
          </c:spPr>
        </c:title>
        <c:numFmt formatCode="#,##0_ " sourceLinked="0"/>
        <c:majorTickMark val="in"/>
        <c:minorTickMark val="none"/>
        <c:tickLblPos val="nextTo"/>
        <c:spPr>
          <a:ln w="295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20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02169184"/>
        <c:crosses val="autoZero"/>
        <c:crossBetween val="midCat"/>
        <c:dispUnits>
          <c:builtInUnit val="tenThousands"/>
        </c:dispUnits>
      </c:valAx>
      <c:spPr>
        <a:noFill/>
        <a:ln w="29353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0759196066480501"/>
          <c:y val="5.6283632547116502E-3"/>
          <c:w val="0.71411625531133105"/>
          <c:h val="0.225140458654774"/>
        </c:manualLayout>
      </c:layout>
      <c:overlay val="0"/>
      <c:spPr>
        <a:noFill/>
        <a:ln w="2952">
          <a:noFill/>
          <a:prstDash val="solid"/>
        </a:ln>
      </c:spPr>
      <c:txPr>
        <a:bodyPr/>
        <a:lstStyle/>
        <a:p>
          <a:pPr>
            <a:defRPr sz="2220" b="0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63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108853557780301"/>
          <c:y val="8.9891111860727305E-2"/>
          <c:w val="0.73484848484849197"/>
          <c:h val="0.74421652261607196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若者</c:v>
                </c:pt>
              </c:strCache>
            </c:strRef>
          </c:tx>
          <c:spPr>
            <a:solidFill>
              <a:srgbClr val="FF0000"/>
            </a:solidFill>
            <a:ln w="1281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Sheet1!$B$1:$O$1</c:f>
              <c:strCache>
                <c:ptCount val="14"/>
                <c:pt idx="0">
                  <c:v>横断中</c:v>
                </c:pt>
                <c:pt idx="1">
                  <c:v>対人その他</c:v>
                </c:pt>
                <c:pt idx="2">
                  <c:v>正面衝突</c:v>
                </c:pt>
                <c:pt idx="3">
                  <c:v>追突</c:v>
                </c:pt>
                <c:pt idx="4">
                  <c:v>出会い頭</c:v>
                </c:pt>
                <c:pt idx="5">
                  <c:v>追越時等</c:v>
                </c:pt>
                <c:pt idx="6">
                  <c:v>左折時</c:v>
                </c:pt>
                <c:pt idx="7">
                  <c:v>右折時</c:v>
                </c:pt>
                <c:pt idx="8">
                  <c:v>車両相互その他</c:v>
                </c:pt>
                <c:pt idx="9">
                  <c:v>工作物衝突</c:v>
                </c:pt>
                <c:pt idx="10">
                  <c:v>駐車車両衝突</c:v>
                </c:pt>
                <c:pt idx="11">
                  <c:v>路外逸脱</c:v>
                </c:pt>
                <c:pt idx="12">
                  <c:v>転倒</c:v>
                </c:pt>
                <c:pt idx="13">
                  <c:v>車両単独その他</c:v>
                </c:pt>
              </c:strCache>
            </c:strRef>
          </c:cat>
          <c:val>
            <c:numRef>
              <c:f>Sheet1!$B$2:$O$2</c:f>
              <c:numCache>
                <c:formatCode>0.0_ </c:formatCode>
                <c:ptCount val="14"/>
                <c:pt idx="0">
                  <c:v>20.396600566572236</c:v>
                </c:pt>
                <c:pt idx="1">
                  <c:v>8.4985835694050991</c:v>
                </c:pt>
                <c:pt idx="2">
                  <c:v>15.580736543909349</c:v>
                </c:pt>
                <c:pt idx="3">
                  <c:v>6.2322946175637393</c:v>
                </c:pt>
                <c:pt idx="4">
                  <c:v>11.614730878186968</c:v>
                </c:pt>
                <c:pt idx="5">
                  <c:v>1.41643059490085</c:v>
                </c:pt>
                <c:pt idx="6">
                  <c:v>0.56657223796033995</c:v>
                </c:pt>
                <c:pt idx="7">
                  <c:v>6.2322946175637393</c:v>
                </c:pt>
                <c:pt idx="8">
                  <c:v>3.3994334277620402</c:v>
                </c:pt>
                <c:pt idx="9">
                  <c:v>22.096317280453256</c:v>
                </c:pt>
                <c:pt idx="10">
                  <c:v>0.28328611898016998</c:v>
                </c:pt>
                <c:pt idx="11">
                  <c:v>0.28328611898016998</c:v>
                </c:pt>
                <c:pt idx="12">
                  <c:v>2.5495750708215295</c:v>
                </c:pt>
                <c:pt idx="13">
                  <c:v>0.28328611898016998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63-BB4C-834F-E87702EA54D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若者・高齢者以外</c:v>
                </c:pt>
              </c:strCache>
            </c:strRef>
          </c:tx>
          <c:spPr>
            <a:solidFill>
              <a:srgbClr val="00B050"/>
            </a:solidFill>
            <a:ln w="1281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Sheet1!$B$1:$O$1</c:f>
              <c:strCache>
                <c:ptCount val="14"/>
                <c:pt idx="0">
                  <c:v>横断中</c:v>
                </c:pt>
                <c:pt idx="1">
                  <c:v>対人その他</c:v>
                </c:pt>
                <c:pt idx="2">
                  <c:v>正面衝突</c:v>
                </c:pt>
                <c:pt idx="3">
                  <c:v>追突</c:v>
                </c:pt>
                <c:pt idx="4">
                  <c:v>出会い頭</c:v>
                </c:pt>
                <c:pt idx="5">
                  <c:v>追越時等</c:v>
                </c:pt>
                <c:pt idx="6">
                  <c:v>左折時</c:v>
                </c:pt>
                <c:pt idx="7">
                  <c:v>右折時</c:v>
                </c:pt>
                <c:pt idx="8">
                  <c:v>車両相互その他</c:v>
                </c:pt>
                <c:pt idx="9">
                  <c:v>工作物衝突</c:v>
                </c:pt>
                <c:pt idx="10">
                  <c:v>駐車車両衝突</c:v>
                </c:pt>
                <c:pt idx="11">
                  <c:v>路外逸脱</c:v>
                </c:pt>
                <c:pt idx="12">
                  <c:v>転倒</c:v>
                </c:pt>
                <c:pt idx="13">
                  <c:v>車両単独その他</c:v>
                </c:pt>
              </c:strCache>
            </c:strRef>
          </c:cat>
          <c:val>
            <c:numRef>
              <c:f>Sheet1!$B$3:$O$3</c:f>
              <c:numCache>
                <c:formatCode>0.0_ </c:formatCode>
                <c:ptCount val="14"/>
                <c:pt idx="0">
                  <c:v>28.485757121439281</c:v>
                </c:pt>
                <c:pt idx="1">
                  <c:v>12.693653173413294</c:v>
                </c:pt>
                <c:pt idx="2">
                  <c:v>9.3453273363318345</c:v>
                </c:pt>
                <c:pt idx="3">
                  <c:v>5.8470764617691158</c:v>
                </c:pt>
                <c:pt idx="4">
                  <c:v>11.494252873563218</c:v>
                </c:pt>
                <c:pt idx="5">
                  <c:v>1.0994502748625687</c:v>
                </c:pt>
                <c:pt idx="6">
                  <c:v>1.5992003998000999</c:v>
                </c:pt>
                <c:pt idx="7">
                  <c:v>5.0974512743628182</c:v>
                </c:pt>
                <c:pt idx="8">
                  <c:v>2.9985007496251872</c:v>
                </c:pt>
                <c:pt idx="9">
                  <c:v>14.492753623188406</c:v>
                </c:pt>
                <c:pt idx="10">
                  <c:v>1.2993503248375811</c:v>
                </c:pt>
                <c:pt idx="11">
                  <c:v>2.5487256371814091</c:v>
                </c:pt>
                <c:pt idx="12">
                  <c:v>1.6491754122938531</c:v>
                </c:pt>
                <c:pt idx="13">
                  <c:v>1.249375312343828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63-BB4C-834F-E87702EA54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70894864"/>
        <c:axId val="-2086761200"/>
      </c:barChart>
      <c:catAx>
        <c:axId val="-207089486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2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8676120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-2086761200"/>
        <c:scaling>
          <c:orientation val="minMax"/>
        </c:scaling>
        <c:delete val="0"/>
        <c:axPos val="t"/>
        <c:majorGridlines/>
        <c:title>
          <c:tx>
            <c:rich>
              <a:bodyPr/>
              <a:lstStyle/>
              <a:p>
                <a:pPr>
                  <a:defRPr sz="2210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b="0"/>
                  <a:t>事故の割合（％）</a:t>
                </a:r>
              </a:p>
            </c:rich>
          </c:tx>
          <c:layout>
            <c:manualLayout>
              <c:xMode val="edge"/>
              <c:yMode val="edge"/>
              <c:x val="0.49350644403174299"/>
              <c:y val="0.92335754327005404"/>
            </c:manualLayout>
          </c:layout>
          <c:overlay val="0"/>
          <c:spPr>
            <a:noFill/>
            <a:ln w="25643">
              <a:noFill/>
            </a:ln>
          </c:spPr>
        </c:title>
        <c:numFmt formatCode="0_ " sourceLinked="0"/>
        <c:majorTickMark val="in"/>
        <c:minorTickMark val="none"/>
        <c:tickLblPos val="high"/>
        <c:spPr>
          <a:ln w="32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70894864"/>
        <c:crosses val="autoZero"/>
        <c:crossBetween val="between"/>
      </c:valAx>
      <c:spPr>
        <a:noFill/>
        <a:ln w="25394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9437233366106702"/>
          <c:y val="3.4188319052711E-3"/>
          <c:w val="0.45502914590318699"/>
          <c:h val="7.5213561267804499E-2"/>
        </c:manualLayout>
      </c:layout>
      <c:overlay val="0"/>
      <c:spPr>
        <a:solidFill>
          <a:schemeClr val="bg1"/>
        </a:solidFill>
        <a:ln w="3203">
          <a:noFill/>
          <a:prstDash val="solid"/>
        </a:ln>
      </c:spPr>
      <c:txPr>
        <a:bodyPr/>
        <a:lstStyle/>
        <a:p>
          <a:pPr>
            <a:defRPr sz="2400" b="0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11" b="0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108853557780301"/>
          <c:y val="8.9891111860727305E-2"/>
          <c:w val="0.73484848484849197"/>
          <c:h val="0.74421652261607196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若者</c:v>
                </c:pt>
              </c:strCache>
            </c:strRef>
          </c:tx>
          <c:spPr>
            <a:solidFill>
              <a:srgbClr val="FF0000"/>
            </a:solidFill>
            <a:ln w="1281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Sheet1!$B$1:$M$1</c:f>
              <c:strCache>
                <c:ptCount val="12"/>
                <c:pt idx="0">
                  <c:v>信号無視</c:v>
                </c:pt>
                <c:pt idx="1">
                  <c:v>通行区分</c:v>
                </c:pt>
                <c:pt idx="2">
                  <c:v>最高速度</c:v>
                </c:pt>
                <c:pt idx="3">
                  <c:v>優先通行妨害</c:v>
                </c:pt>
                <c:pt idx="4">
                  <c:v>歩行者妨害等</c:v>
                </c:pt>
                <c:pt idx="5">
                  <c:v>一時不停止</c:v>
                </c:pt>
                <c:pt idx="6">
                  <c:v>運転操作不適</c:v>
                </c:pt>
                <c:pt idx="7">
                  <c:v>漫然運転</c:v>
                </c:pt>
                <c:pt idx="8">
                  <c:v>脇見運転</c:v>
                </c:pt>
                <c:pt idx="9">
                  <c:v>動静不注視</c:v>
                </c:pt>
                <c:pt idx="10">
                  <c:v>安全不確認</c:v>
                </c:pt>
                <c:pt idx="11">
                  <c:v>安全速度</c:v>
                </c:pt>
              </c:strCache>
            </c:strRef>
          </c:cat>
          <c:val>
            <c:numRef>
              <c:f>Sheet1!$B$2:$M$2</c:f>
              <c:numCache>
                <c:formatCode>0.0_ </c:formatCode>
                <c:ptCount val="12"/>
                <c:pt idx="0">
                  <c:v>3.1404449773946297</c:v>
                </c:pt>
                <c:pt idx="1">
                  <c:v>1.1570060443032846</c:v>
                </c:pt>
                <c:pt idx="2">
                  <c:v>0.28357991281943251</c:v>
                </c:pt>
                <c:pt idx="3">
                  <c:v>2.4242031404449773</c:v>
                </c:pt>
                <c:pt idx="4">
                  <c:v>1.3174312521268494</c:v>
                </c:pt>
                <c:pt idx="5">
                  <c:v>3.8291390513846801</c:v>
                </c:pt>
                <c:pt idx="6">
                  <c:v>8.3874835928764728</c:v>
                </c:pt>
                <c:pt idx="7">
                  <c:v>12.14208163860576</c:v>
                </c:pt>
                <c:pt idx="8">
                  <c:v>19.847352984070913</c:v>
                </c:pt>
                <c:pt idx="9">
                  <c:v>13.512987960007131</c:v>
                </c:pt>
                <c:pt idx="10">
                  <c:v>22.952147915282524</c:v>
                </c:pt>
                <c:pt idx="11">
                  <c:v>0.90097389444345422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EF-444E-9350-43465423702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若者・高齢者以外</c:v>
                </c:pt>
              </c:strCache>
            </c:strRef>
          </c:tx>
          <c:spPr>
            <a:solidFill>
              <a:srgbClr val="00B050"/>
            </a:solidFill>
            <a:ln w="1281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Sheet1!$B$1:$M$1</c:f>
              <c:strCache>
                <c:ptCount val="12"/>
                <c:pt idx="0">
                  <c:v>信号無視</c:v>
                </c:pt>
                <c:pt idx="1">
                  <c:v>通行区分</c:v>
                </c:pt>
                <c:pt idx="2">
                  <c:v>最高速度</c:v>
                </c:pt>
                <c:pt idx="3">
                  <c:v>優先通行妨害</c:v>
                </c:pt>
                <c:pt idx="4">
                  <c:v>歩行者妨害等</c:v>
                </c:pt>
                <c:pt idx="5">
                  <c:v>一時不停止</c:v>
                </c:pt>
                <c:pt idx="6">
                  <c:v>運転操作不適</c:v>
                </c:pt>
                <c:pt idx="7">
                  <c:v>漫然運転</c:v>
                </c:pt>
                <c:pt idx="8">
                  <c:v>脇見運転</c:v>
                </c:pt>
                <c:pt idx="9">
                  <c:v>動静不注視</c:v>
                </c:pt>
                <c:pt idx="10">
                  <c:v>安全不確認</c:v>
                </c:pt>
                <c:pt idx="11">
                  <c:v>安全速度</c:v>
                </c:pt>
              </c:strCache>
            </c:strRef>
          </c:cat>
          <c:val>
            <c:numRef>
              <c:f>Sheet1!$B$3:$M$3</c:f>
              <c:numCache>
                <c:formatCode>0.0_ </c:formatCode>
                <c:ptCount val="12"/>
                <c:pt idx="0">
                  <c:v>2.7650690405975249</c:v>
                </c:pt>
                <c:pt idx="1">
                  <c:v>0.65664360719896364</c:v>
                </c:pt>
                <c:pt idx="2">
                  <c:v>0.1150676625416862</c:v>
                </c:pt>
                <c:pt idx="3">
                  <c:v>2.2896397762037317</c:v>
                </c:pt>
                <c:pt idx="4">
                  <c:v>2.7971088388501504</c:v>
                </c:pt>
                <c:pt idx="5">
                  <c:v>3.5770884436237353</c:v>
                </c:pt>
                <c:pt idx="6">
                  <c:v>5.9790397706915082</c:v>
                </c:pt>
                <c:pt idx="7">
                  <c:v>8.6104373949232418</c:v>
                </c:pt>
                <c:pt idx="8">
                  <c:v>16.396108370311165</c:v>
                </c:pt>
                <c:pt idx="9">
                  <c:v>11.947399608632143</c:v>
                </c:pt>
                <c:pt idx="10">
                  <c:v>30.863972108149824</c:v>
                </c:pt>
                <c:pt idx="11">
                  <c:v>0.61220130639693526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EF-444E-9350-4346542370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45415152"/>
        <c:axId val="-2135268304"/>
      </c:barChart>
      <c:catAx>
        <c:axId val="-204541515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2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135268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135268304"/>
        <c:scaling>
          <c:orientation val="minMax"/>
        </c:scaling>
        <c:delete val="0"/>
        <c:axPos val="t"/>
        <c:majorGridlines/>
        <c:title>
          <c:tx>
            <c:rich>
              <a:bodyPr/>
              <a:lstStyle/>
              <a:p>
                <a:pPr>
                  <a:defRPr sz="2210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b="0"/>
                  <a:t>事故の割合（％）</a:t>
                </a:r>
              </a:p>
            </c:rich>
          </c:tx>
          <c:layout>
            <c:manualLayout>
              <c:xMode val="edge"/>
              <c:yMode val="edge"/>
              <c:x val="0.49350644403174299"/>
              <c:y val="0.92335740039415504"/>
            </c:manualLayout>
          </c:layout>
          <c:overlay val="0"/>
          <c:spPr>
            <a:noFill/>
            <a:ln w="25643">
              <a:noFill/>
            </a:ln>
          </c:spPr>
        </c:title>
        <c:numFmt formatCode="0_ " sourceLinked="0"/>
        <c:majorTickMark val="in"/>
        <c:minorTickMark val="none"/>
        <c:tickLblPos val="high"/>
        <c:spPr>
          <a:ln w="32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45415152"/>
        <c:crosses val="autoZero"/>
        <c:crossBetween val="between"/>
      </c:valAx>
      <c:spPr>
        <a:noFill/>
        <a:ln w="25394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9437233366106702"/>
          <c:y val="3.4189757422190699E-3"/>
          <c:w val="0.45502914590318699"/>
          <c:h val="7.5213651926727201E-2"/>
        </c:manualLayout>
      </c:layout>
      <c:overlay val="0"/>
      <c:spPr>
        <a:solidFill>
          <a:schemeClr val="bg1"/>
        </a:solidFill>
        <a:ln w="3203">
          <a:noFill/>
          <a:prstDash val="solid"/>
        </a:ln>
      </c:spPr>
      <c:txPr>
        <a:bodyPr/>
        <a:lstStyle/>
        <a:p>
          <a:pPr>
            <a:defRPr sz="2400" b="0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11" b="0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108853557780301"/>
          <c:y val="8.9891111860727305E-2"/>
          <c:w val="0.73484848484849197"/>
          <c:h val="0.74421652261607196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若者</c:v>
                </c:pt>
              </c:strCache>
            </c:strRef>
          </c:tx>
          <c:spPr>
            <a:solidFill>
              <a:srgbClr val="FF0000"/>
            </a:solidFill>
            <a:ln w="1281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Sheet1!$B$1:$M$1</c:f>
              <c:strCache>
                <c:ptCount val="12"/>
                <c:pt idx="0">
                  <c:v>信号無視</c:v>
                </c:pt>
                <c:pt idx="1">
                  <c:v>通行区分</c:v>
                </c:pt>
                <c:pt idx="2">
                  <c:v>最高速度</c:v>
                </c:pt>
                <c:pt idx="3">
                  <c:v>優先通行妨害</c:v>
                </c:pt>
                <c:pt idx="4">
                  <c:v>歩行者妨害等</c:v>
                </c:pt>
                <c:pt idx="5">
                  <c:v>一時不停止</c:v>
                </c:pt>
                <c:pt idx="6">
                  <c:v>運転操作不適</c:v>
                </c:pt>
                <c:pt idx="7">
                  <c:v>漫然運転</c:v>
                </c:pt>
                <c:pt idx="8">
                  <c:v>脇見運転</c:v>
                </c:pt>
                <c:pt idx="9">
                  <c:v>動静不注視</c:v>
                </c:pt>
                <c:pt idx="10">
                  <c:v>安全不確認</c:v>
                </c:pt>
                <c:pt idx="11">
                  <c:v>安全速度</c:v>
                </c:pt>
              </c:strCache>
            </c:strRef>
          </c:cat>
          <c:val>
            <c:numRef>
              <c:f>Sheet1!$B$2:$M$2</c:f>
              <c:numCache>
                <c:formatCode>0.0_ </c:formatCode>
                <c:ptCount val="12"/>
                <c:pt idx="0">
                  <c:v>6.5155807365439093</c:v>
                </c:pt>
                <c:pt idx="1">
                  <c:v>6.7988668555240803</c:v>
                </c:pt>
                <c:pt idx="2">
                  <c:v>14.164305949008499</c:v>
                </c:pt>
                <c:pt idx="3">
                  <c:v>2.2662889518413598</c:v>
                </c:pt>
                <c:pt idx="4">
                  <c:v>3.9660056657223794</c:v>
                </c:pt>
                <c:pt idx="5">
                  <c:v>2.5495750708215295</c:v>
                </c:pt>
                <c:pt idx="6">
                  <c:v>14.730878186968837</c:v>
                </c:pt>
                <c:pt idx="7">
                  <c:v>14.730878186968837</c:v>
                </c:pt>
                <c:pt idx="8">
                  <c:v>11.048158640226628</c:v>
                </c:pt>
                <c:pt idx="9">
                  <c:v>1.6997167138810201</c:v>
                </c:pt>
                <c:pt idx="10">
                  <c:v>5.0991501416430589</c:v>
                </c:pt>
                <c:pt idx="11">
                  <c:v>3.6827195467422094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94-F942-96C1-01CBE130B161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若者・高齢者以外</c:v>
                </c:pt>
              </c:strCache>
            </c:strRef>
          </c:tx>
          <c:spPr>
            <a:solidFill>
              <a:srgbClr val="00B050"/>
            </a:solidFill>
            <a:ln w="1281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Sheet1!$B$1:$M$1</c:f>
              <c:strCache>
                <c:ptCount val="12"/>
                <c:pt idx="0">
                  <c:v>信号無視</c:v>
                </c:pt>
                <c:pt idx="1">
                  <c:v>通行区分</c:v>
                </c:pt>
                <c:pt idx="2">
                  <c:v>最高速度</c:v>
                </c:pt>
                <c:pt idx="3">
                  <c:v>優先通行妨害</c:v>
                </c:pt>
                <c:pt idx="4">
                  <c:v>歩行者妨害等</c:v>
                </c:pt>
                <c:pt idx="5">
                  <c:v>一時不停止</c:v>
                </c:pt>
                <c:pt idx="6">
                  <c:v>運転操作不適</c:v>
                </c:pt>
                <c:pt idx="7">
                  <c:v>漫然運転</c:v>
                </c:pt>
                <c:pt idx="8">
                  <c:v>脇見運転</c:v>
                </c:pt>
                <c:pt idx="9">
                  <c:v>動静不注視</c:v>
                </c:pt>
                <c:pt idx="10">
                  <c:v>安全不確認</c:v>
                </c:pt>
                <c:pt idx="11">
                  <c:v>安全速度</c:v>
                </c:pt>
              </c:strCache>
            </c:strRef>
          </c:cat>
          <c:val>
            <c:numRef>
              <c:f>Sheet1!$B$3:$M$3</c:f>
              <c:numCache>
                <c:formatCode>0.0_ </c:formatCode>
                <c:ptCount val="12"/>
                <c:pt idx="0">
                  <c:v>3.5982008995502248</c:v>
                </c:pt>
                <c:pt idx="1">
                  <c:v>4.7476261869065466</c:v>
                </c:pt>
                <c:pt idx="2">
                  <c:v>5.1974012993503242</c:v>
                </c:pt>
                <c:pt idx="3">
                  <c:v>2.4987506246876561</c:v>
                </c:pt>
                <c:pt idx="4">
                  <c:v>8.5457271364317844</c:v>
                </c:pt>
                <c:pt idx="5">
                  <c:v>2.0989505247376314</c:v>
                </c:pt>
                <c:pt idx="6">
                  <c:v>9.9450274862568708</c:v>
                </c:pt>
                <c:pt idx="7">
                  <c:v>19.04047976011994</c:v>
                </c:pt>
                <c:pt idx="8">
                  <c:v>13.793103448275861</c:v>
                </c:pt>
                <c:pt idx="9">
                  <c:v>1.7991004497751124</c:v>
                </c:pt>
                <c:pt idx="10">
                  <c:v>12.293853073463268</c:v>
                </c:pt>
                <c:pt idx="11">
                  <c:v>2.6986506746626686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94-F942-96C1-01CBE130B1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64133632"/>
        <c:axId val="2045307152"/>
      </c:barChart>
      <c:catAx>
        <c:axId val="-206413363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2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045307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45307152"/>
        <c:scaling>
          <c:orientation val="minMax"/>
        </c:scaling>
        <c:delete val="0"/>
        <c:axPos val="t"/>
        <c:majorGridlines/>
        <c:title>
          <c:tx>
            <c:rich>
              <a:bodyPr/>
              <a:lstStyle/>
              <a:p>
                <a:pPr>
                  <a:defRPr sz="2210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b="0"/>
                  <a:t>事故の割合（％）</a:t>
                </a:r>
              </a:p>
            </c:rich>
          </c:tx>
          <c:layout>
            <c:manualLayout>
              <c:xMode val="edge"/>
              <c:yMode val="edge"/>
              <c:x val="0.49350644403174299"/>
              <c:y val="0.92335740039415504"/>
            </c:manualLayout>
          </c:layout>
          <c:overlay val="0"/>
          <c:spPr>
            <a:noFill/>
            <a:ln w="25643">
              <a:noFill/>
            </a:ln>
          </c:spPr>
        </c:title>
        <c:numFmt formatCode="0_ " sourceLinked="0"/>
        <c:majorTickMark val="in"/>
        <c:minorTickMark val="none"/>
        <c:tickLblPos val="high"/>
        <c:spPr>
          <a:ln w="32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64133632"/>
        <c:crosses val="autoZero"/>
        <c:crossBetween val="between"/>
      </c:valAx>
      <c:spPr>
        <a:noFill/>
        <a:ln w="25394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9437233366106702"/>
          <c:y val="3.4189757422190699E-3"/>
          <c:w val="0.45502914590318699"/>
          <c:h val="7.5213651926727201E-2"/>
        </c:manualLayout>
      </c:layout>
      <c:overlay val="0"/>
      <c:spPr>
        <a:solidFill>
          <a:schemeClr val="bg1"/>
        </a:solidFill>
        <a:ln w="3203">
          <a:noFill/>
          <a:prstDash val="solid"/>
        </a:ln>
      </c:spPr>
      <c:txPr>
        <a:bodyPr/>
        <a:lstStyle/>
        <a:p>
          <a:pPr>
            <a:defRPr sz="2400" b="0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11" b="0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0684381481165"/>
          <c:y val="0.219512195121953"/>
          <c:w val="0.792339222865032"/>
          <c:h val="0.55722326454033799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信号無視</c:v>
                </c:pt>
              </c:strCache>
            </c:strRef>
          </c:tx>
          <c:spPr>
            <a:ln w="39303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Sheet1!$B$1:$W$1</c:f>
              <c:numCache>
                <c:formatCode>General</c:formatCode>
                <c:ptCount val="22"/>
                <c:pt idx="0">
                  <c:v>8</c:v>
                </c:pt>
                <c:pt idx="1">
                  <c:v>9</c:v>
                </c:pt>
                <c:pt idx="2">
                  <c:v>10</c:v>
                </c:pt>
                <c:pt idx="3">
                  <c:v>11</c:v>
                </c:pt>
                <c:pt idx="4">
                  <c:v>12</c:v>
                </c:pt>
                <c:pt idx="5">
                  <c:v>13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17</c:v>
                </c:pt>
                <c:pt idx="10">
                  <c:v>18</c:v>
                </c:pt>
                <c:pt idx="11">
                  <c:v>19</c:v>
                </c:pt>
                <c:pt idx="12">
                  <c:v>20</c:v>
                </c:pt>
                <c:pt idx="13">
                  <c:v>21</c:v>
                </c:pt>
                <c:pt idx="14">
                  <c:v>22</c:v>
                </c:pt>
                <c:pt idx="15">
                  <c:v>23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29</c:v>
                </c:pt>
              </c:numCache>
            </c:numRef>
          </c:cat>
          <c:val>
            <c:numRef>
              <c:f>Sheet1!$B$2:$W$2</c:f>
              <c:numCache>
                <c:formatCode>General</c:formatCode>
                <c:ptCount val="22"/>
                <c:pt idx="0">
                  <c:v>125</c:v>
                </c:pt>
                <c:pt idx="1">
                  <c:v>148</c:v>
                </c:pt>
                <c:pt idx="2">
                  <c:v>115</c:v>
                </c:pt>
                <c:pt idx="3">
                  <c:v>108</c:v>
                </c:pt>
                <c:pt idx="4">
                  <c:v>95</c:v>
                </c:pt>
                <c:pt idx="5">
                  <c:v>100</c:v>
                </c:pt>
                <c:pt idx="6">
                  <c:v>75</c:v>
                </c:pt>
                <c:pt idx="7">
                  <c:v>83</c:v>
                </c:pt>
                <c:pt idx="8">
                  <c:v>72</c:v>
                </c:pt>
                <c:pt idx="9">
                  <c:v>64</c:v>
                </c:pt>
                <c:pt idx="10">
                  <c:v>48</c:v>
                </c:pt>
                <c:pt idx="11">
                  <c:v>39</c:v>
                </c:pt>
                <c:pt idx="12">
                  <c:v>44</c:v>
                </c:pt>
                <c:pt idx="13">
                  <c:v>34</c:v>
                </c:pt>
                <c:pt idx="14">
                  <c:v>39</c:v>
                </c:pt>
                <c:pt idx="15">
                  <c:v>31</c:v>
                </c:pt>
                <c:pt idx="16">
                  <c:v>28</c:v>
                </c:pt>
                <c:pt idx="17">
                  <c:v>22</c:v>
                </c:pt>
                <c:pt idx="18">
                  <c:v>14</c:v>
                </c:pt>
                <c:pt idx="19">
                  <c:v>18</c:v>
                </c:pt>
                <c:pt idx="20" formatCode="#,##0_);[Red]\(#,##0\)">
                  <c:v>23</c:v>
                </c:pt>
                <c:pt idx="21" formatCode="#,##0_);[Red]\(#,##0\)">
                  <c:v>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6CC-E549-A9B3-9DA8F3DB9573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最高速度違反</c:v>
                </c:pt>
              </c:strCache>
            </c:strRef>
          </c:tx>
          <c:spPr>
            <a:ln w="39303">
              <a:solidFill>
                <a:srgbClr val="FF00FF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Sheet1!$B$1:$W$1</c:f>
              <c:numCache>
                <c:formatCode>General</c:formatCode>
                <c:ptCount val="22"/>
                <c:pt idx="0">
                  <c:v>8</c:v>
                </c:pt>
                <c:pt idx="1">
                  <c:v>9</c:v>
                </c:pt>
                <c:pt idx="2">
                  <c:v>10</c:v>
                </c:pt>
                <c:pt idx="3">
                  <c:v>11</c:v>
                </c:pt>
                <c:pt idx="4">
                  <c:v>12</c:v>
                </c:pt>
                <c:pt idx="5">
                  <c:v>13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17</c:v>
                </c:pt>
                <c:pt idx="10">
                  <c:v>18</c:v>
                </c:pt>
                <c:pt idx="11">
                  <c:v>19</c:v>
                </c:pt>
                <c:pt idx="12">
                  <c:v>20</c:v>
                </c:pt>
                <c:pt idx="13">
                  <c:v>21</c:v>
                </c:pt>
                <c:pt idx="14">
                  <c:v>22</c:v>
                </c:pt>
                <c:pt idx="15">
                  <c:v>23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29</c:v>
                </c:pt>
              </c:numCache>
            </c:numRef>
          </c:cat>
          <c:val>
            <c:numRef>
              <c:f>Sheet1!$B$3:$W$3</c:f>
              <c:numCache>
                <c:formatCode>General</c:formatCode>
                <c:ptCount val="22"/>
                <c:pt idx="0">
                  <c:v>939</c:v>
                </c:pt>
                <c:pt idx="1">
                  <c:v>840</c:v>
                </c:pt>
                <c:pt idx="2">
                  <c:v>726</c:v>
                </c:pt>
                <c:pt idx="3">
                  <c:v>628</c:v>
                </c:pt>
                <c:pt idx="4">
                  <c:v>593</c:v>
                </c:pt>
                <c:pt idx="5">
                  <c:v>461</c:v>
                </c:pt>
                <c:pt idx="6">
                  <c:v>433</c:v>
                </c:pt>
                <c:pt idx="7">
                  <c:v>315</c:v>
                </c:pt>
                <c:pt idx="8">
                  <c:v>249</c:v>
                </c:pt>
                <c:pt idx="9">
                  <c:v>226</c:v>
                </c:pt>
                <c:pt idx="10">
                  <c:v>162</c:v>
                </c:pt>
                <c:pt idx="11">
                  <c:v>182</c:v>
                </c:pt>
                <c:pt idx="12">
                  <c:v>125</c:v>
                </c:pt>
                <c:pt idx="13">
                  <c:v>120</c:v>
                </c:pt>
                <c:pt idx="14">
                  <c:v>86</c:v>
                </c:pt>
                <c:pt idx="15">
                  <c:v>81</c:v>
                </c:pt>
                <c:pt idx="16">
                  <c:v>75</c:v>
                </c:pt>
                <c:pt idx="17">
                  <c:v>79</c:v>
                </c:pt>
                <c:pt idx="18">
                  <c:v>77</c:v>
                </c:pt>
                <c:pt idx="19">
                  <c:v>65</c:v>
                </c:pt>
                <c:pt idx="20" formatCode="#,##0_);[Red]\(#,##0\)">
                  <c:v>65</c:v>
                </c:pt>
                <c:pt idx="21" formatCode="#,##0_);[Red]\(#,##0\)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6CC-E549-A9B3-9DA8F3DB9573}"/>
            </c:ext>
          </c:extLst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運転操作不適</c:v>
                </c:pt>
              </c:strCache>
            </c:strRef>
          </c:tx>
          <c:spPr>
            <a:ln w="39303">
              <a:solidFill>
                <a:srgbClr val="00FFFF"/>
              </a:solidFill>
              <a:prstDash val="solid"/>
            </a:ln>
          </c:spPr>
          <c:marker>
            <c:symbol val="x"/>
            <c:size val="2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cat>
            <c:numRef>
              <c:f>Sheet1!$B$1:$W$1</c:f>
              <c:numCache>
                <c:formatCode>General</c:formatCode>
                <c:ptCount val="22"/>
                <c:pt idx="0">
                  <c:v>8</c:v>
                </c:pt>
                <c:pt idx="1">
                  <c:v>9</c:v>
                </c:pt>
                <c:pt idx="2">
                  <c:v>10</c:v>
                </c:pt>
                <c:pt idx="3">
                  <c:v>11</c:v>
                </c:pt>
                <c:pt idx="4">
                  <c:v>12</c:v>
                </c:pt>
                <c:pt idx="5">
                  <c:v>13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17</c:v>
                </c:pt>
                <c:pt idx="10">
                  <c:v>18</c:v>
                </c:pt>
                <c:pt idx="11">
                  <c:v>19</c:v>
                </c:pt>
                <c:pt idx="12">
                  <c:v>20</c:v>
                </c:pt>
                <c:pt idx="13">
                  <c:v>21</c:v>
                </c:pt>
                <c:pt idx="14">
                  <c:v>22</c:v>
                </c:pt>
                <c:pt idx="15">
                  <c:v>23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29</c:v>
                </c:pt>
              </c:numCache>
            </c:numRef>
          </c:cat>
          <c:val>
            <c:numRef>
              <c:f>Sheet1!$B$4:$W$4</c:f>
              <c:numCache>
                <c:formatCode>General</c:formatCode>
                <c:ptCount val="22"/>
                <c:pt idx="0">
                  <c:v>177</c:v>
                </c:pt>
                <c:pt idx="1">
                  <c:v>183</c:v>
                </c:pt>
                <c:pt idx="2">
                  <c:v>175</c:v>
                </c:pt>
                <c:pt idx="3">
                  <c:v>157</c:v>
                </c:pt>
                <c:pt idx="4">
                  <c:v>140</c:v>
                </c:pt>
                <c:pt idx="5">
                  <c:v>141</c:v>
                </c:pt>
                <c:pt idx="6">
                  <c:v>125</c:v>
                </c:pt>
                <c:pt idx="7">
                  <c:v>134</c:v>
                </c:pt>
                <c:pt idx="8">
                  <c:v>112</c:v>
                </c:pt>
                <c:pt idx="9">
                  <c:v>127</c:v>
                </c:pt>
                <c:pt idx="10">
                  <c:v>113</c:v>
                </c:pt>
                <c:pt idx="11">
                  <c:v>99</c:v>
                </c:pt>
                <c:pt idx="12">
                  <c:v>84</c:v>
                </c:pt>
                <c:pt idx="13">
                  <c:v>86</c:v>
                </c:pt>
                <c:pt idx="14">
                  <c:v>83</c:v>
                </c:pt>
                <c:pt idx="15">
                  <c:v>66</c:v>
                </c:pt>
                <c:pt idx="16">
                  <c:v>54</c:v>
                </c:pt>
                <c:pt idx="17">
                  <c:v>56</c:v>
                </c:pt>
                <c:pt idx="18">
                  <c:v>65</c:v>
                </c:pt>
                <c:pt idx="19">
                  <c:v>49</c:v>
                </c:pt>
                <c:pt idx="20" formatCode="#,##0_);[Red]\(#,##0\)">
                  <c:v>61</c:v>
                </c:pt>
                <c:pt idx="21" formatCode="#,##0_);[Red]\(#,##0\)">
                  <c:v>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6CC-E549-A9B3-9DA8F3DB9573}"/>
            </c:ext>
          </c:extLst>
        </c:ser>
        <c:ser>
          <c:idx val="4"/>
          <c:order val="3"/>
          <c:tx>
            <c:strRef>
              <c:f>Sheet1!$A$5</c:f>
              <c:strCache>
                <c:ptCount val="1"/>
                <c:pt idx="0">
                  <c:v>漫然運転</c:v>
                </c:pt>
              </c:strCache>
            </c:strRef>
          </c:tx>
          <c:spPr>
            <a:ln w="39303">
              <a:solidFill>
                <a:srgbClr val="0000FF"/>
              </a:solidFill>
              <a:prstDash val="solid"/>
            </a:ln>
          </c:spPr>
          <c:marker>
            <c:symbol val="star"/>
            <c:size val="2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Sheet1!$B$1:$W$1</c:f>
              <c:numCache>
                <c:formatCode>General</c:formatCode>
                <c:ptCount val="22"/>
                <c:pt idx="0">
                  <c:v>8</c:v>
                </c:pt>
                <c:pt idx="1">
                  <c:v>9</c:v>
                </c:pt>
                <c:pt idx="2">
                  <c:v>10</c:v>
                </c:pt>
                <c:pt idx="3">
                  <c:v>11</c:v>
                </c:pt>
                <c:pt idx="4">
                  <c:v>12</c:v>
                </c:pt>
                <c:pt idx="5">
                  <c:v>13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17</c:v>
                </c:pt>
                <c:pt idx="10">
                  <c:v>18</c:v>
                </c:pt>
                <c:pt idx="11">
                  <c:v>19</c:v>
                </c:pt>
                <c:pt idx="12">
                  <c:v>20</c:v>
                </c:pt>
                <c:pt idx="13">
                  <c:v>21</c:v>
                </c:pt>
                <c:pt idx="14">
                  <c:v>22</c:v>
                </c:pt>
                <c:pt idx="15">
                  <c:v>23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29</c:v>
                </c:pt>
              </c:numCache>
            </c:numRef>
          </c:cat>
          <c:val>
            <c:numRef>
              <c:f>Sheet1!$B$5:$W$5</c:f>
              <c:numCache>
                <c:formatCode>General</c:formatCode>
                <c:ptCount val="22"/>
                <c:pt idx="0">
                  <c:v>191</c:v>
                </c:pt>
                <c:pt idx="1">
                  <c:v>206</c:v>
                </c:pt>
                <c:pt idx="2">
                  <c:v>200</c:v>
                </c:pt>
                <c:pt idx="3">
                  <c:v>200</c:v>
                </c:pt>
                <c:pt idx="4">
                  <c:v>176</c:v>
                </c:pt>
                <c:pt idx="5">
                  <c:v>179</c:v>
                </c:pt>
                <c:pt idx="6">
                  <c:v>190</c:v>
                </c:pt>
                <c:pt idx="7">
                  <c:v>136</c:v>
                </c:pt>
                <c:pt idx="8">
                  <c:v>138</c:v>
                </c:pt>
                <c:pt idx="9">
                  <c:v>130</c:v>
                </c:pt>
                <c:pt idx="10">
                  <c:v>126</c:v>
                </c:pt>
                <c:pt idx="11">
                  <c:v>106</c:v>
                </c:pt>
                <c:pt idx="12">
                  <c:v>98</c:v>
                </c:pt>
                <c:pt idx="13">
                  <c:v>104</c:v>
                </c:pt>
                <c:pt idx="14">
                  <c:v>80</c:v>
                </c:pt>
                <c:pt idx="15">
                  <c:v>93</c:v>
                </c:pt>
                <c:pt idx="16">
                  <c:v>81</c:v>
                </c:pt>
                <c:pt idx="17">
                  <c:v>90</c:v>
                </c:pt>
                <c:pt idx="18">
                  <c:v>82</c:v>
                </c:pt>
                <c:pt idx="19">
                  <c:v>67</c:v>
                </c:pt>
                <c:pt idx="20" formatCode="#,##0_);[Red]\(#,##0\)">
                  <c:v>55</c:v>
                </c:pt>
                <c:pt idx="21" formatCode="#,##0_);[Red]\(#,##0\)">
                  <c:v>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6CC-E549-A9B3-9DA8F3DB9573}"/>
            </c:ext>
          </c:extLst>
        </c:ser>
        <c:ser>
          <c:idx val="5"/>
          <c:order val="4"/>
          <c:tx>
            <c:strRef>
              <c:f>Sheet1!$A$6</c:f>
              <c:strCache>
                <c:ptCount val="1"/>
                <c:pt idx="0">
                  <c:v>脇見運転</c:v>
                </c:pt>
              </c:strCache>
            </c:strRef>
          </c:tx>
          <c:spPr>
            <a:ln w="39303">
              <a:solidFill>
                <a:srgbClr val="FF9900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FF9900"/>
              </a:solidFill>
              <a:ln>
                <a:solidFill>
                  <a:srgbClr val="FF9900"/>
                </a:solidFill>
                <a:prstDash val="solid"/>
              </a:ln>
            </c:spPr>
          </c:marker>
          <c:cat>
            <c:numRef>
              <c:f>Sheet1!$B$1:$W$1</c:f>
              <c:numCache>
                <c:formatCode>General</c:formatCode>
                <c:ptCount val="22"/>
                <c:pt idx="0">
                  <c:v>8</c:v>
                </c:pt>
                <c:pt idx="1">
                  <c:v>9</c:v>
                </c:pt>
                <c:pt idx="2">
                  <c:v>10</c:v>
                </c:pt>
                <c:pt idx="3">
                  <c:v>11</c:v>
                </c:pt>
                <c:pt idx="4">
                  <c:v>12</c:v>
                </c:pt>
                <c:pt idx="5">
                  <c:v>13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17</c:v>
                </c:pt>
                <c:pt idx="10">
                  <c:v>18</c:v>
                </c:pt>
                <c:pt idx="11">
                  <c:v>19</c:v>
                </c:pt>
                <c:pt idx="12">
                  <c:v>20</c:v>
                </c:pt>
                <c:pt idx="13">
                  <c:v>21</c:v>
                </c:pt>
                <c:pt idx="14">
                  <c:v>22</c:v>
                </c:pt>
                <c:pt idx="15">
                  <c:v>23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29</c:v>
                </c:pt>
              </c:numCache>
            </c:numRef>
          </c:cat>
          <c:val>
            <c:numRef>
              <c:f>Sheet1!$B$6:$W$6</c:f>
              <c:numCache>
                <c:formatCode>General</c:formatCode>
                <c:ptCount val="22"/>
                <c:pt idx="0">
                  <c:v>301</c:v>
                </c:pt>
                <c:pt idx="1">
                  <c:v>255</c:v>
                </c:pt>
                <c:pt idx="2">
                  <c:v>255</c:v>
                </c:pt>
                <c:pt idx="3">
                  <c:v>235</c:v>
                </c:pt>
                <c:pt idx="4">
                  <c:v>213</c:v>
                </c:pt>
                <c:pt idx="5">
                  <c:v>218</c:v>
                </c:pt>
                <c:pt idx="6">
                  <c:v>176</c:v>
                </c:pt>
                <c:pt idx="7">
                  <c:v>149</c:v>
                </c:pt>
                <c:pt idx="8">
                  <c:v>150</c:v>
                </c:pt>
                <c:pt idx="9">
                  <c:v>115</c:v>
                </c:pt>
                <c:pt idx="10">
                  <c:v>140</c:v>
                </c:pt>
                <c:pt idx="11">
                  <c:v>114</c:v>
                </c:pt>
                <c:pt idx="12">
                  <c:v>99</c:v>
                </c:pt>
                <c:pt idx="13">
                  <c:v>100</c:v>
                </c:pt>
                <c:pt idx="14">
                  <c:v>81</c:v>
                </c:pt>
                <c:pt idx="15">
                  <c:v>78</c:v>
                </c:pt>
                <c:pt idx="16">
                  <c:v>66</c:v>
                </c:pt>
                <c:pt idx="17">
                  <c:v>54</c:v>
                </c:pt>
                <c:pt idx="18">
                  <c:v>49</c:v>
                </c:pt>
                <c:pt idx="19">
                  <c:v>57</c:v>
                </c:pt>
                <c:pt idx="20" formatCode="#,##0_);[Red]\(#,##0\)">
                  <c:v>49</c:v>
                </c:pt>
                <c:pt idx="21" formatCode="#,##0_);[Red]\(#,##0\)">
                  <c:v>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6CC-E549-A9B3-9DA8F3DB9573}"/>
            </c:ext>
          </c:extLst>
        </c:ser>
        <c:ser>
          <c:idx val="7"/>
          <c:order val="5"/>
          <c:tx>
            <c:strRef>
              <c:f>Sheet1!$A$7</c:f>
              <c:strCache>
                <c:ptCount val="1"/>
                <c:pt idx="0">
                  <c:v>安全不確認</c:v>
                </c:pt>
              </c:strCache>
            </c:strRef>
          </c:tx>
          <c:spPr>
            <a:ln w="39303">
              <a:solidFill>
                <a:srgbClr val="009900"/>
              </a:solidFill>
              <a:prstDash val="solid"/>
            </a:ln>
          </c:spPr>
          <c:marker>
            <c:symbol val="star"/>
            <c:size val="2"/>
            <c:spPr>
              <a:solidFill>
                <a:srgbClr val="009900"/>
              </a:solidFill>
              <a:ln>
                <a:solidFill>
                  <a:srgbClr val="009900"/>
                </a:solidFill>
                <a:prstDash val="solid"/>
              </a:ln>
            </c:spPr>
          </c:marker>
          <c:cat>
            <c:numRef>
              <c:f>Sheet1!$B$1:$W$1</c:f>
              <c:numCache>
                <c:formatCode>General</c:formatCode>
                <c:ptCount val="22"/>
                <c:pt idx="0">
                  <c:v>8</c:v>
                </c:pt>
                <c:pt idx="1">
                  <c:v>9</c:v>
                </c:pt>
                <c:pt idx="2">
                  <c:v>10</c:v>
                </c:pt>
                <c:pt idx="3">
                  <c:v>11</c:v>
                </c:pt>
                <c:pt idx="4">
                  <c:v>12</c:v>
                </c:pt>
                <c:pt idx="5">
                  <c:v>13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17</c:v>
                </c:pt>
                <c:pt idx="10">
                  <c:v>18</c:v>
                </c:pt>
                <c:pt idx="11">
                  <c:v>19</c:v>
                </c:pt>
                <c:pt idx="12">
                  <c:v>20</c:v>
                </c:pt>
                <c:pt idx="13">
                  <c:v>21</c:v>
                </c:pt>
                <c:pt idx="14">
                  <c:v>22</c:v>
                </c:pt>
                <c:pt idx="15">
                  <c:v>23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29</c:v>
                </c:pt>
              </c:numCache>
            </c:numRef>
          </c:cat>
          <c:val>
            <c:numRef>
              <c:f>Sheet1!$B$7:$W$7</c:f>
              <c:numCache>
                <c:formatCode>General</c:formatCode>
                <c:ptCount val="22"/>
                <c:pt idx="0">
                  <c:v>111</c:v>
                </c:pt>
                <c:pt idx="1">
                  <c:v>112</c:v>
                </c:pt>
                <c:pt idx="2">
                  <c:v>122</c:v>
                </c:pt>
                <c:pt idx="3">
                  <c:v>86</c:v>
                </c:pt>
                <c:pt idx="4">
                  <c:v>100</c:v>
                </c:pt>
                <c:pt idx="5">
                  <c:v>89</c:v>
                </c:pt>
                <c:pt idx="6">
                  <c:v>86</c:v>
                </c:pt>
                <c:pt idx="7">
                  <c:v>72</c:v>
                </c:pt>
                <c:pt idx="8">
                  <c:v>84</c:v>
                </c:pt>
                <c:pt idx="9">
                  <c:v>75</c:v>
                </c:pt>
                <c:pt idx="10">
                  <c:v>55</c:v>
                </c:pt>
                <c:pt idx="11">
                  <c:v>55</c:v>
                </c:pt>
                <c:pt idx="12">
                  <c:v>48</c:v>
                </c:pt>
                <c:pt idx="13">
                  <c:v>56</c:v>
                </c:pt>
                <c:pt idx="14">
                  <c:v>42</c:v>
                </c:pt>
                <c:pt idx="15">
                  <c:v>34</c:v>
                </c:pt>
                <c:pt idx="16">
                  <c:v>34</c:v>
                </c:pt>
                <c:pt idx="17">
                  <c:v>33</c:v>
                </c:pt>
                <c:pt idx="18">
                  <c:v>27</c:v>
                </c:pt>
                <c:pt idx="19">
                  <c:v>26</c:v>
                </c:pt>
                <c:pt idx="20" formatCode="#,##0_);[Red]\(#,##0\)">
                  <c:v>30</c:v>
                </c:pt>
                <c:pt idx="21" formatCode="#,##0_);[Red]\(#,##0\)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6CC-E549-A9B3-9DA8F3DB95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8284000"/>
        <c:axId val="-2064838208"/>
      </c:lineChart>
      <c:catAx>
        <c:axId val="21082840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368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b="0"/>
                  <a:t>平成</a:t>
                </a:r>
              </a:p>
            </c:rich>
          </c:tx>
          <c:layout>
            <c:manualLayout>
              <c:xMode val="edge"/>
              <c:yMode val="edge"/>
              <c:x val="0.53262157003101895"/>
              <c:y val="0.89681053585116"/>
            </c:manualLayout>
          </c:layout>
          <c:overlay val="0"/>
          <c:spPr>
            <a:noFill/>
            <a:ln w="26207">
              <a:noFill/>
            </a:ln>
          </c:spPr>
        </c:title>
        <c:numFmt formatCode="General" sourceLinked="1"/>
        <c:majorTickMark val="in"/>
        <c:minorTickMark val="none"/>
        <c:tickLblPos val="nextTo"/>
        <c:spPr>
          <a:ln w="328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86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648382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64838208"/>
        <c:scaling>
          <c:orientation val="minMax"/>
          <c:max val="300"/>
        </c:scaling>
        <c:delete val="0"/>
        <c:axPos val="l"/>
        <c:majorGridlines>
          <c:spPr>
            <a:ln w="3281">
              <a:solidFill>
                <a:schemeClr val="bg1">
                  <a:lumMod val="65000"/>
                </a:schemeClr>
              </a:solidFill>
              <a:prstDash val="solid"/>
            </a:ln>
          </c:spPr>
        </c:majorGridlines>
        <c:title>
          <c:tx>
            <c:rich>
              <a:bodyPr rot="0" vert="wordArtVertRtl"/>
              <a:lstStyle/>
              <a:p>
                <a:pPr algn="ctr">
                  <a:defRPr sz="2368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zh-CN" altLang="en-US" b="0"/>
                  <a:t>死亡事故件数（件）</a:t>
                </a:r>
              </a:p>
            </c:rich>
          </c:tx>
          <c:layout>
            <c:manualLayout>
              <c:xMode val="edge"/>
              <c:yMode val="edge"/>
              <c:x val="1.30486757337151E-2"/>
              <c:y val="0.18574110979490399"/>
            </c:manualLayout>
          </c:layout>
          <c:overlay val="0"/>
          <c:spPr>
            <a:noFill/>
            <a:ln w="26207">
              <a:noFill/>
            </a:ln>
          </c:spPr>
        </c:title>
        <c:numFmt formatCode="#,##0_ " sourceLinked="0"/>
        <c:majorTickMark val="in"/>
        <c:minorTickMark val="none"/>
        <c:tickLblPos val="nextTo"/>
        <c:spPr>
          <a:ln w="328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86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108284000"/>
        <c:crosses val="autoZero"/>
        <c:crossBetween val="midCat"/>
      </c:valAx>
      <c:spPr>
        <a:noFill/>
        <a:ln w="25400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7.4733118587449299E-2"/>
          <c:y val="5.62859731029197E-3"/>
          <c:w val="0.84934753042233402"/>
          <c:h val="0.15196989756811399"/>
        </c:manualLayout>
      </c:layout>
      <c:overlay val="0"/>
      <c:spPr>
        <a:noFill/>
        <a:ln w="3281">
          <a:noFill/>
          <a:prstDash val="solid"/>
        </a:ln>
      </c:spPr>
      <c:txPr>
        <a:bodyPr/>
        <a:lstStyle/>
        <a:p>
          <a:pPr>
            <a:defRPr sz="2386" b="0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95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6781743140107"/>
          <c:y val="0.29268292682927199"/>
          <c:w val="0.76624186120609095"/>
          <c:h val="0.56848030018761297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30km/h以下</c:v>
                </c:pt>
              </c:strCache>
            </c:strRef>
          </c:tx>
          <c:spPr>
            <a:ln w="38007">
              <a:solidFill>
                <a:srgbClr val="0070C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0070C0"/>
              </a:solidFill>
              <a:ln>
                <a:solidFill>
                  <a:srgbClr val="0070C0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General</c:formatCode>
                <c:ptCount val="2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  <c:pt idx="22">
                  <c:v>29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343</c:v>
                </c:pt>
                <c:pt idx="1">
                  <c:v>300</c:v>
                </c:pt>
                <c:pt idx="2">
                  <c:v>303</c:v>
                </c:pt>
                <c:pt idx="3">
                  <c:v>268</c:v>
                </c:pt>
                <c:pt idx="4">
                  <c:v>241</c:v>
                </c:pt>
                <c:pt idx="5">
                  <c:v>229</c:v>
                </c:pt>
                <c:pt idx="6">
                  <c:v>238</c:v>
                </c:pt>
                <c:pt idx="7">
                  <c:v>214</c:v>
                </c:pt>
                <c:pt idx="8">
                  <c:v>197</c:v>
                </c:pt>
                <c:pt idx="9">
                  <c:v>172</c:v>
                </c:pt>
                <c:pt idx="10">
                  <c:v>154</c:v>
                </c:pt>
                <c:pt idx="11">
                  <c:v>138</c:v>
                </c:pt>
                <c:pt idx="12">
                  <c:v>144</c:v>
                </c:pt>
                <c:pt idx="13">
                  <c:v>121</c:v>
                </c:pt>
                <c:pt idx="14">
                  <c:v>108</c:v>
                </c:pt>
                <c:pt idx="15">
                  <c:v>94</c:v>
                </c:pt>
                <c:pt idx="16">
                  <c:v>78</c:v>
                </c:pt>
                <c:pt idx="17">
                  <c:v>75</c:v>
                </c:pt>
                <c:pt idx="18">
                  <c:v>58</c:v>
                </c:pt>
                <c:pt idx="19">
                  <c:v>57</c:v>
                </c:pt>
                <c:pt idx="20">
                  <c:v>85</c:v>
                </c:pt>
                <c:pt idx="21">
                  <c:v>52</c:v>
                </c:pt>
                <c:pt idx="22">
                  <c:v>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A27-6642-81DF-1EE0D8D6BA7E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30km/h超～50km/h</c:v>
                </c:pt>
              </c:strCache>
            </c:strRef>
          </c:tx>
          <c:spPr>
            <a:ln w="38007">
              <a:solidFill>
                <a:srgbClr val="FF00FF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General</c:formatCode>
                <c:ptCount val="2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  <c:pt idx="22">
                  <c:v>29</c:v>
                </c:pt>
              </c:numCache>
            </c:numRef>
          </c:cat>
          <c:val>
            <c:numRef>
              <c:f>Sheet1!$B$3:$X$3</c:f>
              <c:numCache>
                <c:formatCode>General</c:formatCode>
                <c:ptCount val="23"/>
                <c:pt idx="0">
                  <c:v>653</c:v>
                </c:pt>
                <c:pt idx="1">
                  <c:v>583</c:v>
                </c:pt>
                <c:pt idx="2">
                  <c:v>583</c:v>
                </c:pt>
                <c:pt idx="3">
                  <c:v>520</c:v>
                </c:pt>
                <c:pt idx="4">
                  <c:v>492</c:v>
                </c:pt>
                <c:pt idx="5">
                  <c:v>518</c:v>
                </c:pt>
                <c:pt idx="6">
                  <c:v>462</c:v>
                </c:pt>
                <c:pt idx="7">
                  <c:v>420</c:v>
                </c:pt>
                <c:pt idx="8">
                  <c:v>388</c:v>
                </c:pt>
                <c:pt idx="9">
                  <c:v>349</c:v>
                </c:pt>
                <c:pt idx="10">
                  <c:v>316</c:v>
                </c:pt>
                <c:pt idx="11">
                  <c:v>294</c:v>
                </c:pt>
                <c:pt idx="12">
                  <c:v>265</c:v>
                </c:pt>
                <c:pt idx="13">
                  <c:v>251</c:v>
                </c:pt>
                <c:pt idx="14">
                  <c:v>233</c:v>
                </c:pt>
                <c:pt idx="15">
                  <c:v>197</c:v>
                </c:pt>
                <c:pt idx="16">
                  <c:v>193</c:v>
                </c:pt>
                <c:pt idx="17">
                  <c:v>146</c:v>
                </c:pt>
                <c:pt idx="18">
                  <c:v>161</c:v>
                </c:pt>
                <c:pt idx="19">
                  <c:v>126</c:v>
                </c:pt>
                <c:pt idx="20">
                  <c:v>128</c:v>
                </c:pt>
                <c:pt idx="21">
                  <c:v>134</c:v>
                </c:pt>
                <c:pt idx="22">
                  <c:v>126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A27-6642-81DF-1EE0D8D6BA7E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50km/h超～80km/h</c:v>
                </c:pt>
              </c:strCache>
            </c:strRef>
          </c:tx>
          <c:spPr>
            <a:ln w="38007">
              <a:solidFill>
                <a:srgbClr val="00FF00"/>
              </a:solidFill>
              <a:prstDash val="solid"/>
            </a:ln>
          </c:spPr>
          <c:marker>
            <c:symbol val="triangle"/>
            <c:size val="2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General</c:formatCode>
                <c:ptCount val="2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  <c:pt idx="22">
                  <c:v>29</c:v>
                </c:pt>
              </c:numCache>
            </c:numRef>
          </c:cat>
          <c:val>
            <c:numRef>
              <c:f>Sheet1!$B$4:$X$4</c:f>
              <c:numCache>
                <c:formatCode>General</c:formatCode>
                <c:ptCount val="23"/>
                <c:pt idx="0">
                  <c:v>1308</c:v>
                </c:pt>
                <c:pt idx="1">
                  <c:v>1150</c:v>
                </c:pt>
                <c:pt idx="2">
                  <c:v>1054</c:v>
                </c:pt>
                <c:pt idx="3">
                  <c:v>948</c:v>
                </c:pt>
                <c:pt idx="4">
                  <c:v>928</c:v>
                </c:pt>
                <c:pt idx="5">
                  <c:v>818</c:v>
                </c:pt>
                <c:pt idx="6">
                  <c:v>737</c:v>
                </c:pt>
                <c:pt idx="7">
                  <c:v>674</c:v>
                </c:pt>
                <c:pt idx="8">
                  <c:v>542</c:v>
                </c:pt>
                <c:pt idx="9">
                  <c:v>507</c:v>
                </c:pt>
                <c:pt idx="10">
                  <c:v>437</c:v>
                </c:pt>
                <c:pt idx="11">
                  <c:v>394</c:v>
                </c:pt>
                <c:pt idx="12">
                  <c:v>317</c:v>
                </c:pt>
                <c:pt idx="13">
                  <c:v>256</c:v>
                </c:pt>
                <c:pt idx="14">
                  <c:v>256</c:v>
                </c:pt>
                <c:pt idx="15">
                  <c:v>202</c:v>
                </c:pt>
                <c:pt idx="16">
                  <c:v>233</c:v>
                </c:pt>
                <c:pt idx="17">
                  <c:v>212</c:v>
                </c:pt>
                <c:pt idx="18">
                  <c:v>177</c:v>
                </c:pt>
                <c:pt idx="19">
                  <c:v>167</c:v>
                </c:pt>
                <c:pt idx="20">
                  <c:v>157</c:v>
                </c:pt>
                <c:pt idx="21">
                  <c:v>245</c:v>
                </c:pt>
                <c:pt idx="22">
                  <c:v>198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A27-6642-81DF-1EE0D8D6BA7E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80km/h超</c:v>
                </c:pt>
              </c:strCache>
            </c:strRef>
          </c:tx>
          <c:spPr>
            <a:ln w="38007">
              <a:solidFill>
                <a:srgbClr val="F6412E"/>
              </a:solidFill>
              <a:prstDash val="solid"/>
            </a:ln>
          </c:spPr>
          <c:marker>
            <c:symbol val="x"/>
            <c:size val="2"/>
            <c:spPr>
              <a:solidFill>
                <a:srgbClr val="F6412E"/>
              </a:solidFill>
              <a:ln>
                <a:solidFill>
                  <a:srgbClr val="F6412E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General</c:formatCode>
                <c:ptCount val="2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  <c:pt idx="22">
                  <c:v>29</c:v>
                </c:pt>
              </c:numCache>
            </c:numRef>
          </c:cat>
          <c:val>
            <c:numRef>
              <c:f>Sheet1!$B$5:$X$5</c:f>
              <c:numCache>
                <c:formatCode>General</c:formatCode>
                <c:ptCount val="23"/>
                <c:pt idx="0">
                  <c:v>628</c:v>
                </c:pt>
                <c:pt idx="1">
                  <c:v>580</c:v>
                </c:pt>
                <c:pt idx="2">
                  <c:v>511</c:v>
                </c:pt>
                <c:pt idx="3">
                  <c:v>439</c:v>
                </c:pt>
                <c:pt idx="4">
                  <c:v>351</c:v>
                </c:pt>
                <c:pt idx="5">
                  <c:v>348</c:v>
                </c:pt>
                <c:pt idx="6">
                  <c:v>269</c:v>
                </c:pt>
                <c:pt idx="7">
                  <c:v>250</c:v>
                </c:pt>
                <c:pt idx="8">
                  <c:v>186</c:v>
                </c:pt>
                <c:pt idx="9">
                  <c:v>159</c:v>
                </c:pt>
                <c:pt idx="10">
                  <c:v>163</c:v>
                </c:pt>
                <c:pt idx="11">
                  <c:v>120</c:v>
                </c:pt>
                <c:pt idx="12">
                  <c:v>108</c:v>
                </c:pt>
                <c:pt idx="13">
                  <c:v>94</c:v>
                </c:pt>
                <c:pt idx="14">
                  <c:v>89</c:v>
                </c:pt>
                <c:pt idx="15">
                  <c:v>73</c:v>
                </c:pt>
                <c:pt idx="16">
                  <c:v>64</c:v>
                </c:pt>
                <c:pt idx="17">
                  <c:v>62</c:v>
                </c:pt>
                <c:pt idx="18">
                  <c:v>61</c:v>
                </c:pt>
                <c:pt idx="19">
                  <c:v>71</c:v>
                </c:pt>
                <c:pt idx="20">
                  <c:v>56</c:v>
                </c:pt>
                <c:pt idx="21">
                  <c:v>62</c:v>
                </c:pt>
                <c:pt idx="22">
                  <c:v>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A27-6642-81DF-1EE0D8D6BA7E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調査不能</c:v>
                </c:pt>
              </c:strCache>
            </c:strRef>
          </c:tx>
          <c:spPr>
            <a:ln w="38007">
              <a:solidFill>
                <a:schemeClr val="bg1">
                  <a:lumMod val="50000"/>
                </a:schemeClr>
              </a:solidFill>
              <a:prstDash val="solid"/>
            </a:ln>
          </c:spPr>
          <c:marker>
            <c:symbol val="star"/>
            <c:size val="2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marker>
          <c:cat>
            <c:numRef>
              <c:f>Sheet1!$B$1:$X$1</c:f>
              <c:numCache>
                <c:formatCode>General</c:formatCode>
                <c:ptCount val="2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  <c:pt idx="22">
                  <c:v>29</c:v>
                </c:pt>
              </c:numCache>
            </c:numRef>
          </c:cat>
          <c:val>
            <c:numRef>
              <c:f>Sheet1!$B$6:$X$6</c:f>
              <c:numCache>
                <c:formatCode>General</c:formatCode>
                <c:ptCount val="23"/>
                <c:pt idx="0">
                  <c:v>84</c:v>
                </c:pt>
                <c:pt idx="1">
                  <c:v>60</c:v>
                </c:pt>
                <c:pt idx="2">
                  <c:v>63</c:v>
                </c:pt>
                <c:pt idx="3">
                  <c:v>72</c:v>
                </c:pt>
                <c:pt idx="4">
                  <c:v>59</c:v>
                </c:pt>
                <c:pt idx="5">
                  <c:v>57</c:v>
                </c:pt>
                <c:pt idx="6">
                  <c:v>53</c:v>
                </c:pt>
                <c:pt idx="7">
                  <c:v>46</c:v>
                </c:pt>
                <c:pt idx="8">
                  <c:v>39</c:v>
                </c:pt>
                <c:pt idx="9">
                  <c:v>41</c:v>
                </c:pt>
                <c:pt idx="10">
                  <c:v>31</c:v>
                </c:pt>
                <c:pt idx="11">
                  <c:v>24</c:v>
                </c:pt>
                <c:pt idx="12">
                  <c:v>32</c:v>
                </c:pt>
                <c:pt idx="13">
                  <c:v>22</c:v>
                </c:pt>
                <c:pt idx="14">
                  <c:v>34</c:v>
                </c:pt>
                <c:pt idx="15">
                  <c:v>19</c:v>
                </c:pt>
                <c:pt idx="16">
                  <c:v>16</c:v>
                </c:pt>
                <c:pt idx="17">
                  <c:v>14</c:v>
                </c:pt>
                <c:pt idx="18">
                  <c:v>32</c:v>
                </c:pt>
                <c:pt idx="19">
                  <c:v>22</c:v>
                </c:pt>
                <c:pt idx="20">
                  <c:v>11</c:v>
                </c:pt>
                <c:pt idx="21">
                  <c:v>8</c:v>
                </c:pt>
                <c:pt idx="22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A27-6642-81DF-1EE0D8D6BA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69379232"/>
        <c:axId val="-2069192560"/>
      </c:lineChart>
      <c:catAx>
        <c:axId val="-206937923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69192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69192560"/>
        <c:scaling>
          <c:orientation val="minMax"/>
        </c:scaling>
        <c:delete val="0"/>
        <c:axPos val="l"/>
        <c:majorGridlines>
          <c:spPr>
            <a:ln w="3167">
              <a:solidFill>
                <a:schemeClr val="bg1">
                  <a:lumMod val="65000"/>
                </a:schemeClr>
              </a:solidFill>
              <a:prstDash val="solid"/>
            </a:ln>
          </c:spPr>
        </c:majorGridlines>
        <c:title>
          <c:tx>
            <c:rich>
              <a:bodyPr rot="0" vert="wordArtVertRtl"/>
              <a:lstStyle/>
              <a:p>
                <a:pPr algn="ctr">
                  <a:defRPr sz="2400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zh-CN" altLang="en-US"/>
                  <a:t>死亡事故件数（件）</a:t>
                </a:r>
              </a:p>
            </c:rich>
          </c:tx>
          <c:layout>
            <c:manualLayout>
              <c:xMode val="edge"/>
              <c:yMode val="edge"/>
              <c:x val="1.30486757337151E-2"/>
              <c:y val="0.26454028772719201"/>
            </c:manualLayout>
          </c:layout>
          <c:overlay val="0"/>
          <c:spPr>
            <a:noFill/>
            <a:ln w="25338">
              <a:noFill/>
            </a:ln>
          </c:spPr>
        </c:title>
        <c:numFmt formatCode="#,##0_ " sourceLinked="0"/>
        <c:majorTickMark val="in"/>
        <c:minorTickMark val="none"/>
        <c:tickLblPos val="nextTo"/>
        <c:spPr>
          <a:ln w="31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69379232"/>
        <c:crosses val="autoZero"/>
        <c:crossBetween val="midCat"/>
      </c:valAx>
      <c:spPr>
        <a:noFill/>
        <a:ln w="38007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7.4733118587449299E-2"/>
          <c:y val="5.6284411816943901E-3"/>
          <c:w val="0.84934753042233402"/>
          <c:h val="0.225140804767825"/>
        </c:manualLayout>
      </c:layout>
      <c:overlay val="0"/>
      <c:spPr>
        <a:noFill/>
        <a:ln w="3167">
          <a:noFill/>
          <a:prstDash val="solid"/>
        </a:ln>
      </c:spPr>
      <c:txPr>
        <a:bodyPr/>
        <a:lstStyle/>
        <a:p>
          <a:pPr>
            <a:defRPr sz="2400" b="0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19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816549963739299"/>
          <c:y val="3.1416117154966901E-2"/>
          <c:w val="0.69137254517832103"/>
          <c:h val="0.8009046307374120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cat>
            <c:strRef>
              <c:f>Sheet1!$A$18:$A$35</c:f>
              <c:strCache>
                <c:ptCount val="18"/>
                <c:pt idx="0">
                  <c:v>4歳以下</c:v>
                </c:pt>
                <c:pt idx="1">
                  <c:v>5～9歳</c:v>
                </c:pt>
                <c:pt idx="2">
                  <c:v>10～14歳</c:v>
                </c:pt>
                <c:pt idx="3">
                  <c:v>15～19歳</c:v>
                </c:pt>
                <c:pt idx="4">
                  <c:v>20～24歳</c:v>
                </c:pt>
                <c:pt idx="5">
                  <c:v>25～29歳</c:v>
                </c:pt>
                <c:pt idx="6">
                  <c:v>30～34歳</c:v>
                </c:pt>
                <c:pt idx="7">
                  <c:v>35～39歳</c:v>
                </c:pt>
                <c:pt idx="8">
                  <c:v>40～44歳</c:v>
                </c:pt>
                <c:pt idx="9">
                  <c:v>45～49歳</c:v>
                </c:pt>
                <c:pt idx="10">
                  <c:v>50～54歳</c:v>
                </c:pt>
                <c:pt idx="11">
                  <c:v>55～59歳</c:v>
                </c:pt>
                <c:pt idx="12">
                  <c:v>60～64歳</c:v>
                </c:pt>
                <c:pt idx="13">
                  <c:v>65～69歳</c:v>
                </c:pt>
                <c:pt idx="14">
                  <c:v>70～74歳</c:v>
                </c:pt>
                <c:pt idx="15">
                  <c:v>75～79歳</c:v>
                </c:pt>
                <c:pt idx="16">
                  <c:v>80～84歳</c:v>
                </c:pt>
                <c:pt idx="17">
                  <c:v>85歳以上</c:v>
                </c:pt>
              </c:strCache>
            </c:strRef>
          </c:cat>
          <c:val>
            <c:numRef>
              <c:f>Sheet1!$B$18:$B$35</c:f>
              <c:numCache>
                <c:formatCode>#,##0.00_);[Red]\(#,##0.00\)</c:formatCode>
                <c:ptCount val="18"/>
                <c:pt idx="0">
                  <c:v>0.46333601933924257</c:v>
                </c:pt>
                <c:pt idx="1">
                  <c:v>0.43379856657864951</c:v>
                </c:pt>
                <c:pt idx="2">
                  <c:v>0.19949220166848025</c:v>
                </c:pt>
                <c:pt idx="3">
                  <c:v>1.7880794701986755</c:v>
                </c:pt>
                <c:pt idx="4">
                  <c:v>2.8459912180842415</c:v>
                </c:pt>
                <c:pt idx="5">
                  <c:v>1.9083372438604722</c:v>
                </c:pt>
                <c:pt idx="6">
                  <c:v>1.4744384731982914</c:v>
                </c:pt>
                <c:pt idx="7">
                  <c:v>1.2564671101256468</c:v>
                </c:pt>
                <c:pt idx="8">
                  <c:v>1.6062602965403623</c:v>
                </c:pt>
                <c:pt idx="9">
                  <c:v>2.4455936220642105</c:v>
                </c:pt>
                <c:pt idx="10">
                  <c:v>2.5306845501708213</c:v>
                </c:pt>
                <c:pt idx="11">
                  <c:v>2.570898489265836</c:v>
                </c:pt>
                <c:pt idx="12">
                  <c:v>2.7692684720009804</c:v>
                </c:pt>
                <c:pt idx="13">
                  <c:v>3.2794861813935388</c:v>
                </c:pt>
                <c:pt idx="14">
                  <c:v>4.9142702848656672</c:v>
                </c:pt>
                <c:pt idx="15">
                  <c:v>6.4827586206896548</c:v>
                </c:pt>
                <c:pt idx="16">
                  <c:v>8.7644787644787634</c:v>
                </c:pt>
                <c:pt idx="17">
                  <c:v>8.4967320261437909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BC-E64D-AB29-B3DF0062DD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43238512"/>
        <c:axId val="2112221488"/>
      </c:barChart>
      <c:catAx>
        <c:axId val="-2043238512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46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1122214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12221488"/>
        <c:scaling>
          <c:orientation val="minMax"/>
        </c:scaling>
        <c:delete val="0"/>
        <c:axPos val="b"/>
        <c:majorGridlines>
          <c:spPr>
            <a:ln w="4671">
              <a:solidFill>
                <a:schemeClr val="bg1">
                  <a:lumMod val="65000"/>
                </a:schemeClr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400" b="0"/>
                </a:pPr>
                <a:r>
                  <a:rPr lang="ja-JP" altLang="en-US" sz="2400" b="0" dirty="0"/>
                  <a:t>人口１０万人当たり死者数（人）</a:t>
                </a:r>
              </a:p>
            </c:rich>
          </c:tx>
          <c:layout>
            <c:manualLayout>
              <c:xMode val="edge"/>
              <c:yMode val="edge"/>
              <c:x val="0.32552882859937599"/>
              <c:y val="0.91472320376913996"/>
            </c:manualLayout>
          </c:layout>
          <c:overlay val="0"/>
        </c:title>
        <c:numFmt formatCode="#,##0_);[Red]\(#,##0\)" sourceLinked="0"/>
        <c:majorTickMark val="in"/>
        <c:minorTickMark val="none"/>
        <c:tickLblPos val="nextTo"/>
        <c:spPr>
          <a:ln w="46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97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43238512"/>
        <c:crosses val="autoZero"/>
        <c:crossBetween val="between"/>
        <c:majorUnit val="1"/>
      </c:valAx>
      <c:spPr>
        <a:noFill/>
        <a:ln w="186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646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370221041646901"/>
          <c:y val="0.22588588094072201"/>
          <c:w val="0.75057489801726596"/>
          <c:h val="0.53087818893304295"/>
        </c:manualLayout>
      </c:layout>
      <c:barChart>
        <c:barDir val="bar"/>
        <c:grouping val="percentStacked"/>
        <c:varyColors val="0"/>
        <c:ser>
          <c:idx val="8"/>
          <c:order val="0"/>
          <c:tx>
            <c:strRef>
              <c:f>Sheet1!$B$1</c:f>
              <c:strCache>
                <c:ptCount val="1"/>
                <c:pt idx="0">
                  <c:v>-14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Sheet1!$B$2:$B$3</c:f>
              <c:numCache>
                <c:formatCode>#,##0_);[Red]\(#,##0\)</c:formatCode>
                <c:ptCount val="2"/>
                <c:pt idx="0">
                  <c:v>10740</c:v>
                </c:pt>
                <c:pt idx="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99-BA45-9734-08ABADF15C2B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15-19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Sheet1!$C$2:$C$3</c:f>
              <c:numCache>
                <c:formatCode>#,##0_);[Red]\(#,##0\)</c:formatCode>
                <c:ptCount val="2"/>
                <c:pt idx="0">
                  <c:v>16574</c:v>
                </c:pt>
                <c:pt idx="1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99-BA45-9734-08ABADF15C2B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20代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Sheet1!$D$2:$D$3</c:f>
              <c:numCache>
                <c:formatCode>#,##0_);[Red]\(#,##0\)</c:formatCode>
                <c:ptCount val="2"/>
                <c:pt idx="0">
                  <c:v>12056</c:v>
                </c:pt>
                <c:pt idx="1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F99-BA45-9734-08ABADF15C2B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30代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Sheet1!$E$2:$E$3</c:f>
              <c:numCache>
                <c:formatCode>#,##0_);[Red]\(#,##0\)</c:formatCode>
                <c:ptCount val="2"/>
                <c:pt idx="0">
                  <c:v>10038</c:v>
                </c:pt>
                <c:pt idx="1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F99-BA45-9734-08ABADF15C2B}"/>
            </c:ext>
          </c:extLst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40代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Sheet1!$F$2:$F$3</c:f>
              <c:numCache>
                <c:formatCode>#,##0_);[Red]\(#,##0\)</c:formatCode>
                <c:ptCount val="2"/>
                <c:pt idx="0">
                  <c:v>10754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F99-BA45-9734-08ABADF15C2B}"/>
            </c:ext>
          </c:extLst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50代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Sheet1!$G$2:$G$3</c:f>
              <c:numCache>
                <c:formatCode>#,##0_);[Red]\(#,##0\)</c:formatCode>
                <c:ptCount val="2"/>
                <c:pt idx="0">
                  <c:v>8081</c:v>
                </c:pt>
                <c:pt idx="1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F99-BA45-9734-08ABADF15C2B}"/>
            </c:ext>
          </c:extLst>
        </c:ser>
        <c:ser>
          <c:idx val="5"/>
          <c:order val="6"/>
          <c:tx>
            <c:strRef>
              <c:f>Sheet1!$H$1</c:f>
              <c:strCache>
                <c:ptCount val="1"/>
                <c:pt idx="0">
                  <c:v>60代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Sheet1!$H$2:$H$3</c:f>
              <c:numCache>
                <c:formatCode>#,##0_);[Red]\(#,##0\)</c:formatCode>
                <c:ptCount val="2"/>
                <c:pt idx="0">
                  <c:v>8542</c:v>
                </c:pt>
                <c:pt idx="1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F99-BA45-9734-08ABADF15C2B}"/>
            </c:ext>
          </c:extLst>
        </c:ser>
        <c:ser>
          <c:idx val="6"/>
          <c:order val="7"/>
          <c:tx>
            <c:strRef>
              <c:f>Sheet1!$I$1</c:f>
              <c:strCache>
                <c:ptCount val="1"/>
                <c:pt idx="0">
                  <c:v>70代</c:v>
                </c:pt>
              </c:strCache>
            </c:strRef>
          </c:tx>
          <c:spPr>
            <a:solidFill>
              <a:srgbClr val="99FFCC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Sheet1!$I$2:$I$3</c:f>
              <c:numCache>
                <c:formatCode>#,##0_);[Red]\(#,##0\)</c:formatCode>
                <c:ptCount val="2"/>
                <c:pt idx="0">
                  <c:v>8250</c:v>
                </c:pt>
                <c:pt idx="1">
                  <c:v>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F99-BA45-9734-08ABADF15C2B}"/>
            </c:ext>
          </c:extLst>
        </c:ser>
        <c:ser>
          <c:idx val="7"/>
          <c:order val="8"/>
          <c:tx>
            <c:strRef>
              <c:f>Sheet1!$J$1</c:f>
              <c:strCache>
                <c:ptCount val="1"/>
                <c:pt idx="0">
                  <c:v>80-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Sheet1!$J$2:$J$3</c:f>
              <c:numCache>
                <c:formatCode>#,##0_);[Red]\(#,##0\)</c:formatCode>
                <c:ptCount val="2"/>
                <c:pt idx="0">
                  <c:v>3853</c:v>
                </c:pt>
                <c:pt idx="1">
                  <c:v>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F99-BA45-9734-08ABADF15C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serLines/>
        <c:axId val="-2006710640"/>
        <c:axId val="-2040278480"/>
      </c:barChart>
      <c:catAx>
        <c:axId val="-20067106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3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40278480"/>
        <c:crosses val="autoZero"/>
        <c:auto val="1"/>
        <c:lblAlgn val="ctr"/>
        <c:lblOffset val="100"/>
        <c:noMultiLvlLbl val="0"/>
      </c:catAx>
      <c:valAx>
        <c:axId val="-2040278480"/>
        <c:scaling>
          <c:orientation val="minMax"/>
        </c:scaling>
        <c:delete val="0"/>
        <c:axPos val="b"/>
        <c:majorGridlines>
          <c:spPr>
            <a:ln w="3335">
              <a:solidFill>
                <a:srgbClr val="000000"/>
              </a:solidFill>
              <a:prstDash val="solid"/>
            </a:ln>
          </c:spPr>
        </c:majorGridlines>
        <c:minorGridlines>
          <c:spPr>
            <a:ln>
              <a:noFill/>
            </a:ln>
          </c:spPr>
        </c:minorGridlines>
        <c:title>
          <c:tx>
            <c:rich>
              <a:bodyPr/>
              <a:lstStyle/>
              <a:p>
                <a:pPr>
                  <a:defRPr b="0">
                    <a:solidFill>
                      <a:srgbClr val="000000"/>
                    </a:solidFill>
                  </a:defRPr>
                </a:pPr>
                <a:r>
                  <a:rPr lang="ja-JP" altLang="en-US" b="0">
                    <a:solidFill>
                      <a:srgbClr val="000000"/>
                    </a:solidFill>
                  </a:rPr>
                  <a:t>割合</a:t>
                </a:r>
                <a:endParaRPr lang="ja-JP" altLang="en-US" b="0" dirty="0">
                  <a:solidFill>
                    <a:srgbClr val="000000"/>
                  </a:solidFill>
                </a:endParaRP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 w="333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06710640"/>
        <c:crosses val="autoZero"/>
        <c:crossBetween val="between"/>
        <c:dispUnits>
          <c:builtInUnit val="tenThousands"/>
        </c:dispUnits>
      </c:valAx>
      <c:spPr>
        <a:noFill/>
        <a:ln w="38100">
          <a:solidFill>
            <a:srgbClr val="00000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7.8546271700977097E-2"/>
          <c:y val="1.7611447440836502E-2"/>
          <c:w val="0.85194360117635903"/>
          <c:h val="0.14663436745695699"/>
        </c:manualLayout>
      </c:layout>
      <c:overlay val="0"/>
      <c:txPr>
        <a:bodyPr/>
        <a:lstStyle/>
        <a:p>
          <a:pPr>
            <a:defRPr sz="2400" b="0">
              <a:solidFill>
                <a:srgbClr val="000000"/>
              </a:solidFill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657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370221041646901"/>
          <c:y val="0.22588588094072201"/>
          <c:w val="0.75057489801726596"/>
          <c:h val="0.53087818893304295"/>
        </c:manualLayout>
      </c:layout>
      <c:barChart>
        <c:barDir val="bar"/>
        <c:grouping val="percentStacked"/>
        <c:varyColors val="0"/>
        <c:ser>
          <c:idx val="8"/>
          <c:order val="0"/>
          <c:tx>
            <c:strRef>
              <c:f>Sheet1!$B$1</c:f>
              <c:strCache>
                <c:ptCount val="1"/>
                <c:pt idx="0">
                  <c:v>-14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Sheet1!$B$2:$B$3</c:f>
              <c:numCache>
                <c:formatCode>#,##0_);[Red]\(#,##0\)</c:formatCode>
                <c:ptCount val="2"/>
                <c:pt idx="0">
                  <c:v>7141</c:v>
                </c:pt>
                <c:pt idx="1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7C-D441-B78F-E370D0485126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15-19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Sheet1!$C$2:$C$3</c:f>
              <c:numCache>
                <c:formatCode>#,##0_);[Red]\(#,##0\)</c:formatCode>
                <c:ptCount val="2"/>
                <c:pt idx="0">
                  <c:v>1847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7C-D441-B78F-E370D0485126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20代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Sheet1!$D$2:$D$3</c:f>
              <c:numCache>
                <c:formatCode>#,##0_);[Red]\(#,##0\)</c:formatCode>
                <c:ptCount val="2"/>
                <c:pt idx="0">
                  <c:v>5136</c:v>
                </c:pt>
                <c:pt idx="1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E7C-D441-B78F-E370D0485126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30代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Sheet1!$E$2:$E$3</c:f>
              <c:numCache>
                <c:formatCode>#,##0_);[Red]\(#,##0\)</c:formatCode>
                <c:ptCount val="2"/>
                <c:pt idx="0">
                  <c:v>5234</c:v>
                </c:pt>
                <c:pt idx="1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E7C-D441-B78F-E370D0485126}"/>
            </c:ext>
          </c:extLst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40代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Sheet1!$F$2:$F$3</c:f>
              <c:numCache>
                <c:formatCode>#,##0_);[Red]\(#,##0\)</c:formatCode>
                <c:ptCount val="2"/>
                <c:pt idx="0">
                  <c:v>6535</c:v>
                </c:pt>
                <c:pt idx="1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E7C-D441-B78F-E370D0485126}"/>
            </c:ext>
          </c:extLst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50代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Sheet1!$G$2:$G$3</c:f>
              <c:numCache>
                <c:formatCode>#,##0_);[Red]\(#,##0\)</c:formatCode>
                <c:ptCount val="2"/>
                <c:pt idx="0">
                  <c:v>6009</c:v>
                </c:pt>
                <c:pt idx="1">
                  <c:v>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E7C-D441-B78F-E370D0485126}"/>
            </c:ext>
          </c:extLst>
        </c:ser>
        <c:ser>
          <c:idx val="5"/>
          <c:order val="6"/>
          <c:tx>
            <c:strRef>
              <c:f>Sheet1!$H$1</c:f>
              <c:strCache>
                <c:ptCount val="1"/>
                <c:pt idx="0">
                  <c:v>60代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Sheet1!$H$2:$H$3</c:f>
              <c:numCache>
                <c:formatCode>#,##0_);[Red]\(#,##0\)</c:formatCode>
                <c:ptCount val="2"/>
                <c:pt idx="0">
                  <c:v>6518</c:v>
                </c:pt>
                <c:pt idx="1">
                  <c:v>185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E7C-D441-B78F-E370D0485126}"/>
            </c:ext>
          </c:extLst>
        </c:ser>
        <c:ser>
          <c:idx val="6"/>
          <c:order val="7"/>
          <c:tx>
            <c:strRef>
              <c:f>Sheet1!$I$1</c:f>
              <c:strCache>
                <c:ptCount val="1"/>
                <c:pt idx="0">
                  <c:v>70代</c:v>
                </c:pt>
              </c:strCache>
            </c:strRef>
          </c:tx>
          <c:spPr>
            <a:solidFill>
              <a:srgbClr val="99FFCC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Sheet1!$I$2:$I$3</c:f>
              <c:numCache>
                <c:formatCode>#,##0_);[Red]\(#,##0\)</c:formatCode>
                <c:ptCount val="2"/>
                <c:pt idx="0">
                  <c:v>7252</c:v>
                </c:pt>
                <c:pt idx="1">
                  <c:v>362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E7C-D441-B78F-E370D0485126}"/>
            </c:ext>
          </c:extLst>
        </c:ser>
        <c:ser>
          <c:idx val="7"/>
          <c:order val="8"/>
          <c:tx>
            <c:strRef>
              <c:f>Sheet1!$J$1</c:f>
              <c:strCache>
                <c:ptCount val="1"/>
                <c:pt idx="0">
                  <c:v>80-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Sheet1!$J$2:$J$3</c:f>
              <c:numCache>
                <c:formatCode>#,##0_);[Red]\(#,##0\)</c:formatCode>
                <c:ptCount val="2"/>
                <c:pt idx="0">
                  <c:v>5520</c:v>
                </c:pt>
                <c:pt idx="1">
                  <c:v>482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E7C-D441-B78F-E370D04851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serLines/>
        <c:axId val="-2012558896"/>
        <c:axId val="-2003295856"/>
      </c:barChart>
      <c:catAx>
        <c:axId val="-20125588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3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03295856"/>
        <c:crosses val="autoZero"/>
        <c:auto val="1"/>
        <c:lblAlgn val="ctr"/>
        <c:lblOffset val="100"/>
        <c:noMultiLvlLbl val="0"/>
      </c:catAx>
      <c:valAx>
        <c:axId val="-2003295856"/>
        <c:scaling>
          <c:orientation val="minMax"/>
        </c:scaling>
        <c:delete val="0"/>
        <c:axPos val="b"/>
        <c:majorGridlines>
          <c:spPr>
            <a:ln w="3335">
              <a:solidFill>
                <a:srgbClr val="000000"/>
              </a:solidFill>
              <a:prstDash val="solid"/>
            </a:ln>
          </c:spPr>
        </c:majorGridlines>
        <c:minorGridlines>
          <c:spPr>
            <a:ln>
              <a:noFill/>
            </a:ln>
          </c:spPr>
        </c:minorGridlines>
        <c:title>
          <c:tx>
            <c:rich>
              <a:bodyPr/>
              <a:lstStyle/>
              <a:p>
                <a:pPr>
                  <a:defRPr b="0">
                    <a:solidFill>
                      <a:srgbClr val="000000"/>
                    </a:solidFill>
                  </a:defRPr>
                </a:pPr>
                <a:r>
                  <a:rPr lang="ja-JP" altLang="en-US" b="0">
                    <a:solidFill>
                      <a:srgbClr val="000000"/>
                    </a:solidFill>
                  </a:rPr>
                  <a:t>割合</a:t>
                </a:r>
                <a:endParaRPr lang="ja-JP" altLang="en-US" b="0" dirty="0">
                  <a:solidFill>
                    <a:srgbClr val="000000"/>
                  </a:solidFill>
                </a:endParaRP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 w="333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12558896"/>
        <c:crosses val="autoZero"/>
        <c:crossBetween val="between"/>
        <c:dispUnits>
          <c:builtInUnit val="tenThousands"/>
        </c:dispUnits>
      </c:valAx>
      <c:spPr>
        <a:noFill/>
        <a:ln w="38100">
          <a:solidFill>
            <a:srgbClr val="00000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7.8546271700977097E-2"/>
          <c:y val="1.7611447440836502E-2"/>
          <c:w val="0.85194360117635903"/>
          <c:h val="0.14663436745695699"/>
        </c:manualLayout>
      </c:layout>
      <c:overlay val="0"/>
      <c:txPr>
        <a:bodyPr/>
        <a:lstStyle/>
        <a:p>
          <a:pPr>
            <a:defRPr sz="2400" b="0">
              <a:solidFill>
                <a:srgbClr val="000000"/>
              </a:solidFill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657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108853557780301"/>
          <c:y val="8.9891111860727305E-2"/>
          <c:w val="0.73484848484849197"/>
          <c:h val="0.74421652261607196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高齢者</c:v>
                </c:pt>
              </c:strCache>
            </c:strRef>
          </c:tx>
          <c:spPr>
            <a:solidFill>
              <a:srgbClr val="FF0000"/>
            </a:solidFill>
            <a:ln w="1281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Sheet1!$B$1:$O$1</c:f>
              <c:strCache>
                <c:ptCount val="14"/>
                <c:pt idx="0">
                  <c:v>横断中</c:v>
                </c:pt>
                <c:pt idx="1">
                  <c:v>対人その他</c:v>
                </c:pt>
                <c:pt idx="2">
                  <c:v>正面衝突</c:v>
                </c:pt>
                <c:pt idx="3">
                  <c:v>追突</c:v>
                </c:pt>
                <c:pt idx="4">
                  <c:v>出会い頭</c:v>
                </c:pt>
                <c:pt idx="5">
                  <c:v>追越時等</c:v>
                </c:pt>
                <c:pt idx="6">
                  <c:v>左折時</c:v>
                </c:pt>
                <c:pt idx="7">
                  <c:v>右折時</c:v>
                </c:pt>
                <c:pt idx="8">
                  <c:v>車両相互その他</c:v>
                </c:pt>
                <c:pt idx="9">
                  <c:v>工作物衝突</c:v>
                </c:pt>
                <c:pt idx="10">
                  <c:v>駐車車両衝突</c:v>
                </c:pt>
                <c:pt idx="11">
                  <c:v>路外逸脱</c:v>
                </c:pt>
                <c:pt idx="12">
                  <c:v>転倒</c:v>
                </c:pt>
                <c:pt idx="13">
                  <c:v>車両単独その他</c:v>
                </c:pt>
              </c:strCache>
            </c:strRef>
          </c:cat>
          <c:val>
            <c:numRef>
              <c:f>Sheet1!$B$2:$O$2</c:f>
              <c:numCache>
                <c:formatCode>0.0_ </c:formatCode>
                <c:ptCount val="14"/>
                <c:pt idx="0">
                  <c:v>7.479445717770254</c:v>
                </c:pt>
                <c:pt idx="1">
                  <c:v>5.4303257144058712</c:v>
                </c:pt>
                <c:pt idx="2">
                  <c:v>2.2730617995247808</c:v>
                </c:pt>
                <c:pt idx="3">
                  <c:v>23.389826944508695</c:v>
                </c:pt>
                <c:pt idx="4">
                  <c:v>29.054608154425214</c:v>
                </c:pt>
                <c:pt idx="5">
                  <c:v>1.6538049077948567</c:v>
                </c:pt>
                <c:pt idx="6">
                  <c:v>5.5438736673886071</c:v>
                </c:pt>
                <c:pt idx="7">
                  <c:v>9.8460794415122894</c:v>
                </c:pt>
                <c:pt idx="8">
                  <c:v>12.06762411422083</c:v>
                </c:pt>
                <c:pt idx="9">
                  <c:v>1.726349433311605</c:v>
                </c:pt>
                <c:pt idx="10">
                  <c:v>0.28912673213196793</c:v>
                </c:pt>
                <c:pt idx="11">
                  <c:v>0.36272262758374163</c:v>
                </c:pt>
                <c:pt idx="12">
                  <c:v>0.36692810732384296</c:v>
                </c:pt>
                <c:pt idx="13">
                  <c:v>0.51306852829236493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A2-4349-B3A3-8E9EF911496B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若者・高齢者以外</c:v>
                </c:pt>
              </c:strCache>
            </c:strRef>
          </c:tx>
          <c:spPr>
            <a:solidFill>
              <a:srgbClr val="00B050"/>
            </a:solidFill>
            <a:ln w="1281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Sheet1!$B$1:$O$1</c:f>
              <c:strCache>
                <c:ptCount val="14"/>
                <c:pt idx="0">
                  <c:v>横断中</c:v>
                </c:pt>
                <c:pt idx="1">
                  <c:v>対人その他</c:v>
                </c:pt>
                <c:pt idx="2">
                  <c:v>正面衝突</c:v>
                </c:pt>
                <c:pt idx="3">
                  <c:v>追突</c:v>
                </c:pt>
                <c:pt idx="4">
                  <c:v>出会い頭</c:v>
                </c:pt>
                <c:pt idx="5">
                  <c:v>追越時等</c:v>
                </c:pt>
                <c:pt idx="6">
                  <c:v>左折時</c:v>
                </c:pt>
                <c:pt idx="7">
                  <c:v>右折時</c:v>
                </c:pt>
                <c:pt idx="8">
                  <c:v>車両相互その他</c:v>
                </c:pt>
                <c:pt idx="9">
                  <c:v>工作物衝突</c:v>
                </c:pt>
                <c:pt idx="10">
                  <c:v>駐車車両衝突</c:v>
                </c:pt>
                <c:pt idx="11">
                  <c:v>路外逸脱</c:v>
                </c:pt>
                <c:pt idx="12">
                  <c:v>転倒</c:v>
                </c:pt>
                <c:pt idx="13">
                  <c:v>車両単独その他</c:v>
                </c:pt>
              </c:strCache>
            </c:strRef>
          </c:cat>
          <c:val>
            <c:numRef>
              <c:f>Sheet1!$B$3:$O$3</c:f>
              <c:numCache>
                <c:formatCode>0.0_ </c:formatCode>
                <c:ptCount val="14"/>
                <c:pt idx="0">
                  <c:v>6.1123666730975943</c:v>
                </c:pt>
                <c:pt idx="1">
                  <c:v>3.9853374858749278</c:v>
                </c:pt>
                <c:pt idx="2">
                  <c:v>1.7856158531543698</c:v>
                </c:pt>
                <c:pt idx="3">
                  <c:v>39.081319075048917</c:v>
                </c:pt>
                <c:pt idx="4">
                  <c:v>22.772028222583579</c:v>
                </c:pt>
                <c:pt idx="5">
                  <c:v>1.634029710883885</c:v>
                </c:pt>
                <c:pt idx="6">
                  <c:v>4.6984813824656175</c:v>
                </c:pt>
                <c:pt idx="7">
                  <c:v>8.2149353691811591</c:v>
                </c:pt>
                <c:pt idx="8">
                  <c:v>9.660515944106054</c:v>
                </c:pt>
                <c:pt idx="9">
                  <c:v>0.97015131053110271</c:v>
                </c:pt>
                <c:pt idx="10">
                  <c:v>0.16812281233635587</c:v>
                </c:pt>
                <c:pt idx="11">
                  <c:v>0.10335418791169418</c:v>
                </c:pt>
                <c:pt idx="12">
                  <c:v>0.38034341151503459</c:v>
                </c:pt>
                <c:pt idx="13">
                  <c:v>0.43064244963205911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A2-4349-B3A3-8E9EF91149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70479008"/>
        <c:axId val="2107340448"/>
      </c:barChart>
      <c:catAx>
        <c:axId val="-207047900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2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107340448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2107340448"/>
        <c:scaling>
          <c:orientation val="minMax"/>
        </c:scaling>
        <c:delete val="0"/>
        <c:axPos val="t"/>
        <c:majorGridlines/>
        <c:title>
          <c:tx>
            <c:rich>
              <a:bodyPr/>
              <a:lstStyle/>
              <a:p>
                <a:pPr>
                  <a:defRPr sz="2210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b="0"/>
                  <a:t>事故の割合（％）</a:t>
                </a:r>
              </a:p>
            </c:rich>
          </c:tx>
          <c:layout>
            <c:manualLayout>
              <c:xMode val="edge"/>
              <c:yMode val="edge"/>
              <c:x val="0.49350644403174299"/>
              <c:y val="0.92335754327005404"/>
            </c:manualLayout>
          </c:layout>
          <c:overlay val="0"/>
          <c:spPr>
            <a:noFill/>
            <a:ln w="25643">
              <a:noFill/>
            </a:ln>
          </c:spPr>
        </c:title>
        <c:numFmt formatCode="0_ " sourceLinked="0"/>
        <c:majorTickMark val="in"/>
        <c:minorTickMark val="none"/>
        <c:tickLblPos val="high"/>
        <c:spPr>
          <a:ln w="32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70479008"/>
        <c:crosses val="autoZero"/>
        <c:crossBetween val="between"/>
      </c:valAx>
      <c:spPr>
        <a:noFill/>
        <a:ln w="25394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9437233366106702"/>
          <c:y val="3.4188319052711E-3"/>
          <c:w val="0.45502914590318699"/>
          <c:h val="7.5213561267804499E-2"/>
        </c:manualLayout>
      </c:layout>
      <c:overlay val="0"/>
      <c:spPr>
        <a:solidFill>
          <a:schemeClr val="bg1"/>
        </a:solidFill>
        <a:ln w="3203">
          <a:noFill/>
          <a:prstDash val="solid"/>
        </a:ln>
      </c:spPr>
      <c:txPr>
        <a:bodyPr/>
        <a:lstStyle/>
        <a:p>
          <a:pPr>
            <a:defRPr sz="2400" b="0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11" b="0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108853557780301"/>
          <c:y val="8.9891111860727305E-2"/>
          <c:w val="0.73484848484849197"/>
          <c:h val="0.74421652261607196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高齢者</c:v>
                </c:pt>
              </c:strCache>
            </c:strRef>
          </c:tx>
          <c:spPr>
            <a:solidFill>
              <a:srgbClr val="FF0000"/>
            </a:solidFill>
            <a:ln w="1281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Sheet1!$B$1:$O$1</c:f>
              <c:strCache>
                <c:ptCount val="14"/>
                <c:pt idx="0">
                  <c:v>横断中</c:v>
                </c:pt>
                <c:pt idx="1">
                  <c:v>対人その他</c:v>
                </c:pt>
                <c:pt idx="2">
                  <c:v>正面衝突</c:v>
                </c:pt>
                <c:pt idx="3">
                  <c:v>追突</c:v>
                </c:pt>
                <c:pt idx="4">
                  <c:v>出会い頭</c:v>
                </c:pt>
                <c:pt idx="5">
                  <c:v>追越時等</c:v>
                </c:pt>
                <c:pt idx="6">
                  <c:v>左折時</c:v>
                </c:pt>
                <c:pt idx="7">
                  <c:v>右折時</c:v>
                </c:pt>
                <c:pt idx="8">
                  <c:v>車両相互その他</c:v>
                </c:pt>
                <c:pt idx="9">
                  <c:v>工作物衝突</c:v>
                </c:pt>
                <c:pt idx="10">
                  <c:v>駐車車両衝突</c:v>
                </c:pt>
                <c:pt idx="11">
                  <c:v>路外逸脱</c:v>
                </c:pt>
                <c:pt idx="12">
                  <c:v>転倒</c:v>
                </c:pt>
                <c:pt idx="13">
                  <c:v>車両単独その他</c:v>
                </c:pt>
              </c:strCache>
            </c:strRef>
          </c:cat>
          <c:val>
            <c:numRef>
              <c:f>Sheet1!$B$2:$O$2</c:f>
              <c:numCache>
                <c:formatCode>0.0_ </c:formatCode>
                <c:ptCount val="14"/>
                <c:pt idx="0">
                  <c:v>18.365061590145576</c:v>
                </c:pt>
                <c:pt idx="1">
                  <c:v>8.1746920492721173</c:v>
                </c:pt>
                <c:pt idx="2">
                  <c:v>11.310190369540873</c:v>
                </c:pt>
                <c:pt idx="3">
                  <c:v>3.0235162374020157</c:v>
                </c:pt>
                <c:pt idx="4">
                  <c:v>16.013437849944008</c:v>
                </c:pt>
                <c:pt idx="5">
                  <c:v>0.55991041433370659</c:v>
                </c:pt>
                <c:pt idx="6">
                  <c:v>0.78387458006718924</c:v>
                </c:pt>
                <c:pt idx="7">
                  <c:v>5.5991041433370663</c:v>
                </c:pt>
                <c:pt idx="8">
                  <c:v>2.4636058230683089</c:v>
                </c:pt>
                <c:pt idx="9">
                  <c:v>18.029115341545353</c:v>
                </c:pt>
                <c:pt idx="10">
                  <c:v>0.67189249720044786</c:v>
                </c:pt>
                <c:pt idx="11">
                  <c:v>11.758118701007838</c:v>
                </c:pt>
                <c:pt idx="12">
                  <c:v>0.78387458006718924</c:v>
                </c:pt>
                <c:pt idx="13">
                  <c:v>2.2396416573348263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F4-CD46-9B08-A75B8F9125FB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若者・高齢者以外</c:v>
                </c:pt>
              </c:strCache>
            </c:strRef>
          </c:tx>
          <c:spPr>
            <a:solidFill>
              <a:srgbClr val="00B050"/>
            </a:solidFill>
            <a:ln w="1281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Sheet1!$B$1:$O$1</c:f>
              <c:strCache>
                <c:ptCount val="14"/>
                <c:pt idx="0">
                  <c:v>横断中</c:v>
                </c:pt>
                <c:pt idx="1">
                  <c:v>対人その他</c:v>
                </c:pt>
                <c:pt idx="2">
                  <c:v>正面衝突</c:v>
                </c:pt>
                <c:pt idx="3">
                  <c:v>追突</c:v>
                </c:pt>
                <c:pt idx="4">
                  <c:v>出会い頭</c:v>
                </c:pt>
                <c:pt idx="5">
                  <c:v>追越時等</c:v>
                </c:pt>
                <c:pt idx="6">
                  <c:v>左折時</c:v>
                </c:pt>
                <c:pt idx="7">
                  <c:v>右折時</c:v>
                </c:pt>
                <c:pt idx="8">
                  <c:v>車両相互その他</c:v>
                </c:pt>
                <c:pt idx="9">
                  <c:v>工作物衝突</c:v>
                </c:pt>
                <c:pt idx="10">
                  <c:v>駐車車両衝突</c:v>
                </c:pt>
                <c:pt idx="11">
                  <c:v>路外逸脱</c:v>
                </c:pt>
                <c:pt idx="12">
                  <c:v>転倒</c:v>
                </c:pt>
                <c:pt idx="13">
                  <c:v>車両単独その他</c:v>
                </c:pt>
              </c:strCache>
            </c:strRef>
          </c:cat>
          <c:val>
            <c:numRef>
              <c:f>Sheet1!$B$3:$O$3</c:f>
              <c:numCache>
                <c:formatCode>0.0_ </c:formatCode>
                <c:ptCount val="14"/>
                <c:pt idx="0">
                  <c:v>28.485757121439281</c:v>
                </c:pt>
                <c:pt idx="1">
                  <c:v>12.693653173413294</c:v>
                </c:pt>
                <c:pt idx="2">
                  <c:v>9.3453273363318345</c:v>
                </c:pt>
                <c:pt idx="3">
                  <c:v>5.8470764617691158</c:v>
                </c:pt>
                <c:pt idx="4">
                  <c:v>11.494252873563218</c:v>
                </c:pt>
                <c:pt idx="5">
                  <c:v>1.0994502748625687</c:v>
                </c:pt>
                <c:pt idx="6">
                  <c:v>1.5992003998000999</c:v>
                </c:pt>
                <c:pt idx="7">
                  <c:v>5.0974512743628182</c:v>
                </c:pt>
                <c:pt idx="8">
                  <c:v>2.9985007496251872</c:v>
                </c:pt>
                <c:pt idx="9">
                  <c:v>14.492753623188406</c:v>
                </c:pt>
                <c:pt idx="10">
                  <c:v>1.2993503248375811</c:v>
                </c:pt>
                <c:pt idx="11">
                  <c:v>2.5487256371814091</c:v>
                </c:pt>
                <c:pt idx="12">
                  <c:v>1.6491754122938531</c:v>
                </c:pt>
                <c:pt idx="13">
                  <c:v>1.249375312343828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F4-CD46-9B08-A75B8F9125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85235344"/>
        <c:axId val="2120946544"/>
      </c:barChart>
      <c:catAx>
        <c:axId val="-208523534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2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120946544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2120946544"/>
        <c:scaling>
          <c:orientation val="minMax"/>
        </c:scaling>
        <c:delete val="0"/>
        <c:axPos val="t"/>
        <c:majorGridlines/>
        <c:title>
          <c:tx>
            <c:rich>
              <a:bodyPr/>
              <a:lstStyle/>
              <a:p>
                <a:pPr>
                  <a:defRPr sz="2210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b="0"/>
                  <a:t>事故の割合（％）</a:t>
                </a:r>
              </a:p>
            </c:rich>
          </c:tx>
          <c:layout>
            <c:manualLayout>
              <c:xMode val="edge"/>
              <c:yMode val="edge"/>
              <c:x val="0.49350644403174299"/>
              <c:y val="0.92335754327005404"/>
            </c:manualLayout>
          </c:layout>
          <c:overlay val="0"/>
          <c:spPr>
            <a:noFill/>
            <a:ln w="25643">
              <a:noFill/>
            </a:ln>
          </c:spPr>
        </c:title>
        <c:numFmt formatCode="0_ " sourceLinked="0"/>
        <c:majorTickMark val="in"/>
        <c:minorTickMark val="none"/>
        <c:tickLblPos val="high"/>
        <c:spPr>
          <a:ln w="32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85235344"/>
        <c:crosses val="autoZero"/>
        <c:crossBetween val="between"/>
      </c:valAx>
      <c:spPr>
        <a:noFill/>
        <a:ln w="25394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9437233366106702"/>
          <c:y val="3.4188319052711E-3"/>
          <c:w val="0.45502914590318699"/>
          <c:h val="7.5213561267804499E-2"/>
        </c:manualLayout>
      </c:layout>
      <c:overlay val="0"/>
      <c:spPr>
        <a:solidFill>
          <a:schemeClr val="bg1"/>
        </a:solidFill>
        <a:ln w="3203">
          <a:noFill/>
          <a:prstDash val="solid"/>
        </a:ln>
      </c:spPr>
      <c:txPr>
        <a:bodyPr/>
        <a:lstStyle/>
        <a:p>
          <a:pPr>
            <a:defRPr sz="2400" b="0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11" b="0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523235727371101"/>
          <c:y val="0.29268292682927199"/>
          <c:w val="0.78662442048719505"/>
          <c:h val="0.53881412845643994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自動車乗車中</c:v>
                </c:pt>
              </c:strCache>
            </c:strRef>
          </c:tx>
          <c:spPr>
            <a:ln w="31511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General</c:formatCode>
                <c:ptCount val="2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  <c:pt idx="22">
                  <c:v>29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4550</c:v>
                </c:pt>
                <c:pt idx="1">
                  <c:v>4289</c:v>
                </c:pt>
                <c:pt idx="2">
                  <c:v>4251</c:v>
                </c:pt>
                <c:pt idx="3">
                  <c:v>3972</c:v>
                </c:pt>
                <c:pt idx="4">
                  <c:v>3872</c:v>
                </c:pt>
                <c:pt idx="5">
                  <c:v>3953</c:v>
                </c:pt>
                <c:pt idx="6">
                  <c:v>3711</c:v>
                </c:pt>
                <c:pt idx="7">
                  <c:v>3463</c:v>
                </c:pt>
                <c:pt idx="8">
                  <c:v>3056</c:v>
                </c:pt>
                <c:pt idx="9">
                  <c:v>2945</c:v>
                </c:pt>
                <c:pt idx="10">
                  <c:v>2741</c:v>
                </c:pt>
                <c:pt idx="11">
                  <c:v>2382</c:v>
                </c:pt>
                <c:pt idx="12">
                  <c:v>2030</c:v>
                </c:pt>
                <c:pt idx="13">
                  <c:v>1724</c:v>
                </c:pt>
                <c:pt idx="14">
                  <c:v>1627</c:v>
                </c:pt>
                <c:pt idx="15">
                  <c:v>1625</c:v>
                </c:pt>
                <c:pt idx="16">
                  <c:v>1465</c:v>
                </c:pt>
                <c:pt idx="17">
                  <c:v>1417</c:v>
                </c:pt>
                <c:pt idx="18">
                  <c:v>1415</c:v>
                </c:pt>
                <c:pt idx="19">
                  <c:v>1370</c:v>
                </c:pt>
                <c:pt idx="20">
                  <c:v>1322</c:v>
                </c:pt>
                <c:pt idx="21" formatCode="#,##0_);[Red]\(#,##0\)">
                  <c:v>1338</c:v>
                </c:pt>
                <c:pt idx="22" formatCode="#,##0_);[Red]\(#,##0\)">
                  <c:v>1221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C1-2A46-9EFC-AD7DEFFBAB8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自動二輪車乗車中</c:v>
                </c:pt>
              </c:strCache>
            </c:strRef>
          </c:tx>
          <c:spPr>
            <a:ln w="25207">
              <a:solidFill>
                <a:srgbClr val="0000FF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General</c:formatCode>
                <c:ptCount val="2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  <c:pt idx="22">
                  <c:v>29</c:v>
                </c:pt>
              </c:numCache>
            </c:numRef>
          </c:cat>
          <c:val>
            <c:numRef>
              <c:f>Sheet1!$B$3:$X$3</c:f>
              <c:numCache>
                <c:formatCode>General</c:formatCode>
                <c:ptCount val="23"/>
                <c:pt idx="0">
                  <c:v>1062</c:v>
                </c:pt>
                <c:pt idx="1">
                  <c:v>943</c:v>
                </c:pt>
                <c:pt idx="2">
                  <c:v>859</c:v>
                </c:pt>
                <c:pt idx="3">
                  <c:v>886</c:v>
                </c:pt>
                <c:pt idx="4">
                  <c:v>743</c:v>
                </c:pt>
                <c:pt idx="5">
                  <c:v>795</c:v>
                </c:pt>
                <c:pt idx="6">
                  <c:v>813</c:v>
                </c:pt>
                <c:pt idx="7">
                  <c:v>777</c:v>
                </c:pt>
                <c:pt idx="8">
                  <c:v>727</c:v>
                </c:pt>
                <c:pt idx="9">
                  <c:v>675</c:v>
                </c:pt>
                <c:pt idx="10">
                  <c:v>604</c:v>
                </c:pt>
                <c:pt idx="11">
                  <c:v>595</c:v>
                </c:pt>
                <c:pt idx="12">
                  <c:v>561</c:v>
                </c:pt>
                <c:pt idx="13">
                  <c:v>568</c:v>
                </c:pt>
                <c:pt idx="14">
                  <c:v>527</c:v>
                </c:pt>
                <c:pt idx="15">
                  <c:v>516</c:v>
                </c:pt>
                <c:pt idx="16">
                  <c:v>515</c:v>
                </c:pt>
                <c:pt idx="17">
                  <c:v>460</c:v>
                </c:pt>
                <c:pt idx="18">
                  <c:v>465</c:v>
                </c:pt>
                <c:pt idx="19">
                  <c:v>442</c:v>
                </c:pt>
                <c:pt idx="20">
                  <c:v>447</c:v>
                </c:pt>
                <c:pt idx="21" formatCode="#,##0_);[Red]\(#,##0\)">
                  <c:v>460</c:v>
                </c:pt>
                <c:pt idx="22" formatCode="#,##0_);[Red]\(#,##0\)">
                  <c:v>448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C1-2A46-9EFC-AD7DEFFBAB86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原付乗車中</c:v>
                </c:pt>
              </c:strCache>
            </c:strRef>
          </c:tx>
          <c:spPr>
            <a:ln w="25207">
              <a:solidFill>
                <a:srgbClr val="00FF00"/>
              </a:solidFill>
              <a:prstDash val="solid"/>
            </a:ln>
          </c:spPr>
          <c:marker>
            <c:symbol val="triangle"/>
            <c:size val="2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General</c:formatCode>
                <c:ptCount val="2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  <c:pt idx="22">
                  <c:v>29</c:v>
                </c:pt>
              </c:numCache>
            </c:numRef>
          </c:cat>
          <c:val>
            <c:numRef>
              <c:f>Sheet1!$B$4:$X$4</c:f>
              <c:numCache>
                <c:formatCode>General</c:formatCode>
                <c:ptCount val="23"/>
                <c:pt idx="0">
                  <c:v>929</c:v>
                </c:pt>
                <c:pt idx="1">
                  <c:v>836</c:v>
                </c:pt>
                <c:pt idx="2">
                  <c:v>803</c:v>
                </c:pt>
                <c:pt idx="3">
                  <c:v>746</c:v>
                </c:pt>
                <c:pt idx="4">
                  <c:v>773</c:v>
                </c:pt>
                <c:pt idx="5">
                  <c:v>780</c:v>
                </c:pt>
                <c:pt idx="6">
                  <c:v>753</c:v>
                </c:pt>
                <c:pt idx="7">
                  <c:v>726</c:v>
                </c:pt>
                <c:pt idx="8">
                  <c:v>632</c:v>
                </c:pt>
                <c:pt idx="9">
                  <c:v>648</c:v>
                </c:pt>
                <c:pt idx="10">
                  <c:v>583</c:v>
                </c:pt>
                <c:pt idx="11">
                  <c:v>526</c:v>
                </c:pt>
                <c:pt idx="12">
                  <c:v>474</c:v>
                </c:pt>
                <c:pt idx="13">
                  <c:v>423</c:v>
                </c:pt>
                <c:pt idx="14">
                  <c:v>363</c:v>
                </c:pt>
                <c:pt idx="15">
                  <c:v>362</c:v>
                </c:pt>
                <c:pt idx="16">
                  <c:v>336</c:v>
                </c:pt>
                <c:pt idx="17">
                  <c:v>328</c:v>
                </c:pt>
                <c:pt idx="18">
                  <c:v>295</c:v>
                </c:pt>
                <c:pt idx="19">
                  <c:v>255</c:v>
                </c:pt>
                <c:pt idx="20">
                  <c:v>230</c:v>
                </c:pt>
                <c:pt idx="21" formatCode="#,##0_);[Red]\(#,##0\)">
                  <c:v>224</c:v>
                </c:pt>
                <c:pt idx="22" formatCode="#,##0_);[Red]\(#,##0\)">
                  <c:v>184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1C1-2A46-9EFC-AD7DEFFBAB86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自転車乗車中</c:v>
                </c:pt>
              </c:strCache>
            </c:strRef>
          </c:tx>
          <c:spPr>
            <a:ln w="25207">
              <a:solidFill>
                <a:srgbClr val="FFCC00"/>
              </a:solidFill>
              <a:prstDash val="solid"/>
            </a:ln>
          </c:spPr>
          <c:marker>
            <c:symbol val="x"/>
            <c:size val="2"/>
            <c:spPr>
              <a:noFill/>
              <a:ln>
                <a:solidFill>
                  <a:srgbClr val="FFCC00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General</c:formatCode>
                <c:ptCount val="2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  <c:pt idx="22">
                  <c:v>29</c:v>
                </c:pt>
              </c:numCache>
            </c:numRef>
          </c:cat>
          <c:val>
            <c:numRef>
              <c:f>Sheet1!$B$5:$X$5</c:f>
              <c:numCache>
                <c:formatCode>General</c:formatCode>
                <c:ptCount val="23"/>
                <c:pt idx="0">
                  <c:v>1121</c:v>
                </c:pt>
                <c:pt idx="1">
                  <c:v>1052</c:v>
                </c:pt>
                <c:pt idx="2">
                  <c:v>1065</c:v>
                </c:pt>
                <c:pt idx="3">
                  <c:v>988</c:v>
                </c:pt>
                <c:pt idx="4">
                  <c:v>1032</c:v>
                </c:pt>
                <c:pt idx="5">
                  <c:v>984</c:v>
                </c:pt>
                <c:pt idx="6">
                  <c:v>992</c:v>
                </c:pt>
                <c:pt idx="7">
                  <c:v>997</c:v>
                </c:pt>
                <c:pt idx="8">
                  <c:v>980</c:v>
                </c:pt>
                <c:pt idx="9">
                  <c:v>866</c:v>
                </c:pt>
                <c:pt idx="10">
                  <c:v>851</c:v>
                </c:pt>
                <c:pt idx="11">
                  <c:v>821</c:v>
                </c:pt>
                <c:pt idx="12">
                  <c:v>749</c:v>
                </c:pt>
                <c:pt idx="13">
                  <c:v>726</c:v>
                </c:pt>
                <c:pt idx="14">
                  <c:v>709</c:v>
                </c:pt>
                <c:pt idx="15">
                  <c:v>665</c:v>
                </c:pt>
                <c:pt idx="16">
                  <c:v>635</c:v>
                </c:pt>
                <c:pt idx="17">
                  <c:v>563</c:v>
                </c:pt>
                <c:pt idx="18">
                  <c:v>600</c:v>
                </c:pt>
                <c:pt idx="19">
                  <c:v>540</c:v>
                </c:pt>
                <c:pt idx="20">
                  <c:v>572</c:v>
                </c:pt>
                <c:pt idx="21" formatCode="#,##0_);[Red]\(#,##0\)">
                  <c:v>509</c:v>
                </c:pt>
                <c:pt idx="22" formatCode="#,##0_);[Red]\(#,##0\)">
                  <c:v>480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1C1-2A46-9EFC-AD7DEFFBAB86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歩行中</c:v>
                </c:pt>
              </c:strCache>
            </c:strRef>
          </c:tx>
          <c:spPr>
            <a:ln w="31511">
              <a:solidFill>
                <a:srgbClr val="FF00FF"/>
              </a:solidFill>
              <a:prstDash val="solid"/>
            </a:ln>
          </c:spPr>
          <c:marker>
            <c:symbol val="star"/>
            <c:size val="2"/>
            <c:spPr>
              <a:noFill/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General</c:formatCode>
                <c:ptCount val="2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  <c:pt idx="22">
                  <c:v>29</c:v>
                </c:pt>
              </c:numCache>
            </c:numRef>
          </c:cat>
          <c:val>
            <c:numRef>
              <c:f>Sheet1!$B$6:$X$6</c:f>
              <c:numCache>
                <c:formatCode>General</c:formatCode>
                <c:ptCount val="23"/>
                <c:pt idx="0">
                  <c:v>2987</c:v>
                </c:pt>
                <c:pt idx="1">
                  <c:v>2794</c:v>
                </c:pt>
                <c:pt idx="2">
                  <c:v>2643</c:v>
                </c:pt>
                <c:pt idx="3">
                  <c:v>2605</c:v>
                </c:pt>
                <c:pt idx="4">
                  <c:v>2571</c:v>
                </c:pt>
                <c:pt idx="5">
                  <c:v>2540</c:v>
                </c:pt>
                <c:pt idx="6">
                  <c:v>2456</c:v>
                </c:pt>
                <c:pt idx="7">
                  <c:v>2416</c:v>
                </c:pt>
                <c:pt idx="8">
                  <c:v>2357</c:v>
                </c:pt>
                <c:pt idx="9">
                  <c:v>2273</c:v>
                </c:pt>
                <c:pt idx="10">
                  <c:v>2133</c:v>
                </c:pt>
                <c:pt idx="11">
                  <c:v>2067</c:v>
                </c:pt>
                <c:pt idx="12">
                  <c:v>1956</c:v>
                </c:pt>
                <c:pt idx="13">
                  <c:v>1739</c:v>
                </c:pt>
                <c:pt idx="14">
                  <c:v>1726</c:v>
                </c:pt>
                <c:pt idx="15">
                  <c:v>1736</c:v>
                </c:pt>
                <c:pt idx="16">
                  <c:v>1702</c:v>
                </c:pt>
                <c:pt idx="17">
                  <c:v>1634</c:v>
                </c:pt>
                <c:pt idx="18">
                  <c:v>1584</c:v>
                </c:pt>
                <c:pt idx="19">
                  <c:v>1498</c:v>
                </c:pt>
                <c:pt idx="20">
                  <c:v>1534</c:v>
                </c:pt>
                <c:pt idx="21" formatCode="#,##0_);[Red]\(#,##0\)">
                  <c:v>1361</c:v>
                </c:pt>
                <c:pt idx="22" formatCode="#,##0_);[Red]\(#,##0\)">
                  <c:v>1347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1C1-2A46-9EFC-AD7DEFFBAB86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その他</c:v>
                </c:pt>
              </c:strCache>
            </c:strRef>
          </c:tx>
          <c:spPr>
            <a:ln w="25207">
              <a:solidFill>
                <a:srgbClr val="99CCFF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99CCFF"/>
              </a:solidFill>
              <a:ln>
                <a:solidFill>
                  <a:srgbClr val="99CCFF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General</c:formatCode>
                <c:ptCount val="2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  <c:pt idx="22">
                  <c:v>29</c:v>
                </c:pt>
              </c:numCache>
            </c:numRef>
          </c:cat>
          <c:val>
            <c:numRef>
              <c:f>Sheet1!$B$7:$X$7</c:f>
              <c:numCache>
                <c:formatCode>General</c:formatCode>
                <c:ptCount val="23"/>
                <c:pt idx="0">
                  <c:v>30</c:v>
                </c:pt>
                <c:pt idx="1">
                  <c:v>28</c:v>
                </c:pt>
                <c:pt idx="2">
                  <c:v>19</c:v>
                </c:pt>
                <c:pt idx="3">
                  <c:v>14</c:v>
                </c:pt>
                <c:pt idx="4">
                  <c:v>15</c:v>
                </c:pt>
                <c:pt idx="5">
                  <c:v>14</c:v>
                </c:pt>
                <c:pt idx="6">
                  <c:v>22</c:v>
                </c:pt>
                <c:pt idx="7">
                  <c:v>17</c:v>
                </c:pt>
                <c:pt idx="8">
                  <c:v>16</c:v>
                </c:pt>
                <c:pt idx="9">
                  <c:v>18</c:v>
                </c:pt>
                <c:pt idx="10">
                  <c:v>15</c:v>
                </c:pt>
                <c:pt idx="11">
                  <c:v>12</c:v>
                </c:pt>
                <c:pt idx="12">
                  <c:v>12</c:v>
                </c:pt>
                <c:pt idx="13">
                  <c:v>17</c:v>
                </c:pt>
                <c:pt idx="14">
                  <c:v>16</c:v>
                </c:pt>
                <c:pt idx="15">
                  <c:v>18</c:v>
                </c:pt>
                <c:pt idx="16">
                  <c:v>10</c:v>
                </c:pt>
                <c:pt idx="17">
                  <c:v>9</c:v>
                </c:pt>
                <c:pt idx="18">
                  <c:v>14</c:v>
                </c:pt>
                <c:pt idx="19">
                  <c:v>8</c:v>
                </c:pt>
                <c:pt idx="20">
                  <c:v>12</c:v>
                </c:pt>
                <c:pt idx="21" formatCode="#,##0_);[Red]\(#,##0\)">
                  <c:v>12</c:v>
                </c:pt>
                <c:pt idx="22" formatCode="#,##0_);[Red]\(#,##0\)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1C1-2A46-9EFC-AD7DEFFBAB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04488320"/>
        <c:axId val="2117699904"/>
      </c:lineChart>
      <c:catAx>
        <c:axId val="-20044883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318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b="0"/>
                  <a:t>平成</a:t>
                </a:r>
              </a:p>
            </c:rich>
          </c:tx>
          <c:overlay val="0"/>
        </c:title>
        <c:numFmt formatCode="General" sourceLinked="1"/>
        <c:majorTickMark val="in"/>
        <c:minorTickMark val="none"/>
        <c:tickLblPos val="nextTo"/>
        <c:spPr>
          <a:ln w="31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84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117699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17699904"/>
        <c:scaling>
          <c:orientation val="minMax"/>
          <c:max val="5000"/>
        </c:scaling>
        <c:delete val="0"/>
        <c:axPos val="l"/>
        <c:majorGridlines>
          <c:spPr>
            <a:ln w="3168">
              <a:solidFill>
                <a:schemeClr val="bg1">
                  <a:lumMod val="65000"/>
                </a:schemeClr>
              </a:solidFill>
              <a:prstDash val="solid"/>
            </a:ln>
          </c:spPr>
        </c:majorGridlines>
        <c:title>
          <c:tx>
            <c:rich>
              <a:bodyPr rot="0" vert="wordArtVertRtl"/>
              <a:lstStyle/>
              <a:p>
                <a:pPr algn="ctr">
                  <a:defRPr sz="1099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sz="2368" b="0" i="0" u="none" strike="noStrike" baseline="0" dirty="0">
                    <a:solidFill>
                      <a:srgbClr val="000000"/>
                    </a:solidFill>
                    <a:latin typeface="ＭＳ Ｐゴシック"/>
                    <a:ea typeface="ＭＳ Ｐゴシック"/>
                  </a:rPr>
                  <a:t>死者数（人）</a:t>
                </a:r>
              </a:p>
            </c:rich>
          </c:tx>
          <c:layout>
            <c:manualLayout>
              <c:xMode val="edge"/>
              <c:yMode val="edge"/>
              <c:x val="7.0286988774290497E-4"/>
              <c:y val="0.361005152133761"/>
            </c:manualLayout>
          </c:layout>
          <c:overlay val="0"/>
          <c:spPr>
            <a:noFill/>
            <a:ln w="25388">
              <a:noFill/>
            </a:ln>
          </c:spPr>
        </c:title>
        <c:numFmt formatCode="#,##0_ " sourceLinked="0"/>
        <c:majorTickMark val="in"/>
        <c:minorTickMark val="none"/>
        <c:tickLblPos val="nextTo"/>
        <c:spPr>
          <a:ln w="31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84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04488320"/>
        <c:crosses val="autoZero"/>
        <c:crossBetween val="midCat"/>
        <c:majorUnit val="1000"/>
      </c:valAx>
      <c:spPr>
        <a:noFill/>
        <a:ln w="31511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3013049425159901"/>
          <c:y val="5.6284631087780701E-3"/>
          <c:w val="0.71411629884292604"/>
          <c:h val="0.22514066297268401"/>
        </c:manualLayout>
      </c:layout>
      <c:overlay val="0"/>
      <c:spPr>
        <a:noFill/>
        <a:ln w="3168">
          <a:noFill/>
          <a:prstDash val="solid"/>
        </a:ln>
      </c:spPr>
      <c:txPr>
        <a:bodyPr/>
        <a:lstStyle/>
        <a:p>
          <a:pPr>
            <a:defRPr sz="2384" b="0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23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108853557780301"/>
          <c:y val="8.9891111860727305E-2"/>
          <c:w val="0.73484848484849197"/>
          <c:h val="0.74421652261607196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高齢者</c:v>
                </c:pt>
              </c:strCache>
            </c:strRef>
          </c:tx>
          <c:spPr>
            <a:solidFill>
              <a:srgbClr val="FF0000"/>
            </a:solidFill>
            <a:ln w="1281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Sheet1!$B$1:$M$1</c:f>
              <c:strCache>
                <c:ptCount val="12"/>
                <c:pt idx="0">
                  <c:v>信号無視</c:v>
                </c:pt>
                <c:pt idx="1">
                  <c:v>通行区分</c:v>
                </c:pt>
                <c:pt idx="2">
                  <c:v>最高速度</c:v>
                </c:pt>
                <c:pt idx="3">
                  <c:v>優先通行妨害</c:v>
                </c:pt>
                <c:pt idx="4">
                  <c:v>歩行者妨害等</c:v>
                </c:pt>
                <c:pt idx="5">
                  <c:v>一時不停止</c:v>
                </c:pt>
                <c:pt idx="6">
                  <c:v>運転操作不適</c:v>
                </c:pt>
                <c:pt idx="7">
                  <c:v>漫然運転</c:v>
                </c:pt>
                <c:pt idx="8">
                  <c:v>脇見運転</c:v>
                </c:pt>
                <c:pt idx="9">
                  <c:v>動静不注視</c:v>
                </c:pt>
                <c:pt idx="10">
                  <c:v>安全不確認</c:v>
                </c:pt>
                <c:pt idx="11">
                  <c:v>安全速度</c:v>
                </c:pt>
              </c:strCache>
            </c:strRef>
          </c:cat>
          <c:val>
            <c:numRef>
              <c:f>Sheet1!$B$2:$M$2</c:f>
              <c:numCache>
                <c:formatCode>0.0_ </c:formatCode>
                <c:ptCount val="12"/>
                <c:pt idx="0">
                  <c:v>3.8122673844018755</c:v>
                </c:pt>
                <c:pt idx="1">
                  <c:v>0.93466787223752557</c:v>
                </c:pt>
                <c:pt idx="2">
                  <c:v>3.9952057530962842E-2</c:v>
                </c:pt>
                <c:pt idx="3">
                  <c:v>3.2129865214374331</c:v>
                </c:pt>
                <c:pt idx="4">
                  <c:v>3.7376201190150766</c:v>
                </c:pt>
                <c:pt idx="5">
                  <c:v>5.513383939272873</c:v>
                </c:pt>
                <c:pt idx="6">
                  <c:v>7.3007128288159473</c:v>
                </c:pt>
                <c:pt idx="7">
                  <c:v>6.1652332989885821</c:v>
                </c:pt>
                <c:pt idx="8">
                  <c:v>10.487415101877746</c:v>
                </c:pt>
                <c:pt idx="9">
                  <c:v>7.9367916395062768</c:v>
                </c:pt>
                <c:pt idx="10">
                  <c:v>35.181992135752886</c:v>
                </c:pt>
                <c:pt idx="11">
                  <c:v>0.39741783543957776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94-7D42-B143-68F732184F2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若者・高齢者以外</c:v>
                </c:pt>
              </c:strCache>
            </c:strRef>
          </c:tx>
          <c:spPr>
            <a:solidFill>
              <a:srgbClr val="00B050"/>
            </a:solidFill>
            <a:ln w="1281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Sheet1!$B$1:$M$1</c:f>
              <c:strCache>
                <c:ptCount val="12"/>
                <c:pt idx="0">
                  <c:v>信号無視</c:v>
                </c:pt>
                <c:pt idx="1">
                  <c:v>通行区分</c:v>
                </c:pt>
                <c:pt idx="2">
                  <c:v>最高速度</c:v>
                </c:pt>
                <c:pt idx="3">
                  <c:v>優先通行妨害</c:v>
                </c:pt>
                <c:pt idx="4">
                  <c:v>歩行者妨害等</c:v>
                </c:pt>
                <c:pt idx="5">
                  <c:v>一時不停止</c:v>
                </c:pt>
                <c:pt idx="6">
                  <c:v>運転操作不適</c:v>
                </c:pt>
                <c:pt idx="7">
                  <c:v>漫然運転</c:v>
                </c:pt>
                <c:pt idx="8">
                  <c:v>脇見運転</c:v>
                </c:pt>
                <c:pt idx="9">
                  <c:v>動静不注視</c:v>
                </c:pt>
                <c:pt idx="10">
                  <c:v>安全不確認</c:v>
                </c:pt>
                <c:pt idx="11">
                  <c:v>安全速度</c:v>
                </c:pt>
              </c:strCache>
            </c:strRef>
          </c:cat>
          <c:val>
            <c:numRef>
              <c:f>Sheet1!$B$3:$M$3</c:f>
              <c:numCache>
                <c:formatCode>0.0_ </c:formatCode>
                <c:ptCount val="12"/>
                <c:pt idx="0">
                  <c:v>2.7650690405975249</c:v>
                </c:pt>
                <c:pt idx="1">
                  <c:v>0.65664360719896364</c:v>
                </c:pt>
                <c:pt idx="2">
                  <c:v>0.1150676625416862</c:v>
                </c:pt>
                <c:pt idx="3">
                  <c:v>2.2896397762037317</c:v>
                </c:pt>
                <c:pt idx="4">
                  <c:v>2.7971088388501504</c:v>
                </c:pt>
                <c:pt idx="5">
                  <c:v>3.5770884436237353</c:v>
                </c:pt>
                <c:pt idx="6">
                  <c:v>5.9790397706915082</c:v>
                </c:pt>
                <c:pt idx="7">
                  <c:v>8.6104373949232418</c:v>
                </c:pt>
                <c:pt idx="8">
                  <c:v>16.396108370311165</c:v>
                </c:pt>
                <c:pt idx="9">
                  <c:v>11.947399608632143</c:v>
                </c:pt>
                <c:pt idx="10">
                  <c:v>30.863972108149824</c:v>
                </c:pt>
                <c:pt idx="11">
                  <c:v>0.61220130639693526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94-7D42-B143-68F732184F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46460800"/>
        <c:axId val="-2065319360"/>
      </c:barChart>
      <c:catAx>
        <c:axId val="-204646080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2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653193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65319360"/>
        <c:scaling>
          <c:orientation val="minMax"/>
        </c:scaling>
        <c:delete val="0"/>
        <c:axPos val="t"/>
        <c:majorGridlines/>
        <c:title>
          <c:tx>
            <c:rich>
              <a:bodyPr/>
              <a:lstStyle/>
              <a:p>
                <a:pPr>
                  <a:defRPr sz="2210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b="0"/>
                  <a:t>事故の割合（％）</a:t>
                </a:r>
              </a:p>
            </c:rich>
          </c:tx>
          <c:layout>
            <c:manualLayout>
              <c:xMode val="edge"/>
              <c:yMode val="edge"/>
              <c:x val="0.49350644403174299"/>
              <c:y val="0.92335740039415504"/>
            </c:manualLayout>
          </c:layout>
          <c:overlay val="0"/>
          <c:spPr>
            <a:noFill/>
            <a:ln w="25643">
              <a:noFill/>
            </a:ln>
          </c:spPr>
        </c:title>
        <c:numFmt formatCode="0_ " sourceLinked="0"/>
        <c:majorTickMark val="in"/>
        <c:minorTickMark val="none"/>
        <c:tickLblPos val="high"/>
        <c:spPr>
          <a:ln w="32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46460800"/>
        <c:crosses val="autoZero"/>
        <c:crossBetween val="between"/>
      </c:valAx>
      <c:spPr>
        <a:noFill/>
        <a:ln w="25394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9437233366106702"/>
          <c:y val="3.4189757422190699E-3"/>
          <c:w val="0.45502914590318699"/>
          <c:h val="7.5213651926727201E-2"/>
        </c:manualLayout>
      </c:layout>
      <c:overlay val="0"/>
      <c:spPr>
        <a:solidFill>
          <a:schemeClr val="bg1"/>
        </a:solidFill>
        <a:ln w="3203">
          <a:noFill/>
          <a:prstDash val="solid"/>
        </a:ln>
      </c:spPr>
      <c:txPr>
        <a:bodyPr/>
        <a:lstStyle/>
        <a:p>
          <a:pPr>
            <a:defRPr sz="2400" b="0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11" b="0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108853557780301"/>
          <c:y val="8.9891111860727305E-2"/>
          <c:w val="0.73484848484849197"/>
          <c:h val="0.74421652261607196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高齢者</c:v>
                </c:pt>
              </c:strCache>
            </c:strRef>
          </c:tx>
          <c:spPr>
            <a:solidFill>
              <a:srgbClr val="FF0000"/>
            </a:solidFill>
            <a:ln w="1281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Sheet1!$B$1:$M$1</c:f>
              <c:strCache>
                <c:ptCount val="12"/>
                <c:pt idx="0">
                  <c:v>信号無視</c:v>
                </c:pt>
                <c:pt idx="1">
                  <c:v>通行区分</c:v>
                </c:pt>
                <c:pt idx="2">
                  <c:v>最高速度</c:v>
                </c:pt>
                <c:pt idx="3">
                  <c:v>優先通行妨害</c:v>
                </c:pt>
                <c:pt idx="4">
                  <c:v>歩行者妨害等</c:v>
                </c:pt>
                <c:pt idx="5">
                  <c:v>一時不停止</c:v>
                </c:pt>
                <c:pt idx="6">
                  <c:v>運転操作不適</c:v>
                </c:pt>
                <c:pt idx="7">
                  <c:v>漫然運転</c:v>
                </c:pt>
                <c:pt idx="8">
                  <c:v>脇見運転</c:v>
                </c:pt>
                <c:pt idx="9">
                  <c:v>動静不注視</c:v>
                </c:pt>
                <c:pt idx="10">
                  <c:v>安全不確認</c:v>
                </c:pt>
                <c:pt idx="11">
                  <c:v>安全速度</c:v>
                </c:pt>
              </c:strCache>
            </c:strRef>
          </c:cat>
          <c:val>
            <c:numRef>
              <c:f>Sheet1!$B$2:$M$2</c:f>
              <c:numCache>
                <c:formatCode>0.0_ </c:formatCode>
                <c:ptCount val="12"/>
                <c:pt idx="0">
                  <c:v>3.4714445688689812</c:v>
                </c:pt>
                <c:pt idx="1">
                  <c:v>6.8309070548712203</c:v>
                </c:pt>
                <c:pt idx="2">
                  <c:v>0.89585666293393063</c:v>
                </c:pt>
                <c:pt idx="3">
                  <c:v>3.3594624860022395</c:v>
                </c:pt>
                <c:pt idx="4">
                  <c:v>5.9350503919372901</c:v>
                </c:pt>
                <c:pt idx="5">
                  <c:v>6.2709966405375139</c:v>
                </c:pt>
                <c:pt idx="6">
                  <c:v>19.932810750279955</c:v>
                </c:pt>
                <c:pt idx="7">
                  <c:v>12.541993281075028</c:v>
                </c:pt>
                <c:pt idx="8">
                  <c:v>8.7346024636058228</c:v>
                </c:pt>
                <c:pt idx="9">
                  <c:v>2.2396416573348263</c:v>
                </c:pt>
                <c:pt idx="10">
                  <c:v>11.310190369540873</c:v>
                </c:pt>
                <c:pt idx="11">
                  <c:v>1.9036954087346025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1C-B148-ADE2-7B7ED950E114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若者・高齢者以外</c:v>
                </c:pt>
              </c:strCache>
            </c:strRef>
          </c:tx>
          <c:spPr>
            <a:solidFill>
              <a:srgbClr val="00B050"/>
            </a:solidFill>
            <a:ln w="1281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Sheet1!$B$1:$M$1</c:f>
              <c:strCache>
                <c:ptCount val="12"/>
                <c:pt idx="0">
                  <c:v>信号無視</c:v>
                </c:pt>
                <c:pt idx="1">
                  <c:v>通行区分</c:v>
                </c:pt>
                <c:pt idx="2">
                  <c:v>最高速度</c:v>
                </c:pt>
                <c:pt idx="3">
                  <c:v>優先通行妨害</c:v>
                </c:pt>
                <c:pt idx="4">
                  <c:v>歩行者妨害等</c:v>
                </c:pt>
                <c:pt idx="5">
                  <c:v>一時不停止</c:v>
                </c:pt>
                <c:pt idx="6">
                  <c:v>運転操作不適</c:v>
                </c:pt>
                <c:pt idx="7">
                  <c:v>漫然運転</c:v>
                </c:pt>
                <c:pt idx="8">
                  <c:v>脇見運転</c:v>
                </c:pt>
                <c:pt idx="9">
                  <c:v>動静不注視</c:v>
                </c:pt>
                <c:pt idx="10">
                  <c:v>安全不確認</c:v>
                </c:pt>
                <c:pt idx="11">
                  <c:v>安全速度</c:v>
                </c:pt>
              </c:strCache>
            </c:strRef>
          </c:cat>
          <c:val>
            <c:numRef>
              <c:f>Sheet1!$B$3:$M$3</c:f>
              <c:numCache>
                <c:formatCode>0.0_ </c:formatCode>
                <c:ptCount val="12"/>
                <c:pt idx="0">
                  <c:v>3.5982008995502248</c:v>
                </c:pt>
                <c:pt idx="1">
                  <c:v>4.7476261869065466</c:v>
                </c:pt>
                <c:pt idx="2">
                  <c:v>5.1974012993503242</c:v>
                </c:pt>
                <c:pt idx="3">
                  <c:v>2.4987506246876561</c:v>
                </c:pt>
                <c:pt idx="4">
                  <c:v>8.5457271364317844</c:v>
                </c:pt>
                <c:pt idx="5">
                  <c:v>2.0989505247376314</c:v>
                </c:pt>
                <c:pt idx="6">
                  <c:v>9.9450274862568708</c:v>
                </c:pt>
                <c:pt idx="7">
                  <c:v>19.04047976011994</c:v>
                </c:pt>
                <c:pt idx="8">
                  <c:v>13.793103448275861</c:v>
                </c:pt>
                <c:pt idx="9">
                  <c:v>1.7991004497751124</c:v>
                </c:pt>
                <c:pt idx="10">
                  <c:v>12.293853073463268</c:v>
                </c:pt>
                <c:pt idx="11">
                  <c:v>2.6986506746626686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1C-B148-ADE2-7B7ED950E1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41805136"/>
        <c:axId val="2103826112"/>
      </c:barChart>
      <c:catAx>
        <c:axId val="-204180513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2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1038261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03826112"/>
        <c:scaling>
          <c:orientation val="minMax"/>
        </c:scaling>
        <c:delete val="0"/>
        <c:axPos val="t"/>
        <c:majorGridlines/>
        <c:title>
          <c:tx>
            <c:rich>
              <a:bodyPr/>
              <a:lstStyle/>
              <a:p>
                <a:pPr>
                  <a:defRPr sz="2210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b="0"/>
                  <a:t>事故の割合（％）</a:t>
                </a:r>
              </a:p>
            </c:rich>
          </c:tx>
          <c:layout>
            <c:manualLayout>
              <c:xMode val="edge"/>
              <c:yMode val="edge"/>
              <c:x val="0.49350644403174299"/>
              <c:y val="0.92335740039415504"/>
            </c:manualLayout>
          </c:layout>
          <c:overlay val="0"/>
          <c:spPr>
            <a:noFill/>
            <a:ln w="25643">
              <a:noFill/>
            </a:ln>
          </c:spPr>
        </c:title>
        <c:numFmt formatCode="0_ " sourceLinked="0"/>
        <c:majorTickMark val="in"/>
        <c:minorTickMark val="none"/>
        <c:tickLblPos val="high"/>
        <c:spPr>
          <a:ln w="32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41805136"/>
        <c:crosses val="autoZero"/>
        <c:crossBetween val="between"/>
      </c:valAx>
      <c:spPr>
        <a:noFill/>
        <a:ln w="25394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9437233366106702"/>
          <c:y val="3.4189757422190699E-3"/>
          <c:w val="0.45502914590318699"/>
          <c:h val="7.5213651926727201E-2"/>
        </c:manualLayout>
      </c:layout>
      <c:overlay val="0"/>
      <c:spPr>
        <a:solidFill>
          <a:schemeClr val="bg1"/>
        </a:solidFill>
        <a:ln w="3203">
          <a:noFill/>
          <a:prstDash val="solid"/>
        </a:ln>
      </c:spPr>
      <c:txPr>
        <a:bodyPr/>
        <a:lstStyle/>
        <a:p>
          <a:pPr>
            <a:defRPr sz="2400" b="0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11" b="0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108853557780301"/>
          <c:y val="8.9891111860727305E-2"/>
          <c:w val="0.73484848484849197"/>
          <c:h val="0.74421652261607196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55-64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0000"/>
              </a:solidFill>
            </a:ln>
          </c:spPr>
          <c:invertIfNegative val="0"/>
          <c:cat>
            <c:strRef>
              <c:f>Sheet1!$B$1:$M$1</c:f>
              <c:strCache>
                <c:ptCount val="12"/>
                <c:pt idx="0">
                  <c:v>信号無視</c:v>
                </c:pt>
                <c:pt idx="1">
                  <c:v>通行区分</c:v>
                </c:pt>
                <c:pt idx="2">
                  <c:v>最高速度</c:v>
                </c:pt>
                <c:pt idx="3">
                  <c:v>優先通行妨害</c:v>
                </c:pt>
                <c:pt idx="4">
                  <c:v>歩行者妨害等</c:v>
                </c:pt>
                <c:pt idx="5">
                  <c:v>一時不停止</c:v>
                </c:pt>
                <c:pt idx="6">
                  <c:v>運転操作不適</c:v>
                </c:pt>
                <c:pt idx="7">
                  <c:v>漫然運転</c:v>
                </c:pt>
                <c:pt idx="8">
                  <c:v>脇見運転</c:v>
                </c:pt>
                <c:pt idx="9">
                  <c:v>動静不注視</c:v>
                </c:pt>
                <c:pt idx="10">
                  <c:v>安全不確認</c:v>
                </c:pt>
                <c:pt idx="11">
                  <c:v>安全速度</c:v>
                </c:pt>
              </c:strCache>
            </c:strRef>
          </c:cat>
          <c:val>
            <c:numRef>
              <c:f>Sheet1!$B$2:$M$2</c:f>
              <c:numCache>
                <c:formatCode>0.0_ </c:formatCode>
                <c:ptCount val="12"/>
                <c:pt idx="0">
                  <c:v>3.1368898904293014</c:v>
                </c:pt>
                <c:pt idx="1">
                  <c:v>0.81647316252714763</c:v>
                </c:pt>
                <c:pt idx="2">
                  <c:v>7.0216691977334711E-2</c:v>
                </c:pt>
                <c:pt idx="3">
                  <c:v>2.6208788517121442</c:v>
                </c:pt>
                <c:pt idx="4">
                  <c:v>3.6480020901712962</c:v>
                </c:pt>
                <c:pt idx="5">
                  <c:v>4.2195333039402998</c:v>
                </c:pt>
                <c:pt idx="6">
                  <c:v>6.1088522020281193</c:v>
                </c:pt>
                <c:pt idx="7">
                  <c:v>7.441336403272425</c:v>
                </c:pt>
                <c:pt idx="8">
                  <c:v>13.522428517774621</c:v>
                </c:pt>
                <c:pt idx="9">
                  <c:v>9.4776204706151308</c:v>
                </c:pt>
                <c:pt idx="10">
                  <c:v>33.537451623965119</c:v>
                </c:pt>
                <c:pt idx="11">
                  <c:v>0.58622773069449208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76-034E-B1F2-0A76ABD86572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65-74</c:v>
                </c:pt>
              </c:strCache>
            </c:strRef>
          </c:tx>
          <c:spPr>
            <a:solidFill>
              <a:srgbClr val="FF0000"/>
            </a:solidFill>
            <a:ln w="1281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Sheet1!$B$1:$M$1</c:f>
              <c:strCache>
                <c:ptCount val="12"/>
                <c:pt idx="0">
                  <c:v>信号無視</c:v>
                </c:pt>
                <c:pt idx="1">
                  <c:v>通行区分</c:v>
                </c:pt>
                <c:pt idx="2">
                  <c:v>最高速度</c:v>
                </c:pt>
                <c:pt idx="3">
                  <c:v>優先通行妨害</c:v>
                </c:pt>
                <c:pt idx="4">
                  <c:v>歩行者妨害等</c:v>
                </c:pt>
                <c:pt idx="5">
                  <c:v>一時不停止</c:v>
                </c:pt>
                <c:pt idx="6">
                  <c:v>運転操作不適</c:v>
                </c:pt>
                <c:pt idx="7">
                  <c:v>漫然運転</c:v>
                </c:pt>
                <c:pt idx="8">
                  <c:v>脇見運転</c:v>
                </c:pt>
                <c:pt idx="9">
                  <c:v>動静不注視</c:v>
                </c:pt>
                <c:pt idx="10">
                  <c:v>安全不確認</c:v>
                </c:pt>
                <c:pt idx="11">
                  <c:v>安全速度</c:v>
                </c:pt>
              </c:strCache>
            </c:strRef>
          </c:cat>
          <c:val>
            <c:numRef>
              <c:f>Sheet1!$B$3:$M$3</c:f>
              <c:numCache>
                <c:formatCode>0.0_ </c:formatCode>
                <c:ptCount val="12"/>
                <c:pt idx="0">
                  <c:v>3.5309257620847747</c:v>
                </c:pt>
                <c:pt idx="1">
                  <c:v>0.8316576851926325</c:v>
                </c:pt>
                <c:pt idx="2">
                  <c:v>4.1824177591892546E-2</c:v>
                </c:pt>
                <c:pt idx="3">
                  <c:v>3.0563822086383015</c:v>
                </c:pt>
                <c:pt idx="4">
                  <c:v>3.8767795383254242</c:v>
                </c:pt>
                <c:pt idx="5">
                  <c:v>5.219979087911204</c:v>
                </c:pt>
                <c:pt idx="6">
                  <c:v>6.7240408590042628</c:v>
                </c:pt>
                <c:pt idx="7">
                  <c:v>6.0130298399420896</c:v>
                </c:pt>
                <c:pt idx="8">
                  <c:v>10.813158529719296</c:v>
                </c:pt>
                <c:pt idx="9">
                  <c:v>8.1380197860532455</c:v>
                </c:pt>
                <c:pt idx="10">
                  <c:v>35.67924073031449</c:v>
                </c:pt>
                <c:pt idx="11">
                  <c:v>0.42145902034907101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76-034E-B1F2-0A76ABD86572}"/>
            </c:ext>
          </c:extLst>
        </c:ser>
        <c:ser>
          <c:idx val="0"/>
          <c:order val="2"/>
          <c:tx>
            <c:strRef>
              <c:f>Sheet1!$A$4</c:f>
              <c:strCache>
                <c:ptCount val="1"/>
                <c:pt idx="0">
                  <c:v>75-84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Sheet1!$B$1:$M$1</c:f>
              <c:strCache>
                <c:ptCount val="12"/>
                <c:pt idx="0">
                  <c:v>信号無視</c:v>
                </c:pt>
                <c:pt idx="1">
                  <c:v>通行区分</c:v>
                </c:pt>
                <c:pt idx="2">
                  <c:v>最高速度</c:v>
                </c:pt>
                <c:pt idx="3">
                  <c:v>優先通行妨害</c:v>
                </c:pt>
                <c:pt idx="4">
                  <c:v>歩行者妨害等</c:v>
                </c:pt>
                <c:pt idx="5">
                  <c:v>一時不停止</c:v>
                </c:pt>
                <c:pt idx="6">
                  <c:v>運転操作不適</c:v>
                </c:pt>
                <c:pt idx="7">
                  <c:v>漫然運転</c:v>
                </c:pt>
                <c:pt idx="8">
                  <c:v>脇見運転</c:v>
                </c:pt>
                <c:pt idx="9">
                  <c:v>動静不注視</c:v>
                </c:pt>
                <c:pt idx="10">
                  <c:v>安全不確認</c:v>
                </c:pt>
                <c:pt idx="11">
                  <c:v>安全速度</c:v>
                </c:pt>
              </c:strCache>
            </c:strRef>
          </c:cat>
          <c:val>
            <c:numRef>
              <c:f>Sheet1!$B$4:$M$4</c:f>
              <c:numCache>
                <c:formatCode>0.0_ </c:formatCode>
                <c:ptCount val="12"/>
                <c:pt idx="0">
                  <c:v>4.4249634731788774</c:v>
                </c:pt>
                <c:pt idx="1">
                  <c:v>1.0575384401308008</c:v>
                </c:pt>
                <c:pt idx="2">
                  <c:v>3.4787448688513183E-2</c:v>
                </c:pt>
                <c:pt idx="3">
                  <c:v>3.3917762471300357</c:v>
                </c:pt>
                <c:pt idx="4">
                  <c:v>3.5935434495234118</c:v>
                </c:pt>
                <c:pt idx="5">
                  <c:v>6.021707367981632</c:v>
                </c:pt>
                <c:pt idx="6">
                  <c:v>8.1054755444235731</c:v>
                </c:pt>
                <c:pt idx="7">
                  <c:v>6.4321992625060869</c:v>
                </c:pt>
                <c:pt idx="8">
                  <c:v>9.7961455506853135</c:v>
                </c:pt>
                <c:pt idx="9">
                  <c:v>7.5836638140958739</c:v>
                </c:pt>
                <c:pt idx="10">
                  <c:v>34.477840395185417</c:v>
                </c:pt>
                <c:pt idx="11">
                  <c:v>0.33743825227857793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76-034E-B1F2-0A76ABD86572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85-</c:v>
                </c:pt>
              </c:strCache>
            </c:strRef>
          </c:tx>
          <c:spPr>
            <a:solidFill>
              <a:srgbClr val="00B050"/>
            </a:solidFill>
            <a:ln w="1281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Sheet1!$B$1:$M$1</c:f>
              <c:strCache>
                <c:ptCount val="12"/>
                <c:pt idx="0">
                  <c:v>信号無視</c:v>
                </c:pt>
                <c:pt idx="1">
                  <c:v>通行区分</c:v>
                </c:pt>
                <c:pt idx="2">
                  <c:v>最高速度</c:v>
                </c:pt>
                <c:pt idx="3">
                  <c:v>優先通行妨害</c:v>
                </c:pt>
                <c:pt idx="4">
                  <c:v>歩行者妨害等</c:v>
                </c:pt>
                <c:pt idx="5">
                  <c:v>一時不停止</c:v>
                </c:pt>
                <c:pt idx="6">
                  <c:v>運転操作不適</c:v>
                </c:pt>
                <c:pt idx="7">
                  <c:v>漫然運転</c:v>
                </c:pt>
                <c:pt idx="8">
                  <c:v>脇見運転</c:v>
                </c:pt>
                <c:pt idx="9">
                  <c:v>動静不注視</c:v>
                </c:pt>
                <c:pt idx="10">
                  <c:v>安全不確認</c:v>
                </c:pt>
                <c:pt idx="11">
                  <c:v>安全速度</c:v>
                </c:pt>
              </c:strCache>
            </c:strRef>
          </c:cat>
          <c:val>
            <c:numRef>
              <c:f>Sheet1!$B$5:$M$5</c:f>
              <c:numCache>
                <c:formatCode>0.0_ </c:formatCode>
                <c:ptCount val="12"/>
                <c:pt idx="0">
                  <c:v>3.7830121341898644</c:v>
                </c:pt>
                <c:pt idx="1">
                  <c:v>1.6178919819176778</c:v>
                </c:pt>
                <c:pt idx="2">
                  <c:v>4.758505829169641E-2</c:v>
                </c:pt>
                <c:pt idx="3">
                  <c:v>4.3064477753985244</c:v>
                </c:pt>
                <c:pt idx="4">
                  <c:v>2.664763264334999</c:v>
                </c:pt>
                <c:pt idx="5">
                  <c:v>6.3763978110873181</c:v>
                </c:pt>
                <c:pt idx="6">
                  <c:v>10.32595764929812</c:v>
                </c:pt>
                <c:pt idx="7">
                  <c:v>6.5905305733999526</c:v>
                </c:pt>
                <c:pt idx="8">
                  <c:v>10.397335236735666</c:v>
                </c:pt>
                <c:pt idx="9">
                  <c:v>7.3756840352129425</c:v>
                </c:pt>
                <c:pt idx="10">
                  <c:v>32.643349988103736</c:v>
                </c:pt>
                <c:pt idx="11">
                  <c:v>0.45205805377111585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776-034E-B1F2-0A76ABD865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41600320"/>
        <c:axId val="-2064685776"/>
      </c:barChart>
      <c:catAx>
        <c:axId val="-204160032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2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646857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64685776"/>
        <c:scaling>
          <c:orientation val="minMax"/>
          <c:max val="40"/>
          <c:min val="0"/>
        </c:scaling>
        <c:delete val="0"/>
        <c:axPos val="t"/>
        <c:majorGridlines/>
        <c:title>
          <c:tx>
            <c:rich>
              <a:bodyPr/>
              <a:lstStyle/>
              <a:p>
                <a:pPr>
                  <a:defRPr sz="2210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b="0"/>
                  <a:t>事故の割合（％）</a:t>
                </a:r>
              </a:p>
            </c:rich>
          </c:tx>
          <c:layout>
            <c:manualLayout>
              <c:xMode val="edge"/>
              <c:yMode val="edge"/>
              <c:x val="0.49350644403174299"/>
              <c:y val="0.92335740039415504"/>
            </c:manualLayout>
          </c:layout>
          <c:overlay val="0"/>
          <c:spPr>
            <a:noFill/>
            <a:ln w="25643">
              <a:noFill/>
            </a:ln>
          </c:spPr>
        </c:title>
        <c:numFmt formatCode="0_ " sourceLinked="0"/>
        <c:majorTickMark val="in"/>
        <c:minorTickMark val="none"/>
        <c:tickLblPos val="high"/>
        <c:spPr>
          <a:ln w="32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41600320"/>
        <c:crosses val="autoZero"/>
        <c:crossBetween val="between"/>
      </c:valAx>
      <c:spPr>
        <a:noFill/>
        <a:ln w="25394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9437233366106702"/>
          <c:y val="3.4189757422190699E-3"/>
          <c:w val="0.51664706127006899"/>
          <c:h val="7.3327567992870699E-2"/>
        </c:manualLayout>
      </c:layout>
      <c:overlay val="0"/>
      <c:spPr>
        <a:solidFill>
          <a:schemeClr val="bg1"/>
        </a:solidFill>
        <a:ln w="3203">
          <a:noFill/>
          <a:prstDash val="solid"/>
        </a:ln>
      </c:spPr>
      <c:txPr>
        <a:bodyPr/>
        <a:lstStyle/>
        <a:p>
          <a:pPr>
            <a:defRPr sz="2400" b="0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11" b="0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108853557780301"/>
          <c:y val="8.9891111860727305E-2"/>
          <c:w val="0.73484848484849197"/>
          <c:h val="0.74421652261607196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55-64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0000"/>
              </a:solidFill>
            </a:ln>
          </c:spPr>
          <c:invertIfNegative val="0"/>
          <c:cat>
            <c:strRef>
              <c:f>Sheet1!$B$1:$M$1</c:f>
              <c:strCache>
                <c:ptCount val="12"/>
                <c:pt idx="0">
                  <c:v>信号無視</c:v>
                </c:pt>
                <c:pt idx="1">
                  <c:v>通行区分</c:v>
                </c:pt>
                <c:pt idx="2">
                  <c:v>最高速度</c:v>
                </c:pt>
                <c:pt idx="3">
                  <c:v>優先通行妨害</c:v>
                </c:pt>
                <c:pt idx="4">
                  <c:v>歩行者妨害等</c:v>
                </c:pt>
                <c:pt idx="5">
                  <c:v>一時不停止</c:v>
                </c:pt>
                <c:pt idx="6">
                  <c:v>運転操作不適</c:v>
                </c:pt>
                <c:pt idx="7">
                  <c:v>漫然運転</c:v>
                </c:pt>
                <c:pt idx="8">
                  <c:v>脇見運転</c:v>
                </c:pt>
                <c:pt idx="9">
                  <c:v>動静不注視</c:v>
                </c:pt>
                <c:pt idx="10">
                  <c:v>安全不確認</c:v>
                </c:pt>
                <c:pt idx="11">
                  <c:v>安全速度</c:v>
                </c:pt>
              </c:strCache>
            </c:strRef>
          </c:cat>
          <c:val>
            <c:numRef>
              <c:f>Sheet1!$B$2:$M$2</c:f>
              <c:numCache>
                <c:formatCode>0.0_ </c:formatCode>
                <c:ptCount val="12"/>
                <c:pt idx="0">
                  <c:v>3.6324786324786329</c:v>
                </c:pt>
                <c:pt idx="1">
                  <c:v>6.6239316239316244</c:v>
                </c:pt>
                <c:pt idx="2">
                  <c:v>2.5641025641025639</c:v>
                </c:pt>
                <c:pt idx="3">
                  <c:v>3.2051282051282048</c:v>
                </c:pt>
                <c:pt idx="4">
                  <c:v>9.6153846153846168</c:v>
                </c:pt>
                <c:pt idx="5">
                  <c:v>3.2051282051282048</c:v>
                </c:pt>
                <c:pt idx="6">
                  <c:v>12.393162393162394</c:v>
                </c:pt>
                <c:pt idx="7">
                  <c:v>18.162393162393162</c:v>
                </c:pt>
                <c:pt idx="8">
                  <c:v>10.897435897435898</c:v>
                </c:pt>
                <c:pt idx="9">
                  <c:v>1.7094017094017095</c:v>
                </c:pt>
                <c:pt idx="10">
                  <c:v>12.606837606837606</c:v>
                </c:pt>
                <c:pt idx="11">
                  <c:v>2.5641025641025639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24-E842-8AE4-86B1B1AB8AD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65-74</c:v>
                </c:pt>
              </c:strCache>
            </c:strRef>
          </c:tx>
          <c:spPr>
            <a:solidFill>
              <a:srgbClr val="FF0000"/>
            </a:solidFill>
            <a:ln w="1281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Sheet1!$B$1:$M$1</c:f>
              <c:strCache>
                <c:ptCount val="12"/>
                <c:pt idx="0">
                  <c:v>信号無視</c:v>
                </c:pt>
                <c:pt idx="1">
                  <c:v>通行区分</c:v>
                </c:pt>
                <c:pt idx="2">
                  <c:v>最高速度</c:v>
                </c:pt>
                <c:pt idx="3">
                  <c:v>優先通行妨害</c:v>
                </c:pt>
                <c:pt idx="4">
                  <c:v>歩行者妨害等</c:v>
                </c:pt>
                <c:pt idx="5">
                  <c:v>一時不停止</c:v>
                </c:pt>
                <c:pt idx="6">
                  <c:v>運転操作不適</c:v>
                </c:pt>
                <c:pt idx="7">
                  <c:v>漫然運転</c:v>
                </c:pt>
                <c:pt idx="8">
                  <c:v>脇見運転</c:v>
                </c:pt>
                <c:pt idx="9">
                  <c:v>動静不注視</c:v>
                </c:pt>
                <c:pt idx="10">
                  <c:v>安全不確認</c:v>
                </c:pt>
                <c:pt idx="11">
                  <c:v>安全速度</c:v>
                </c:pt>
              </c:strCache>
            </c:strRef>
          </c:cat>
          <c:val>
            <c:numRef>
              <c:f>Sheet1!$B$3:$M$3</c:f>
              <c:numCache>
                <c:formatCode>0.0_ </c:formatCode>
                <c:ptCount val="12"/>
                <c:pt idx="0">
                  <c:v>4.6315789473684212</c:v>
                </c:pt>
                <c:pt idx="1">
                  <c:v>5.8947368421052628</c:v>
                </c:pt>
                <c:pt idx="2">
                  <c:v>0.84210526315789469</c:v>
                </c:pt>
                <c:pt idx="3">
                  <c:v>3.1578947368421053</c:v>
                </c:pt>
                <c:pt idx="4">
                  <c:v>8</c:v>
                </c:pt>
                <c:pt idx="5">
                  <c:v>4.4210526315789469</c:v>
                </c:pt>
                <c:pt idx="6">
                  <c:v>16.210526315789473</c:v>
                </c:pt>
                <c:pt idx="7">
                  <c:v>13.473684210526315</c:v>
                </c:pt>
                <c:pt idx="8">
                  <c:v>10.105263157894736</c:v>
                </c:pt>
                <c:pt idx="9">
                  <c:v>2.736842105263158</c:v>
                </c:pt>
                <c:pt idx="10">
                  <c:v>13.263157894736842</c:v>
                </c:pt>
                <c:pt idx="11">
                  <c:v>1.6842105263157894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24-E842-8AE4-86B1B1AB8AD9}"/>
            </c:ext>
          </c:extLst>
        </c:ser>
        <c:ser>
          <c:idx val="0"/>
          <c:order val="2"/>
          <c:tx>
            <c:strRef>
              <c:f>Sheet1!$A$4</c:f>
              <c:strCache>
                <c:ptCount val="1"/>
                <c:pt idx="0">
                  <c:v>75-84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Sheet1!$B$1:$M$1</c:f>
              <c:strCache>
                <c:ptCount val="12"/>
                <c:pt idx="0">
                  <c:v>信号無視</c:v>
                </c:pt>
                <c:pt idx="1">
                  <c:v>通行区分</c:v>
                </c:pt>
                <c:pt idx="2">
                  <c:v>最高速度</c:v>
                </c:pt>
                <c:pt idx="3">
                  <c:v>優先通行妨害</c:v>
                </c:pt>
                <c:pt idx="4">
                  <c:v>歩行者妨害等</c:v>
                </c:pt>
                <c:pt idx="5">
                  <c:v>一時不停止</c:v>
                </c:pt>
                <c:pt idx="6">
                  <c:v>運転操作不適</c:v>
                </c:pt>
                <c:pt idx="7">
                  <c:v>漫然運転</c:v>
                </c:pt>
                <c:pt idx="8">
                  <c:v>脇見運転</c:v>
                </c:pt>
                <c:pt idx="9">
                  <c:v>動静不注視</c:v>
                </c:pt>
                <c:pt idx="10">
                  <c:v>安全不確認</c:v>
                </c:pt>
                <c:pt idx="11">
                  <c:v>安全速度</c:v>
                </c:pt>
              </c:strCache>
            </c:strRef>
          </c:cat>
          <c:val>
            <c:numRef>
              <c:f>Sheet1!$B$4:$M$4</c:f>
              <c:numCache>
                <c:formatCode>0.0_ </c:formatCode>
                <c:ptCount val="12"/>
                <c:pt idx="0">
                  <c:v>1.8072289156626504</c:v>
                </c:pt>
                <c:pt idx="1">
                  <c:v>7.2289156626506017</c:v>
                </c:pt>
                <c:pt idx="2">
                  <c:v>1.2048192771084338</c:v>
                </c:pt>
                <c:pt idx="3">
                  <c:v>3.6144578313253009</c:v>
                </c:pt>
                <c:pt idx="4">
                  <c:v>4.2168674698795181</c:v>
                </c:pt>
                <c:pt idx="5">
                  <c:v>8.1325301204819276</c:v>
                </c:pt>
                <c:pt idx="6">
                  <c:v>22.891566265060241</c:v>
                </c:pt>
                <c:pt idx="7">
                  <c:v>12.951807228915662</c:v>
                </c:pt>
                <c:pt idx="8">
                  <c:v>7.8313253012048198</c:v>
                </c:pt>
                <c:pt idx="9">
                  <c:v>1.5060240963855422</c:v>
                </c:pt>
                <c:pt idx="10">
                  <c:v>9.6385542168674707</c:v>
                </c:pt>
                <c:pt idx="11">
                  <c:v>1.8072289156626504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24-E842-8AE4-86B1B1AB8AD9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85-</c:v>
                </c:pt>
              </c:strCache>
            </c:strRef>
          </c:tx>
          <c:spPr>
            <a:solidFill>
              <a:srgbClr val="00B050"/>
            </a:solidFill>
            <a:ln w="1281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Sheet1!$B$1:$M$1</c:f>
              <c:strCache>
                <c:ptCount val="12"/>
                <c:pt idx="0">
                  <c:v>信号無視</c:v>
                </c:pt>
                <c:pt idx="1">
                  <c:v>通行区分</c:v>
                </c:pt>
                <c:pt idx="2">
                  <c:v>最高速度</c:v>
                </c:pt>
                <c:pt idx="3">
                  <c:v>優先通行妨害</c:v>
                </c:pt>
                <c:pt idx="4">
                  <c:v>歩行者妨害等</c:v>
                </c:pt>
                <c:pt idx="5">
                  <c:v>一時不停止</c:v>
                </c:pt>
                <c:pt idx="6">
                  <c:v>運転操作不適</c:v>
                </c:pt>
                <c:pt idx="7">
                  <c:v>漫然運転</c:v>
                </c:pt>
                <c:pt idx="8">
                  <c:v>脇見運転</c:v>
                </c:pt>
                <c:pt idx="9">
                  <c:v>動静不注視</c:v>
                </c:pt>
                <c:pt idx="10">
                  <c:v>安全不確認</c:v>
                </c:pt>
                <c:pt idx="11">
                  <c:v>安全速度</c:v>
                </c:pt>
              </c:strCache>
            </c:strRef>
          </c:cat>
          <c:val>
            <c:numRef>
              <c:f>Sheet1!$B$5:$M$5</c:f>
              <c:numCache>
                <c:formatCode>0.0_ </c:formatCode>
                <c:ptCount val="12"/>
                <c:pt idx="0">
                  <c:v>3.4883720930232558</c:v>
                </c:pt>
                <c:pt idx="1">
                  <c:v>10.465116279069768</c:v>
                </c:pt>
                <c:pt idx="2">
                  <c:v>0</c:v>
                </c:pt>
                <c:pt idx="3">
                  <c:v>3.4883720930232558</c:v>
                </c:pt>
                <c:pt idx="4">
                  <c:v>1.1627906976744187</c:v>
                </c:pt>
                <c:pt idx="5">
                  <c:v>9.3023255813953494</c:v>
                </c:pt>
                <c:pt idx="6">
                  <c:v>29.069767441860467</c:v>
                </c:pt>
                <c:pt idx="7">
                  <c:v>5.8139534883720927</c:v>
                </c:pt>
                <c:pt idx="8">
                  <c:v>0</c:v>
                </c:pt>
                <c:pt idx="9">
                  <c:v>2.3255813953488373</c:v>
                </c:pt>
                <c:pt idx="10">
                  <c:v>6.9767441860465116</c:v>
                </c:pt>
                <c:pt idx="11">
                  <c:v>3.4883720930232558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024-E842-8AE4-86B1B1AB8A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5485760"/>
        <c:axId val="-2080701488"/>
      </c:barChart>
      <c:catAx>
        <c:axId val="210548576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2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807014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80701488"/>
        <c:scaling>
          <c:orientation val="minMax"/>
          <c:max val="35"/>
          <c:min val="0"/>
        </c:scaling>
        <c:delete val="0"/>
        <c:axPos val="t"/>
        <c:majorGridlines/>
        <c:title>
          <c:tx>
            <c:rich>
              <a:bodyPr/>
              <a:lstStyle/>
              <a:p>
                <a:pPr>
                  <a:defRPr sz="2210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b="0"/>
                  <a:t>事故の割合（％）</a:t>
                </a:r>
              </a:p>
            </c:rich>
          </c:tx>
          <c:layout>
            <c:manualLayout>
              <c:xMode val="edge"/>
              <c:yMode val="edge"/>
              <c:x val="0.49350644403174299"/>
              <c:y val="0.92335740039415504"/>
            </c:manualLayout>
          </c:layout>
          <c:overlay val="0"/>
          <c:spPr>
            <a:noFill/>
            <a:ln w="25643">
              <a:noFill/>
            </a:ln>
          </c:spPr>
        </c:title>
        <c:numFmt formatCode="0_ " sourceLinked="0"/>
        <c:majorTickMark val="in"/>
        <c:minorTickMark val="none"/>
        <c:tickLblPos val="high"/>
        <c:spPr>
          <a:ln w="32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105485760"/>
        <c:crosses val="autoZero"/>
        <c:crossBetween val="between"/>
      </c:valAx>
      <c:spPr>
        <a:noFill/>
        <a:ln w="25394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9437233366106702"/>
          <c:y val="3.4189757422190699E-3"/>
          <c:w val="0.51664706127006899"/>
          <c:h val="7.3327567992870699E-2"/>
        </c:manualLayout>
      </c:layout>
      <c:overlay val="0"/>
      <c:spPr>
        <a:solidFill>
          <a:schemeClr val="bg1"/>
        </a:solidFill>
        <a:ln w="3203">
          <a:noFill/>
          <a:prstDash val="solid"/>
        </a:ln>
      </c:spPr>
      <c:txPr>
        <a:bodyPr/>
        <a:lstStyle/>
        <a:p>
          <a:pPr>
            <a:defRPr sz="2400" b="0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11" b="0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121863589081901"/>
          <c:y val="0.28546409807355499"/>
          <c:w val="0.75454529179540497"/>
          <c:h val="0.4938704028021049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酒酔い</c:v>
                </c:pt>
              </c:strCache>
            </c:strRef>
          </c:tx>
          <c:spPr>
            <a:solidFill>
              <a:srgbClr val="FF0000"/>
            </a:solidFill>
            <a:ln w="12580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Sheet1!$B$1:$X$1</c:f>
              <c:numCache>
                <c:formatCode>General</c:formatCode>
                <c:ptCount val="2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  <c:pt idx="22">
                  <c:v>29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1901</c:v>
                </c:pt>
                <c:pt idx="1">
                  <c:v>1635</c:v>
                </c:pt>
                <c:pt idx="2">
                  <c:v>1425</c:v>
                </c:pt>
                <c:pt idx="3">
                  <c:v>1382</c:v>
                </c:pt>
                <c:pt idx="4">
                  <c:v>1269</c:v>
                </c:pt>
                <c:pt idx="5">
                  <c:v>1364</c:v>
                </c:pt>
                <c:pt idx="6">
                  <c:v>1188</c:v>
                </c:pt>
                <c:pt idx="7">
                  <c:v>1032</c:v>
                </c:pt>
                <c:pt idx="8">
                  <c:v>927</c:v>
                </c:pt>
                <c:pt idx="9" formatCode="#,##0_);[Red]\(#,##0\)">
                  <c:v>772</c:v>
                </c:pt>
                <c:pt idx="10" formatCode="#,##0_);[Red]\(#,##0\)">
                  <c:v>657</c:v>
                </c:pt>
                <c:pt idx="11" formatCode="#,##0_);[Red]\(#,##0\)">
                  <c:v>565</c:v>
                </c:pt>
                <c:pt idx="12" formatCode="#,##0_);[Red]\(#,##0\)">
                  <c:v>396</c:v>
                </c:pt>
                <c:pt idx="13" formatCode="#,##0_);[Red]\(#,##0\)">
                  <c:v>336</c:v>
                </c:pt>
                <c:pt idx="14" formatCode="#,##0_);[Red]\(#,##0\)">
                  <c:v>304</c:v>
                </c:pt>
                <c:pt idx="15" formatCode="#,##0_);[Red]\(#,##0\)">
                  <c:v>254</c:v>
                </c:pt>
                <c:pt idx="16" formatCode="#,##0_);[Red]\(#,##0\)">
                  <c:v>250</c:v>
                </c:pt>
                <c:pt idx="17" formatCode="#,##0_);[Red]\(#,##0\)">
                  <c:v>240</c:v>
                </c:pt>
                <c:pt idx="18" formatCode="#,##0_);[Red]\(#,##0\)">
                  <c:v>212</c:v>
                </c:pt>
                <c:pt idx="19" formatCode="#,##0_);[Red]\(#,##0\)">
                  <c:v>270</c:v>
                </c:pt>
                <c:pt idx="20" formatCode="#,##0_);[Red]\(#,##0\)">
                  <c:v>238</c:v>
                </c:pt>
                <c:pt idx="21" formatCode="#,##0_);[Red]\(#,##0\)">
                  <c:v>217</c:v>
                </c:pt>
                <c:pt idx="22" formatCode="#,##0_);[Red]\(#,##0\)">
                  <c:v>195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F4-7D42-BD2F-4BAD12F906A1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酒気帯び（0.25以上）</c:v>
                </c:pt>
              </c:strCache>
            </c:strRef>
          </c:tx>
          <c:spPr>
            <a:solidFill>
              <a:srgbClr val="FF9900"/>
            </a:solidFill>
            <a:ln w="12580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Sheet1!$B$1:$X$1</c:f>
              <c:numCache>
                <c:formatCode>General</c:formatCode>
                <c:ptCount val="2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  <c:pt idx="22">
                  <c:v>29</c:v>
                </c:pt>
              </c:numCache>
            </c:numRef>
          </c:cat>
          <c:val>
            <c:numRef>
              <c:f>Sheet1!$B$3:$X$3</c:f>
              <c:numCache>
                <c:formatCode>General</c:formatCode>
                <c:ptCount val="23"/>
                <c:pt idx="0">
                  <c:v>11647</c:v>
                </c:pt>
                <c:pt idx="1">
                  <c:v>11409</c:v>
                </c:pt>
                <c:pt idx="2">
                  <c:v>11246</c:v>
                </c:pt>
                <c:pt idx="3">
                  <c:v>11153</c:v>
                </c:pt>
                <c:pt idx="4">
                  <c:v>11571</c:v>
                </c:pt>
                <c:pt idx="5">
                  <c:v>12463</c:v>
                </c:pt>
                <c:pt idx="6">
                  <c:v>11136</c:v>
                </c:pt>
                <c:pt idx="7">
                  <c:v>9849</c:v>
                </c:pt>
                <c:pt idx="8">
                  <c:v>8067</c:v>
                </c:pt>
                <c:pt idx="9" formatCode="#,##0_);[Red]\(#,##0\)">
                  <c:v>7757</c:v>
                </c:pt>
                <c:pt idx="10" formatCode="#,##0_);[Red]\(#,##0\)">
                  <c:v>7235</c:v>
                </c:pt>
                <c:pt idx="11" formatCode="#,##0_);[Red]\(#,##0\)">
                  <c:v>6055</c:v>
                </c:pt>
                <c:pt idx="12" formatCode="#,##0_);[Red]\(#,##0\)">
                  <c:v>3959</c:v>
                </c:pt>
                <c:pt idx="13" formatCode="#,##0_);[Red]\(#,##0\)">
                  <c:v>3351</c:v>
                </c:pt>
                <c:pt idx="14" formatCode="#,##0_);[Red]\(#,##0\)">
                  <c:v>3191</c:v>
                </c:pt>
                <c:pt idx="15" formatCode="#,##0_);[Red]\(#,##0\)">
                  <c:v>3184</c:v>
                </c:pt>
                <c:pt idx="16" formatCode="#,##0_);[Red]\(#,##0\)">
                  <c:v>2786</c:v>
                </c:pt>
                <c:pt idx="17" formatCode="#,##0_);[Red]\(#,##0\)">
                  <c:v>2655</c:v>
                </c:pt>
                <c:pt idx="18" formatCode="#,##0_);[Red]\(#,##0\)">
                  <c:v>2528</c:v>
                </c:pt>
                <c:pt idx="19" formatCode="#,##0_);[Red]\(#,##0\)">
                  <c:v>2421</c:v>
                </c:pt>
                <c:pt idx="20" formatCode="#,##0_);[Red]\(#,##0\)">
                  <c:v>2189</c:v>
                </c:pt>
                <c:pt idx="21" formatCode="#,##0_);[Red]\(#,##0\)">
                  <c:v>2238</c:v>
                </c:pt>
                <c:pt idx="22" formatCode="#,##0_);[Red]\(#,##0\)">
                  <c:v>2085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F4-7D42-BD2F-4BAD12F906A1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酒気帯び（0.25未満）</c:v>
                </c:pt>
              </c:strCache>
            </c:strRef>
          </c:tx>
          <c:spPr>
            <a:solidFill>
              <a:srgbClr val="FFFF00"/>
            </a:solidFill>
            <a:ln w="12580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Sheet1!$B$1:$X$1</c:f>
              <c:numCache>
                <c:formatCode>General</c:formatCode>
                <c:ptCount val="2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  <c:pt idx="22">
                  <c:v>29</c:v>
                </c:pt>
              </c:numCache>
            </c:numRef>
          </c:cat>
          <c:val>
            <c:numRef>
              <c:f>Sheet1!$B$4:$X$4</c:f>
              <c:numCache>
                <c:formatCode>General</c:formatCode>
                <c:ptCount val="23"/>
                <c:pt idx="7">
                  <c:v>1284</c:v>
                </c:pt>
                <c:pt idx="8">
                  <c:v>2219</c:v>
                </c:pt>
                <c:pt idx="9" formatCode="#,##0_);[Red]\(#,##0\)">
                  <c:v>2195</c:v>
                </c:pt>
                <c:pt idx="10" formatCode="#,##0_);[Red]\(#,##0\)">
                  <c:v>2087</c:v>
                </c:pt>
                <c:pt idx="11" formatCode="#,##0_);[Red]\(#,##0\)">
                  <c:v>1743</c:v>
                </c:pt>
                <c:pt idx="12" formatCode="#,##0_);[Red]\(#,##0\)">
                  <c:v>1247</c:v>
                </c:pt>
                <c:pt idx="13" formatCode="#,##0_);[Red]\(#,##0\)">
                  <c:v>1019</c:v>
                </c:pt>
                <c:pt idx="14" formatCode="#,##0_);[Red]\(#,##0\)">
                  <c:v>943</c:v>
                </c:pt>
                <c:pt idx="15" formatCode="#,##0_);[Red]\(#,##0\)">
                  <c:v>890</c:v>
                </c:pt>
                <c:pt idx="16" formatCode="#,##0_);[Red]\(#,##0\)">
                  <c:v>826</c:v>
                </c:pt>
                <c:pt idx="17" formatCode="#,##0_);[Red]\(#,##0\)">
                  <c:v>703</c:v>
                </c:pt>
                <c:pt idx="18" formatCode="#,##0_);[Red]\(#,##0\)">
                  <c:v>636</c:v>
                </c:pt>
                <c:pt idx="19" formatCode="#,##0_);[Red]\(#,##0\)">
                  <c:v>571</c:v>
                </c:pt>
                <c:pt idx="20" formatCode="#,##0_);[Red]\(#,##0\)">
                  <c:v>565</c:v>
                </c:pt>
                <c:pt idx="21" formatCode="#,##0_);[Red]\(#,##0\)">
                  <c:v>496</c:v>
                </c:pt>
                <c:pt idx="22" formatCode="#,##0_);[Red]\(#,##0\)">
                  <c:v>510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BF4-7D42-BD2F-4BAD12F906A1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基準以下</c:v>
                </c:pt>
              </c:strCache>
            </c:strRef>
          </c:tx>
          <c:spPr>
            <a:solidFill>
              <a:srgbClr val="00FF00"/>
            </a:solidFill>
            <a:ln w="12580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Sheet1!$B$1:$X$1</c:f>
              <c:numCache>
                <c:formatCode>General</c:formatCode>
                <c:ptCount val="2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  <c:pt idx="22">
                  <c:v>29</c:v>
                </c:pt>
              </c:numCache>
            </c:numRef>
          </c:cat>
          <c:val>
            <c:numRef>
              <c:f>Sheet1!$B$5:$X$5</c:f>
              <c:numCache>
                <c:formatCode>General</c:formatCode>
                <c:ptCount val="23"/>
                <c:pt idx="0">
                  <c:v>7344</c:v>
                </c:pt>
                <c:pt idx="1">
                  <c:v>7188</c:v>
                </c:pt>
                <c:pt idx="2">
                  <c:v>7300</c:v>
                </c:pt>
                <c:pt idx="3">
                  <c:v>7298</c:v>
                </c:pt>
                <c:pt idx="4">
                  <c:v>7483</c:v>
                </c:pt>
                <c:pt idx="5">
                  <c:v>9446</c:v>
                </c:pt>
                <c:pt idx="6">
                  <c:v>9433</c:v>
                </c:pt>
                <c:pt idx="7">
                  <c:v>5876</c:v>
                </c:pt>
                <c:pt idx="8">
                  <c:v>3111</c:v>
                </c:pt>
                <c:pt idx="9" formatCode="#,##0_);[Red]\(#,##0\)">
                  <c:v>2885</c:v>
                </c:pt>
                <c:pt idx="10" formatCode="#,##0_);[Red]\(#,##0\)">
                  <c:v>2631</c:v>
                </c:pt>
                <c:pt idx="11" formatCode="#,##0_);[Red]\(#,##0\)">
                  <c:v>2369</c:v>
                </c:pt>
                <c:pt idx="12" formatCode="#,##0_);[Red]\(#,##0\)">
                  <c:v>1432</c:v>
                </c:pt>
                <c:pt idx="13" formatCode="#,##0_);[Red]\(#,##0\)">
                  <c:v>1188</c:v>
                </c:pt>
                <c:pt idx="14" formatCode="#,##0_);[Red]\(#,##0\)">
                  <c:v>1024</c:v>
                </c:pt>
                <c:pt idx="15" formatCode="#,##0_);[Red]\(#,##0\)">
                  <c:v>1025</c:v>
                </c:pt>
                <c:pt idx="16" formatCode="#,##0_);[Red]\(#,##0\)">
                  <c:v>961</c:v>
                </c:pt>
                <c:pt idx="17" formatCode="#,##0_);[Red]\(#,##0\)">
                  <c:v>835</c:v>
                </c:pt>
                <c:pt idx="18" formatCode="#,##0_);[Red]\(#,##0\)">
                  <c:v>787</c:v>
                </c:pt>
                <c:pt idx="19" formatCode="#,##0_);[Red]\(#,##0\)">
                  <c:v>722</c:v>
                </c:pt>
                <c:pt idx="20" formatCode="#,##0_);[Red]\(#,##0\)">
                  <c:v>697</c:v>
                </c:pt>
                <c:pt idx="21" formatCode="#,##0_);[Red]\(#,##0\)">
                  <c:v>643</c:v>
                </c:pt>
                <c:pt idx="22" formatCode="#,##0_);[Red]\(#,##0\)">
                  <c:v>616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BF4-7D42-BD2F-4BAD12F906A1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検知不能</c:v>
                </c:pt>
              </c:strCache>
            </c:strRef>
          </c:tx>
          <c:spPr>
            <a:solidFill>
              <a:schemeClr val="bg2"/>
            </a:solidFill>
            <a:ln w="12580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Sheet1!$B$1:$X$1</c:f>
              <c:numCache>
                <c:formatCode>General</c:formatCode>
                <c:ptCount val="2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  <c:pt idx="22">
                  <c:v>29</c:v>
                </c:pt>
              </c:numCache>
            </c:numRef>
          </c:cat>
          <c:val>
            <c:numRef>
              <c:f>Sheet1!$B$6:$X$6</c:f>
              <c:numCache>
                <c:formatCode>General</c:formatCode>
                <c:ptCount val="23"/>
                <c:pt idx="0">
                  <c:v>1454</c:v>
                </c:pt>
                <c:pt idx="1">
                  <c:v>1396</c:v>
                </c:pt>
                <c:pt idx="2">
                  <c:v>1318</c:v>
                </c:pt>
                <c:pt idx="3">
                  <c:v>1227</c:v>
                </c:pt>
                <c:pt idx="4">
                  <c:v>1279</c:v>
                </c:pt>
                <c:pt idx="5">
                  <c:v>3007</c:v>
                </c:pt>
                <c:pt idx="6">
                  <c:v>3643</c:v>
                </c:pt>
                <c:pt idx="7">
                  <c:v>2290</c:v>
                </c:pt>
                <c:pt idx="8">
                  <c:v>2052</c:v>
                </c:pt>
                <c:pt idx="9" formatCode="#,##0_);[Red]\(#,##0\)">
                  <c:v>1571</c:v>
                </c:pt>
                <c:pt idx="10" formatCode="#,##0_);[Red]\(#,##0\)">
                  <c:v>1268</c:v>
                </c:pt>
                <c:pt idx="11" formatCode="#,##0_);[Red]\(#,##0\)">
                  <c:v>894</c:v>
                </c:pt>
                <c:pt idx="12" formatCode="#,##0_);[Red]\(#,##0\)">
                  <c:v>527</c:v>
                </c:pt>
                <c:pt idx="13" formatCode="#,##0_);[Red]\(#,##0\)">
                  <c:v>325</c:v>
                </c:pt>
                <c:pt idx="14" formatCode="#,##0_);[Red]\(#,##0\)">
                  <c:v>264</c:v>
                </c:pt>
                <c:pt idx="15" formatCode="#,##0_);[Red]\(#,##0\)">
                  <c:v>203</c:v>
                </c:pt>
                <c:pt idx="16" formatCode="#,##0_);[Red]\(#,##0\)">
                  <c:v>207</c:v>
                </c:pt>
                <c:pt idx="17" formatCode="#,##0_);[Red]\(#,##0\)">
                  <c:v>170</c:v>
                </c:pt>
                <c:pt idx="18" formatCode="#,##0_);[Red]\(#,##0\)">
                  <c:v>171</c:v>
                </c:pt>
                <c:pt idx="19" formatCode="#,##0_);[Red]\(#,##0\)">
                  <c:v>171</c:v>
                </c:pt>
                <c:pt idx="20" formatCode="#,##0_);[Red]\(#,##0\)">
                  <c:v>175</c:v>
                </c:pt>
                <c:pt idx="21" formatCode="#,##0_);[Red]\(#,##0\)">
                  <c:v>163</c:v>
                </c:pt>
                <c:pt idx="22" formatCode="#,##0_);[Red]\(#,##0\)">
                  <c:v>176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BF4-7D42-BD2F-4BAD12F906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serLines/>
        <c:axId val="254040496"/>
        <c:axId val="252066288"/>
      </c:barChart>
      <c:catAx>
        <c:axId val="2540404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369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b="0"/>
                  <a:t>平成</a:t>
                </a:r>
              </a:p>
            </c:rich>
          </c:tx>
          <c:layout>
            <c:manualLayout>
              <c:xMode val="edge"/>
              <c:yMode val="edge"/>
              <c:x val="0.58401880141010598"/>
              <c:y val="0.89842381786339798"/>
            </c:manualLayout>
          </c:layout>
          <c:overlay val="0"/>
          <c:spPr>
            <a:noFill/>
            <a:ln w="25175">
              <a:noFill/>
            </a:ln>
          </c:spPr>
        </c:title>
        <c:numFmt formatCode="General" sourceLinked="1"/>
        <c:majorTickMark val="none"/>
        <c:minorTickMark val="none"/>
        <c:tickLblPos val="nextTo"/>
        <c:spPr>
          <a:ln w="314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93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520662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52066288"/>
        <c:scaling>
          <c:orientation val="minMax"/>
        </c:scaling>
        <c:delete val="0"/>
        <c:axPos val="l"/>
        <c:majorGridlines>
          <c:spPr>
            <a:ln w="3145">
              <a:noFill/>
              <a:prstDash val="solid"/>
            </a:ln>
          </c:spPr>
        </c:majorGridlines>
        <c:title>
          <c:tx>
            <c:rich>
              <a:bodyPr rot="0" vert="wordArtVertRtl"/>
              <a:lstStyle/>
              <a:p>
                <a:pPr algn="ctr">
                  <a:defRPr sz="1099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sz="2369" b="0" i="0" u="none" strike="noStrike" baseline="0" dirty="0">
                    <a:solidFill>
                      <a:srgbClr val="000000"/>
                    </a:solidFill>
                    <a:latin typeface="ＭＳ Ｐゴシック"/>
                    <a:ea typeface="ＭＳ Ｐゴシック"/>
                  </a:rPr>
                  <a:t>飲酒による事故件数（件）</a:t>
                </a:r>
              </a:p>
            </c:rich>
          </c:tx>
          <c:layout>
            <c:manualLayout>
              <c:xMode val="edge"/>
              <c:yMode val="edge"/>
              <c:x val="1.7248137985103901E-2"/>
              <c:y val="0.153700603321721"/>
            </c:manualLayout>
          </c:layout>
          <c:overlay val="0"/>
          <c:spPr>
            <a:noFill/>
            <a:ln w="25175">
              <a:noFill/>
            </a:ln>
          </c:spPr>
        </c:title>
        <c:numFmt formatCode="#,##0_ " sourceLinked="0"/>
        <c:majorTickMark val="in"/>
        <c:minorTickMark val="none"/>
        <c:tickLblPos val="nextTo"/>
        <c:spPr>
          <a:ln w="314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93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54040496"/>
        <c:crosses val="autoZero"/>
        <c:crossBetween val="between"/>
      </c:valAx>
      <c:spPr>
        <a:noFill/>
        <a:ln w="31617">
          <a:solidFill>
            <a:srgbClr val="00000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2590992224679299"/>
          <c:y val="1.9566906150741699E-2"/>
          <c:w val="0.75440658049353704"/>
          <c:h val="0.220665499124343"/>
        </c:manualLayout>
      </c:layout>
      <c:overlay val="0"/>
      <c:spPr>
        <a:noFill/>
        <a:ln w="3145">
          <a:noFill/>
          <a:prstDash val="solid"/>
        </a:ln>
      </c:spPr>
      <c:txPr>
        <a:bodyPr/>
        <a:lstStyle/>
        <a:p>
          <a:pPr>
            <a:defRPr sz="2393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10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478503103615401"/>
          <c:y val="0.30327962016796101"/>
          <c:w val="0.74105272905175401"/>
          <c:h val="0.4903677758318780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酒酔い</c:v>
                </c:pt>
              </c:strCache>
            </c:strRef>
          </c:tx>
          <c:spPr>
            <a:solidFill>
              <a:srgbClr val="FF0000"/>
            </a:solidFill>
            <a:ln w="12596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Sheet1!$B$1:$X$1</c:f>
              <c:numCache>
                <c:formatCode>General</c:formatCode>
                <c:ptCount val="2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  <c:pt idx="22">
                  <c:v>29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407</c:v>
                </c:pt>
                <c:pt idx="1">
                  <c:v>335</c:v>
                </c:pt>
                <c:pt idx="2">
                  <c:v>341</c:v>
                </c:pt>
                <c:pt idx="3">
                  <c:v>337</c:v>
                </c:pt>
                <c:pt idx="4">
                  <c:v>338</c:v>
                </c:pt>
                <c:pt idx="5">
                  <c:v>359</c:v>
                </c:pt>
                <c:pt idx="6">
                  <c:v>298</c:v>
                </c:pt>
                <c:pt idx="7">
                  <c:v>239</c:v>
                </c:pt>
                <c:pt idx="8">
                  <c:v>174</c:v>
                </c:pt>
                <c:pt idx="9" formatCode="#,##0_);[Red]\(#,##0\)">
                  <c:v>155</c:v>
                </c:pt>
                <c:pt idx="10" formatCode="#,##0_);[Red]\(#,##0\)">
                  <c:v>146</c:v>
                </c:pt>
                <c:pt idx="11" formatCode="#,##0_);[Red]\(#,##0\)">
                  <c:v>129</c:v>
                </c:pt>
                <c:pt idx="12" formatCode="#,##0_);[Red]\(#,##0\)">
                  <c:v>82</c:v>
                </c:pt>
                <c:pt idx="13" formatCode="#,##0_);[Red]\(#,##0\)">
                  <c:v>54</c:v>
                </c:pt>
                <c:pt idx="14" formatCode="#,##0_);[Red]\(#,##0\)">
                  <c:v>57</c:v>
                </c:pt>
                <c:pt idx="15" formatCode="#,##0_);[Red]\(#,##0\)">
                  <c:v>35</c:v>
                </c:pt>
                <c:pt idx="16" formatCode="#,##0_);[Red]\(#,##0\)">
                  <c:v>44</c:v>
                </c:pt>
                <c:pt idx="17" formatCode="#,##0_);[Red]\(#,##0\)">
                  <c:v>36</c:v>
                </c:pt>
                <c:pt idx="18" formatCode="#,##0_);[Red]\(#,##0\)">
                  <c:v>25</c:v>
                </c:pt>
                <c:pt idx="19" formatCode="#,##0_);[Red]\(#,##0\)">
                  <c:v>31</c:v>
                </c:pt>
                <c:pt idx="20" formatCode="#,##0_);[Red]\(#,##0\)">
                  <c:v>21</c:v>
                </c:pt>
                <c:pt idx="21" formatCode="#,##0_);[Red]\(#,##0\)">
                  <c:v>25</c:v>
                </c:pt>
                <c:pt idx="22" formatCode="#,##0_);[Red]\(#,##0\)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62-3645-8625-A0FF751B982F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酒気帯び（0.25以上）</c:v>
                </c:pt>
              </c:strCache>
            </c:strRef>
          </c:tx>
          <c:spPr>
            <a:solidFill>
              <a:srgbClr val="FF9900"/>
            </a:solidFill>
            <a:ln w="12596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Sheet1!$B$1:$X$1</c:f>
              <c:numCache>
                <c:formatCode>General</c:formatCode>
                <c:ptCount val="2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  <c:pt idx="22">
                  <c:v>29</c:v>
                </c:pt>
              </c:numCache>
            </c:numRef>
          </c:cat>
          <c:val>
            <c:numRef>
              <c:f>Sheet1!$B$3:$X$3</c:f>
              <c:numCache>
                <c:formatCode>General</c:formatCode>
                <c:ptCount val="23"/>
                <c:pt idx="0">
                  <c:v>510</c:v>
                </c:pt>
                <c:pt idx="1">
                  <c:v>527</c:v>
                </c:pt>
                <c:pt idx="2">
                  <c:v>485</c:v>
                </c:pt>
                <c:pt idx="3">
                  <c:v>538</c:v>
                </c:pt>
                <c:pt idx="4">
                  <c:v>545</c:v>
                </c:pt>
                <c:pt idx="5">
                  <c:v>513</c:v>
                </c:pt>
                <c:pt idx="6">
                  <c:v>445</c:v>
                </c:pt>
                <c:pt idx="7">
                  <c:v>383</c:v>
                </c:pt>
                <c:pt idx="8">
                  <c:v>310</c:v>
                </c:pt>
                <c:pt idx="9" formatCode="#,##0_);[Red]\(#,##0\)">
                  <c:v>308</c:v>
                </c:pt>
                <c:pt idx="10" formatCode="#,##0_);[Red]\(#,##0\)">
                  <c:v>301</c:v>
                </c:pt>
                <c:pt idx="11" formatCode="#,##0_);[Red]\(#,##0\)">
                  <c:v>275</c:v>
                </c:pt>
                <c:pt idx="12" formatCode="#,##0_);[Red]\(#,##0\)">
                  <c:v>230</c:v>
                </c:pt>
                <c:pt idx="13" formatCode="#,##0_);[Red]\(#,##0\)">
                  <c:v>167</c:v>
                </c:pt>
                <c:pt idx="14" formatCode="#,##0_);[Red]\(#,##0\)">
                  <c:v>171</c:v>
                </c:pt>
                <c:pt idx="15" formatCode="#,##0_);[Red]\(#,##0\)">
                  <c:v>170</c:v>
                </c:pt>
                <c:pt idx="16" formatCode="#,##0_);[Red]\(#,##0\)">
                  <c:v>143</c:v>
                </c:pt>
                <c:pt idx="17" formatCode="#,##0_);[Red]\(#,##0\)">
                  <c:v>146</c:v>
                </c:pt>
                <c:pt idx="18" formatCode="#,##0_);[Red]\(#,##0\)">
                  <c:v>151</c:v>
                </c:pt>
                <c:pt idx="19" formatCode="#,##0_);[Red]\(#,##0\)">
                  <c:v>120</c:v>
                </c:pt>
                <c:pt idx="20" formatCode="#,##0_);[Red]\(#,##0\)">
                  <c:v>105</c:v>
                </c:pt>
                <c:pt idx="21" formatCode="#,##0_);[Red]\(#,##0\)">
                  <c:v>130</c:v>
                </c:pt>
                <c:pt idx="22" formatCode="#,##0_);[Red]\(#,##0\)">
                  <c:v>128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62-3645-8625-A0FF751B982F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酒気帯び（0.25未満）</c:v>
                </c:pt>
              </c:strCache>
            </c:strRef>
          </c:tx>
          <c:spPr>
            <a:solidFill>
              <a:srgbClr val="FFFF00"/>
            </a:solidFill>
            <a:ln w="12596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Sheet1!$B$1:$X$1</c:f>
              <c:numCache>
                <c:formatCode>General</c:formatCode>
                <c:ptCount val="2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  <c:pt idx="22">
                  <c:v>29</c:v>
                </c:pt>
              </c:numCache>
            </c:numRef>
          </c:cat>
          <c:val>
            <c:numRef>
              <c:f>Sheet1!$B$4:$X$4</c:f>
              <c:numCache>
                <c:formatCode>General</c:formatCode>
                <c:ptCount val="23"/>
                <c:pt idx="7">
                  <c:v>50</c:v>
                </c:pt>
                <c:pt idx="8">
                  <c:v>68</c:v>
                </c:pt>
                <c:pt idx="9" formatCode="#,##0_);[Red]\(#,##0\)">
                  <c:v>56</c:v>
                </c:pt>
                <c:pt idx="10" formatCode="#,##0_);[Red]\(#,##0\)">
                  <c:v>77</c:v>
                </c:pt>
                <c:pt idx="11" formatCode="#,##0_);[Red]\(#,##0\)">
                  <c:v>54</c:v>
                </c:pt>
                <c:pt idx="12" formatCode="#,##0_);[Red]\(#,##0\)">
                  <c:v>40</c:v>
                </c:pt>
                <c:pt idx="13" formatCode="#,##0_);[Red]\(#,##0\)">
                  <c:v>30</c:v>
                </c:pt>
                <c:pt idx="14" formatCode="#,##0_);[Red]\(#,##0\)">
                  <c:v>19</c:v>
                </c:pt>
                <c:pt idx="15" formatCode="#,##0_);[Red]\(#,##0\)">
                  <c:v>23</c:v>
                </c:pt>
                <c:pt idx="16" formatCode="#,##0_);[Red]\(#,##0\)">
                  <c:v>21</c:v>
                </c:pt>
                <c:pt idx="17" formatCode="#,##0_);[Red]\(#,##0\)">
                  <c:v>21</c:v>
                </c:pt>
                <c:pt idx="18" formatCode="#,##0_);[Red]\(#,##0\)">
                  <c:v>14</c:v>
                </c:pt>
                <c:pt idx="19" formatCode="#,##0_);[Red]\(#,##0\)">
                  <c:v>25</c:v>
                </c:pt>
                <c:pt idx="20" formatCode="#,##0_);[Red]\(#,##0\)">
                  <c:v>24</c:v>
                </c:pt>
                <c:pt idx="21" formatCode="#,##0_);[Red]\(#,##0\)">
                  <c:v>14</c:v>
                </c:pt>
                <c:pt idx="22" formatCode="#,##0_);[Red]\(#,##0\)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D62-3645-8625-A0FF751B982F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基準以下</c:v>
                </c:pt>
              </c:strCache>
            </c:strRef>
          </c:tx>
          <c:spPr>
            <a:solidFill>
              <a:srgbClr val="00FF00"/>
            </a:solidFill>
            <a:ln w="12596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Sheet1!$B$1:$X$1</c:f>
              <c:numCache>
                <c:formatCode>General</c:formatCode>
                <c:ptCount val="2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  <c:pt idx="22">
                  <c:v>29</c:v>
                </c:pt>
              </c:numCache>
            </c:numRef>
          </c:cat>
          <c:val>
            <c:numRef>
              <c:f>Sheet1!$B$5:$X$5</c:f>
              <c:numCache>
                <c:formatCode>General</c:formatCode>
                <c:ptCount val="23"/>
                <c:pt idx="0">
                  <c:v>251</c:v>
                </c:pt>
                <c:pt idx="1">
                  <c:v>205</c:v>
                </c:pt>
                <c:pt idx="2">
                  <c:v>218</c:v>
                </c:pt>
                <c:pt idx="3">
                  <c:v>192</c:v>
                </c:pt>
                <c:pt idx="4">
                  <c:v>217</c:v>
                </c:pt>
                <c:pt idx="5">
                  <c:v>238</c:v>
                </c:pt>
                <c:pt idx="6">
                  <c:v>249</c:v>
                </c:pt>
                <c:pt idx="7">
                  <c:v>162</c:v>
                </c:pt>
                <c:pt idx="8">
                  <c:v>85</c:v>
                </c:pt>
                <c:pt idx="9" formatCode="#,##0_);[Red]\(#,##0\)">
                  <c:v>83</c:v>
                </c:pt>
                <c:pt idx="10" formatCode="#,##0_);[Red]\(#,##0\)">
                  <c:v>78</c:v>
                </c:pt>
                <c:pt idx="11" formatCode="#,##0_);[Red]\(#,##0\)">
                  <c:v>82</c:v>
                </c:pt>
                <c:pt idx="12" formatCode="#,##0_);[Red]\(#,##0\)">
                  <c:v>38</c:v>
                </c:pt>
                <c:pt idx="13" formatCode="#,##0_);[Red]\(#,##0\)">
                  <c:v>23</c:v>
                </c:pt>
                <c:pt idx="14" formatCode="#,##0_);[Red]\(#,##0\)">
                  <c:v>23</c:v>
                </c:pt>
                <c:pt idx="15" formatCode="#,##0_);[Red]\(#,##0\)">
                  <c:v>31</c:v>
                </c:pt>
                <c:pt idx="16" formatCode="#,##0_);[Red]\(#,##0\)">
                  <c:v>36</c:v>
                </c:pt>
                <c:pt idx="17" formatCode="#,##0_);[Red]\(#,##0\)">
                  <c:v>27</c:v>
                </c:pt>
                <c:pt idx="18" formatCode="#,##0_);[Red]\(#,##0\)">
                  <c:v>20</c:v>
                </c:pt>
                <c:pt idx="19" formatCode="#,##0_);[Red]\(#,##0\)">
                  <c:v>30</c:v>
                </c:pt>
                <c:pt idx="20" formatCode="#,##0_);[Red]\(#,##0\)">
                  <c:v>32</c:v>
                </c:pt>
                <c:pt idx="21" formatCode="#,##0_);[Red]\(#,##0\)">
                  <c:v>18</c:v>
                </c:pt>
                <c:pt idx="22" formatCode="#,##0_);[Red]\(#,##0\)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D62-3645-8625-A0FF751B982F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検知不能</c:v>
                </c:pt>
              </c:strCache>
            </c:strRef>
          </c:tx>
          <c:spPr>
            <a:solidFill>
              <a:schemeClr val="bg2"/>
            </a:solidFill>
            <a:ln w="12596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Sheet1!$B$1:$X$1</c:f>
              <c:numCache>
                <c:formatCode>General</c:formatCode>
                <c:ptCount val="2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  <c:pt idx="22">
                  <c:v>29</c:v>
                </c:pt>
              </c:numCache>
            </c:numRef>
          </c:cat>
          <c:val>
            <c:numRef>
              <c:f>Sheet1!$B$6:$X$6</c:f>
              <c:numCache>
                <c:formatCode>General</c:formatCode>
                <c:ptCount val="23"/>
                <c:pt idx="0">
                  <c:v>223</c:v>
                </c:pt>
                <c:pt idx="1">
                  <c:v>229</c:v>
                </c:pt>
                <c:pt idx="2">
                  <c:v>196</c:v>
                </c:pt>
                <c:pt idx="3">
                  <c:v>200</c:v>
                </c:pt>
                <c:pt idx="4">
                  <c:v>157</c:v>
                </c:pt>
                <c:pt idx="5">
                  <c:v>166</c:v>
                </c:pt>
                <c:pt idx="6">
                  <c:v>199</c:v>
                </c:pt>
                <c:pt idx="7">
                  <c:v>166</c:v>
                </c:pt>
                <c:pt idx="8">
                  <c:v>144</c:v>
                </c:pt>
                <c:pt idx="9" formatCode="#,##0_);[Red]\(#,##0\)">
                  <c:v>110</c:v>
                </c:pt>
                <c:pt idx="10" formatCode="#,##0_);[Red]\(#,##0\)">
                  <c:v>107</c:v>
                </c:pt>
                <c:pt idx="11" formatCode="#,##0_);[Red]\(#,##0\)">
                  <c:v>71</c:v>
                </c:pt>
                <c:pt idx="12" formatCode="#,##0_);[Red]\(#,##0\)">
                  <c:v>43</c:v>
                </c:pt>
                <c:pt idx="13" formatCode="#,##0_);[Red]\(#,##0\)">
                  <c:v>31</c:v>
                </c:pt>
                <c:pt idx="14" formatCode="#,##0_);[Red]\(#,##0\)">
                  <c:v>22</c:v>
                </c:pt>
                <c:pt idx="15" formatCode="#,##0_);[Red]\(#,##0\)">
                  <c:v>31</c:v>
                </c:pt>
                <c:pt idx="16" formatCode="#,##0_);[Red]\(#,##0\)">
                  <c:v>26</c:v>
                </c:pt>
                <c:pt idx="17" formatCode="#,##0_);[Red]\(#,##0\)">
                  <c:v>26</c:v>
                </c:pt>
                <c:pt idx="18" formatCode="#,##0_);[Red]\(#,##0\)">
                  <c:v>28</c:v>
                </c:pt>
                <c:pt idx="19" formatCode="#,##0_);[Red]\(#,##0\)">
                  <c:v>21</c:v>
                </c:pt>
                <c:pt idx="20" formatCode="#,##0_);[Red]\(#,##0\)">
                  <c:v>19</c:v>
                </c:pt>
                <c:pt idx="21" formatCode="#,##0_);[Red]\(#,##0\)">
                  <c:v>26</c:v>
                </c:pt>
                <c:pt idx="22" formatCode="#,##0_);[Red]\(#,##0\)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D62-3645-8625-A0FF751B98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serLines/>
        <c:axId val="256237744"/>
        <c:axId val="256241776"/>
      </c:barChart>
      <c:catAx>
        <c:axId val="2562377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379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b="0"/>
                  <a:t>平成</a:t>
                </a:r>
              </a:p>
            </c:rich>
          </c:tx>
          <c:layout>
            <c:manualLayout>
              <c:xMode val="edge"/>
              <c:yMode val="edge"/>
              <c:x val="0.56874265569917803"/>
              <c:y val="0.89667250437828405"/>
            </c:manualLayout>
          </c:layout>
          <c:overlay val="0"/>
          <c:spPr>
            <a:noFill/>
            <a:ln w="25205">
              <a:noFill/>
            </a:ln>
          </c:spPr>
        </c:title>
        <c:numFmt formatCode="General" sourceLinked="1"/>
        <c:majorTickMark val="none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95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562417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56241776"/>
        <c:scaling>
          <c:orientation val="minMax"/>
        </c:scaling>
        <c:delete val="0"/>
        <c:axPos val="l"/>
        <c:majorGridlines>
          <c:spPr>
            <a:ln w="3149">
              <a:noFill/>
              <a:prstDash val="solid"/>
            </a:ln>
          </c:spPr>
        </c:majorGridlines>
        <c:title>
          <c:tx>
            <c:rich>
              <a:bodyPr rot="0" vert="wordArtVertRtl"/>
              <a:lstStyle/>
              <a:p>
                <a:pPr algn="ctr">
                  <a:defRPr sz="1099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sz="2379" b="0" i="0" u="none" strike="noStrike" baseline="0" dirty="0">
                    <a:solidFill>
                      <a:srgbClr val="000000"/>
                    </a:solidFill>
                    <a:latin typeface="ＭＳ Ｐゴシック"/>
                    <a:ea typeface="ＭＳ Ｐゴシック"/>
                  </a:rPr>
                  <a:t>飲酒による死亡事故件数（件）</a:t>
                </a:r>
              </a:p>
            </c:rich>
          </c:tx>
          <c:layout>
            <c:manualLayout>
              <c:xMode val="edge"/>
              <c:yMode val="edge"/>
              <c:x val="0"/>
              <c:y val="0.16644629240164399"/>
            </c:manualLayout>
          </c:layout>
          <c:overlay val="0"/>
          <c:spPr>
            <a:noFill/>
            <a:ln w="25205">
              <a:noFill/>
            </a:ln>
          </c:spPr>
        </c:title>
        <c:numFmt formatCode="#,##0_ " sourceLinked="0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95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56237744"/>
        <c:crosses val="autoZero"/>
        <c:crossBetween val="between"/>
      </c:valAx>
      <c:spPr>
        <a:noFill/>
        <a:ln w="31655">
          <a:solidFill>
            <a:srgbClr val="00000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2596445127085299"/>
          <c:y val="1.9023217544391902E-2"/>
          <c:w val="0.75440658049353704"/>
          <c:h val="0.220665499124343"/>
        </c:manualLayout>
      </c:layout>
      <c:overlay val="0"/>
      <c:spPr>
        <a:noFill/>
        <a:ln w="3149">
          <a:noFill/>
          <a:prstDash val="solid"/>
        </a:ln>
      </c:spPr>
      <c:txPr>
        <a:bodyPr/>
        <a:lstStyle/>
        <a:p>
          <a:pPr>
            <a:defRPr sz="2395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12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370221041646901"/>
          <c:y val="0.22588588094072201"/>
          <c:w val="0.75057489801726596"/>
          <c:h val="0.53087818893304295"/>
        </c:manualLayout>
      </c:layout>
      <c:barChart>
        <c:barDir val="bar"/>
        <c:grouping val="percentStacked"/>
        <c:varyColors val="0"/>
        <c:ser>
          <c:idx val="8"/>
          <c:order val="0"/>
          <c:tx>
            <c:strRef>
              <c:f>Sheet1!$B$1</c:f>
              <c:strCache>
                <c:ptCount val="1"/>
                <c:pt idx="0">
                  <c:v>-14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Sheet1!$B$2:$B$3</c:f>
              <c:numCache>
                <c:formatCode>#,##0_);[Red]\(#,##0\)</c:formatCode>
                <c:ptCount val="2"/>
                <c:pt idx="0">
                  <c:v>10740</c:v>
                </c:pt>
                <c:pt idx="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2A-944D-BCBD-180673BA4FE6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15-19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Sheet1!$C$2:$C$3</c:f>
              <c:numCache>
                <c:formatCode>#,##0_);[Red]\(#,##0\)</c:formatCode>
                <c:ptCount val="2"/>
                <c:pt idx="0">
                  <c:v>16574</c:v>
                </c:pt>
                <c:pt idx="1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2A-944D-BCBD-180673BA4FE6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20代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Sheet1!$D$2:$D$3</c:f>
              <c:numCache>
                <c:formatCode>#,##0_);[Red]\(#,##0\)</c:formatCode>
                <c:ptCount val="2"/>
                <c:pt idx="0">
                  <c:v>12056</c:v>
                </c:pt>
                <c:pt idx="1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12A-944D-BCBD-180673BA4FE6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30代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Sheet1!$E$2:$E$3</c:f>
              <c:numCache>
                <c:formatCode>#,##0_);[Red]\(#,##0\)</c:formatCode>
                <c:ptCount val="2"/>
                <c:pt idx="0">
                  <c:v>10038</c:v>
                </c:pt>
                <c:pt idx="1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12A-944D-BCBD-180673BA4FE6}"/>
            </c:ext>
          </c:extLst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40代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Sheet1!$F$2:$F$3</c:f>
              <c:numCache>
                <c:formatCode>#,##0_);[Red]\(#,##0\)</c:formatCode>
                <c:ptCount val="2"/>
                <c:pt idx="0">
                  <c:v>10754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12A-944D-BCBD-180673BA4FE6}"/>
            </c:ext>
          </c:extLst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50代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Sheet1!$G$2:$G$3</c:f>
              <c:numCache>
                <c:formatCode>#,##0_);[Red]\(#,##0\)</c:formatCode>
                <c:ptCount val="2"/>
                <c:pt idx="0">
                  <c:v>8081</c:v>
                </c:pt>
                <c:pt idx="1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12A-944D-BCBD-180673BA4FE6}"/>
            </c:ext>
          </c:extLst>
        </c:ser>
        <c:ser>
          <c:idx val="5"/>
          <c:order val="6"/>
          <c:tx>
            <c:strRef>
              <c:f>Sheet1!$H$1</c:f>
              <c:strCache>
                <c:ptCount val="1"/>
                <c:pt idx="0">
                  <c:v>60代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Sheet1!$H$2:$H$3</c:f>
              <c:numCache>
                <c:formatCode>#,##0_);[Red]\(#,##0\)</c:formatCode>
                <c:ptCount val="2"/>
                <c:pt idx="0">
                  <c:v>8542</c:v>
                </c:pt>
                <c:pt idx="1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12A-944D-BCBD-180673BA4FE6}"/>
            </c:ext>
          </c:extLst>
        </c:ser>
        <c:ser>
          <c:idx val="6"/>
          <c:order val="7"/>
          <c:tx>
            <c:strRef>
              <c:f>Sheet1!$I$1</c:f>
              <c:strCache>
                <c:ptCount val="1"/>
                <c:pt idx="0">
                  <c:v>70代</c:v>
                </c:pt>
              </c:strCache>
            </c:strRef>
          </c:tx>
          <c:spPr>
            <a:solidFill>
              <a:srgbClr val="99FFCC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Sheet1!$I$2:$I$3</c:f>
              <c:numCache>
                <c:formatCode>#,##0_);[Red]\(#,##0\)</c:formatCode>
                <c:ptCount val="2"/>
                <c:pt idx="0">
                  <c:v>8250</c:v>
                </c:pt>
                <c:pt idx="1">
                  <c:v>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12A-944D-BCBD-180673BA4FE6}"/>
            </c:ext>
          </c:extLst>
        </c:ser>
        <c:ser>
          <c:idx val="7"/>
          <c:order val="8"/>
          <c:tx>
            <c:strRef>
              <c:f>Sheet1!$J$1</c:f>
              <c:strCache>
                <c:ptCount val="1"/>
                <c:pt idx="0">
                  <c:v>80-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Sheet1!$J$2:$J$3</c:f>
              <c:numCache>
                <c:formatCode>#,##0_);[Red]\(#,##0\)</c:formatCode>
                <c:ptCount val="2"/>
                <c:pt idx="0">
                  <c:v>3853</c:v>
                </c:pt>
                <c:pt idx="1">
                  <c:v>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12A-944D-BCBD-180673BA4F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serLines/>
        <c:axId val="257680800"/>
        <c:axId val="257683120"/>
      </c:barChart>
      <c:catAx>
        <c:axId val="257680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3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57683120"/>
        <c:crosses val="autoZero"/>
        <c:auto val="1"/>
        <c:lblAlgn val="ctr"/>
        <c:lblOffset val="100"/>
        <c:noMultiLvlLbl val="0"/>
      </c:catAx>
      <c:valAx>
        <c:axId val="257683120"/>
        <c:scaling>
          <c:orientation val="minMax"/>
        </c:scaling>
        <c:delete val="0"/>
        <c:axPos val="b"/>
        <c:majorGridlines>
          <c:spPr>
            <a:ln w="3335">
              <a:solidFill>
                <a:schemeClr val="bg1">
                  <a:lumMod val="65000"/>
                </a:schemeClr>
              </a:solidFill>
              <a:prstDash val="solid"/>
            </a:ln>
          </c:spPr>
        </c:majorGridlines>
        <c:minorGridlines>
          <c:spPr>
            <a:ln>
              <a:noFill/>
            </a:ln>
          </c:spPr>
        </c:minorGridlines>
        <c:title>
          <c:tx>
            <c:rich>
              <a:bodyPr/>
              <a:lstStyle/>
              <a:p>
                <a:pPr>
                  <a:defRPr b="0">
                    <a:solidFill>
                      <a:srgbClr val="000000"/>
                    </a:solidFill>
                  </a:defRPr>
                </a:pPr>
                <a:r>
                  <a:rPr lang="ja-JP" altLang="en-US" b="0">
                    <a:solidFill>
                      <a:srgbClr val="000000"/>
                    </a:solidFill>
                  </a:rPr>
                  <a:t>割合</a:t>
                </a:r>
                <a:endParaRPr lang="ja-JP" altLang="en-US" b="0" dirty="0">
                  <a:solidFill>
                    <a:srgbClr val="000000"/>
                  </a:solidFill>
                </a:endParaRP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 w="333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57680800"/>
        <c:crosses val="autoZero"/>
        <c:crossBetween val="between"/>
        <c:dispUnits>
          <c:builtInUnit val="tenThousands"/>
        </c:dispUnits>
      </c:valAx>
      <c:spPr>
        <a:noFill/>
        <a:ln w="38100">
          <a:solidFill>
            <a:srgbClr val="00000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7.8546271700977097E-2"/>
          <c:y val="1.7611447440836502E-2"/>
          <c:w val="0.85194360117635903"/>
          <c:h val="0.14663436745695699"/>
        </c:manualLayout>
      </c:layout>
      <c:overlay val="0"/>
      <c:txPr>
        <a:bodyPr/>
        <a:lstStyle/>
        <a:p>
          <a:pPr>
            <a:defRPr sz="2400" b="0">
              <a:solidFill>
                <a:srgbClr val="000000"/>
              </a:solidFill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657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9227376636571"/>
          <c:y val="0.33034763309953502"/>
          <c:w val="0.80143244741034902"/>
          <c:h val="0.48812867318138897"/>
        </c:manualLayout>
      </c:layout>
      <c:lineChart>
        <c:grouping val="standard"/>
        <c:varyColors val="0"/>
        <c:ser>
          <c:idx val="0"/>
          <c:order val="0"/>
          <c:tx>
            <c:strRef>
              <c:f>Sheet1!$D$2</c:f>
              <c:strCache>
                <c:ptCount val="1"/>
                <c:pt idx="0">
                  <c:v>人対車両</c:v>
                </c:pt>
              </c:strCache>
            </c:strRef>
          </c:tx>
          <c:spPr>
            <a:ln w="38027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Sheet1!$E$1:$Q$1</c:f>
              <c:numCache>
                <c:formatCode>General</c:formatCode>
                <c:ptCount val="13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</c:numCache>
            </c:numRef>
          </c:cat>
          <c:val>
            <c:numRef>
              <c:f>Sheet1!$E$2:$Q$2</c:f>
              <c:numCache>
                <c:formatCode>#,##0_);[Red]\(#,##0\)</c:formatCode>
                <c:ptCount val="13"/>
                <c:pt idx="0">
                  <c:v>2617</c:v>
                </c:pt>
                <c:pt idx="1">
                  <c:v>2783</c:v>
                </c:pt>
                <c:pt idx="2">
                  <c:v>2869</c:v>
                </c:pt>
                <c:pt idx="3">
                  <c:v>2959</c:v>
                </c:pt>
                <c:pt idx="4">
                  <c:v>2946</c:v>
                </c:pt>
                <c:pt idx="5">
                  <c:v>2770</c:v>
                </c:pt>
                <c:pt idx="6">
                  <c:v>2806</c:v>
                </c:pt>
                <c:pt idx="7">
                  <c:v>2625</c:v>
                </c:pt>
                <c:pt idx="8">
                  <c:v>2605</c:v>
                </c:pt>
                <c:pt idx="9">
                  <c:v>2551</c:v>
                </c:pt>
                <c:pt idx="10">
                  <c:v>2506</c:v>
                </c:pt>
                <c:pt idx="11">
                  <c:v>2281</c:v>
                </c:pt>
                <c:pt idx="12">
                  <c:v>2550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AA0-B747-8BD9-F030A32D9795}"/>
            </c:ext>
          </c:extLst>
        </c:ser>
        <c:ser>
          <c:idx val="1"/>
          <c:order val="1"/>
          <c:tx>
            <c:strRef>
              <c:f>Sheet1!$D$3</c:f>
              <c:strCache>
                <c:ptCount val="1"/>
                <c:pt idx="0">
                  <c:v>正面衝突</c:v>
                </c:pt>
              </c:strCache>
            </c:strRef>
          </c:tx>
          <c:marker>
            <c:symbol val="square"/>
            <c:size val="2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Sheet1!$E$1:$Q$1</c:f>
              <c:numCache>
                <c:formatCode>General</c:formatCode>
                <c:ptCount val="13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</c:numCache>
            </c:numRef>
          </c:cat>
          <c:val>
            <c:numRef>
              <c:f>Sheet1!$E$3:$Q$3</c:f>
              <c:numCache>
                <c:formatCode>#,##0_);[Red]\(#,##0\)</c:formatCode>
                <c:ptCount val="13"/>
                <c:pt idx="0">
                  <c:v>4441</c:v>
                </c:pt>
                <c:pt idx="1">
                  <c:v>3969</c:v>
                </c:pt>
                <c:pt idx="2">
                  <c:v>3902</c:v>
                </c:pt>
                <c:pt idx="3">
                  <c:v>3668</c:v>
                </c:pt>
                <c:pt idx="4">
                  <c:v>3275</c:v>
                </c:pt>
                <c:pt idx="5">
                  <c:v>3098</c:v>
                </c:pt>
                <c:pt idx="6">
                  <c:v>2904</c:v>
                </c:pt>
                <c:pt idx="7">
                  <c:v>2437</c:v>
                </c:pt>
                <c:pt idx="8">
                  <c:v>2112</c:v>
                </c:pt>
                <c:pt idx="9">
                  <c:v>1786</c:v>
                </c:pt>
                <c:pt idx="10">
                  <c:v>1585</c:v>
                </c:pt>
                <c:pt idx="11">
                  <c:v>1412</c:v>
                </c:pt>
                <c:pt idx="12">
                  <c:v>1387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AA0-B747-8BD9-F030A32D9795}"/>
            </c:ext>
          </c:extLst>
        </c:ser>
        <c:ser>
          <c:idx val="2"/>
          <c:order val="2"/>
          <c:tx>
            <c:strRef>
              <c:f>Sheet1!$D$4</c:f>
              <c:strCache>
                <c:ptCount val="1"/>
                <c:pt idx="0">
                  <c:v>出会い頭衝突</c:v>
                </c:pt>
              </c:strCache>
            </c:strRef>
          </c:tx>
          <c:spPr>
            <a:ln w="38027">
              <a:solidFill>
                <a:srgbClr val="FF00FF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Sheet1!$E$1:$Q$1</c:f>
              <c:numCache>
                <c:formatCode>General</c:formatCode>
                <c:ptCount val="13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</c:numCache>
            </c:numRef>
          </c:cat>
          <c:val>
            <c:numRef>
              <c:f>Sheet1!$E$4:$Q$4</c:f>
              <c:numCache>
                <c:formatCode>#,##0_);[Red]\(#,##0\)</c:formatCode>
                <c:ptCount val="13"/>
                <c:pt idx="0">
                  <c:v>97857</c:v>
                </c:pt>
                <c:pt idx="1">
                  <c:v>92107</c:v>
                </c:pt>
                <c:pt idx="2">
                  <c:v>91067</c:v>
                </c:pt>
                <c:pt idx="3">
                  <c:v>87457</c:v>
                </c:pt>
                <c:pt idx="4">
                  <c:v>84532</c:v>
                </c:pt>
                <c:pt idx="5">
                  <c:v>81415</c:v>
                </c:pt>
                <c:pt idx="6">
                  <c:v>77214</c:v>
                </c:pt>
                <c:pt idx="7">
                  <c:v>70156</c:v>
                </c:pt>
                <c:pt idx="8">
                  <c:v>64137</c:v>
                </c:pt>
                <c:pt idx="9">
                  <c:v>57009</c:v>
                </c:pt>
                <c:pt idx="10">
                  <c:v>51394</c:v>
                </c:pt>
                <c:pt idx="11">
                  <c:v>47009</c:v>
                </c:pt>
                <c:pt idx="12">
                  <c:v>46267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AA0-B747-8BD9-F030A32D9795}"/>
            </c:ext>
          </c:extLst>
        </c:ser>
        <c:ser>
          <c:idx val="3"/>
          <c:order val="3"/>
          <c:tx>
            <c:strRef>
              <c:f>Sheet1!$D$5</c:f>
              <c:strCache>
                <c:ptCount val="1"/>
                <c:pt idx="0">
                  <c:v>追越・追抜時衝突</c:v>
                </c:pt>
              </c:strCache>
            </c:strRef>
          </c:tx>
          <c:spPr>
            <a:ln w="38027">
              <a:solidFill>
                <a:srgbClr val="00FFFF"/>
              </a:solidFill>
              <a:prstDash val="solid"/>
            </a:ln>
          </c:spPr>
          <c:marker>
            <c:symbol val="x"/>
            <c:size val="2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cat>
            <c:numRef>
              <c:f>Sheet1!$E$1:$Q$1</c:f>
              <c:numCache>
                <c:formatCode>General</c:formatCode>
                <c:ptCount val="13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</c:numCache>
            </c:numRef>
          </c:cat>
          <c:val>
            <c:numRef>
              <c:f>Sheet1!$E$5:$Q$5</c:f>
              <c:numCache>
                <c:formatCode>#,##0_);[Red]\(#,##0\)</c:formatCode>
                <c:ptCount val="13"/>
                <c:pt idx="0">
                  <c:v>4322</c:v>
                </c:pt>
                <c:pt idx="1">
                  <c:v>3811</c:v>
                </c:pt>
                <c:pt idx="2">
                  <c:v>4120</c:v>
                </c:pt>
                <c:pt idx="3">
                  <c:v>4024</c:v>
                </c:pt>
                <c:pt idx="4">
                  <c:v>4149</c:v>
                </c:pt>
                <c:pt idx="5">
                  <c:v>4073</c:v>
                </c:pt>
                <c:pt idx="6">
                  <c:v>3702</c:v>
                </c:pt>
                <c:pt idx="7">
                  <c:v>3473</c:v>
                </c:pt>
                <c:pt idx="8">
                  <c:v>3329</c:v>
                </c:pt>
                <c:pt idx="9">
                  <c:v>3121</c:v>
                </c:pt>
                <c:pt idx="10">
                  <c:v>2871</c:v>
                </c:pt>
                <c:pt idx="11">
                  <c:v>2739</c:v>
                </c:pt>
                <c:pt idx="12">
                  <c:v>2699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AA0-B747-8BD9-F030A32D9795}"/>
            </c:ext>
          </c:extLst>
        </c:ser>
        <c:ser>
          <c:idx val="4"/>
          <c:order val="4"/>
          <c:tx>
            <c:strRef>
              <c:f>Sheet1!$D$6</c:f>
              <c:strCache>
                <c:ptCount val="1"/>
                <c:pt idx="0">
                  <c:v>左折時衝突</c:v>
                </c:pt>
              </c:strCache>
            </c:strRef>
          </c:tx>
          <c:spPr>
            <a:ln w="38027">
              <a:solidFill>
                <a:srgbClr val="0066FF"/>
              </a:solidFill>
              <a:prstDash val="solid"/>
            </a:ln>
          </c:spPr>
          <c:marker>
            <c:symbol val="star"/>
            <c:size val="2"/>
            <c:spPr>
              <a:solidFill>
                <a:srgbClr val="0066FF"/>
              </a:solidFill>
              <a:ln>
                <a:solidFill>
                  <a:srgbClr val="0066FF"/>
                </a:solidFill>
              </a:ln>
            </c:spPr>
          </c:marker>
          <c:cat>
            <c:numRef>
              <c:f>Sheet1!$E$1:$Q$1</c:f>
              <c:numCache>
                <c:formatCode>General</c:formatCode>
                <c:ptCount val="13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</c:numCache>
            </c:numRef>
          </c:cat>
          <c:val>
            <c:numRef>
              <c:f>Sheet1!$E$6:$Q$6</c:f>
              <c:numCache>
                <c:formatCode>#,##0_);[Red]\(#,##0\)</c:formatCode>
                <c:ptCount val="13"/>
                <c:pt idx="0">
                  <c:v>18649</c:v>
                </c:pt>
                <c:pt idx="1">
                  <c:v>18036</c:v>
                </c:pt>
                <c:pt idx="2">
                  <c:v>18182</c:v>
                </c:pt>
                <c:pt idx="3">
                  <c:v>17483</c:v>
                </c:pt>
                <c:pt idx="4">
                  <c:v>17598</c:v>
                </c:pt>
                <c:pt idx="5">
                  <c:v>17566</c:v>
                </c:pt>
                <c:pt idx="6">
                  <c:v>17071</c:v>
                </c:pt>
                <c:pt idx="7">
                  <c:v>16195</c:v>
                </c:pt>
                <c:pt idx="8">
                  <c:v>15317</c:v>
                </c:pt>
                <c:pt idx="9">
                  <c:v>14236</c:v>
                </c:pt>
                <c:pt idx="10">
                  <c:v>13166</c:v>
                </c:pt>
                <c:pt idx="11">
                  <c:v>12502</c:v>
                </c:pt>
                <c:pt idx="12">
                  <c:v>12585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AA0-B747-8BD9-F030A32D9795}"/>
            </c:ext>
          </c:extLst>
        </c:ser>
        <c:ser>
          <c:idx val="5"/>
          <c:order val="5"/>
          <c:tx>
            <c:strRef>
              <c:f>Sheet1!$D$7</c:f>
              <c:strCache>
                <c:ptCount val="1"/>
                <c:pt idx="0">
                  <c:v>右折時衝突</c:v>
                </c:pt>
              </c:strCache>
            </c:strRef>
          </c:tx>
          <c:spPr>
            <a:ln>
              <a:solidFill>
                <a:srgbClr val="FF40FF"/>
              </a:solidFill>
            </a:ln>
          </c:spPr>
          <c:marker>
            <c:symbol val="circle"/>
            <c:size val="2"/>
            <c:spPr>
              <a:solidFill>
                <a:srgbClr val="FF40FF"/>
              </a:solidFill>
              <a:ln>
                <a:solidFill>
                  <a:srgbClr val="FF40FF"/>
                </a:solidFill>
                <a:prstDash val="solid"/>
              </a:ln>
            </c:spPr>
          </c:marker>
          <c:cat>
            <c:numRef>
              <c:f>Sheet1!$E$1:$Q$1</c:f>
              <c:numCache>
                <c:formatCode>General</c:formatCode>
                <c:ptCount val="13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</c:numCache>
            </c:numRef>
          </c:cat>
          <c:val>
            <c:numRef>
              <c:f>Sheet1!$E$7:$Q$7</c:f>
              <c:numCache>
                <c:formatCode>#,##0_);[Red]\(#,##0\)</c:formatCode>
                <c:ptCount val="13"/>
                <c:pt idx="0">
                  <c:v>20414</c:v>
                </c:pt>
                <c:pt idx="1">
                  <c:v>19944</c:v>
                </c:pt>
                <c:pt idx="2">
                  <c:v>19898</c:v>
                </c:pt>
                <c:pt idx="3">
                  <c:v>19027</c:v>
                </c:pt>
                <c:pt idx="4">
                  <c:v>18424</c:v>
                </c:pt>
                <c:pt idx="5">
                  <c:v>18446</c:v>
                </c:pt>
                <c:pt idx="6">
                  <c:v>17418</c:v>
                </c:pt>
                <c:pt idx="7">
                  <c:v>16208</c:v>
                </c:pt>
                <c:pt idx="8">
                  <c:v>15006</c:v>
                </c:pt>
                <c:pt idx="9">
                  <c:v>14251</c:v>
                </c:pt>
                <c:pt idx="10">
                  <c:v>13247</c:v>
                </c:pt>
                <c:pt idx="11">
                  <c:v>12152</c:v>
                </c:pt>
                <c:pt idx="12">
                  <c:v>12083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AA0-B747-8BD9-F030A32D9795}"/>
            </c:ext>
          </c:extLst>
        </c:ser>
        <c:ser>
          <c:idx val="6"/>
          <c:order val="6"/>
          <c:tx>
            <c:strRef>
              <c:f>Sheet1!$D$8</c:f>
              <c:strCache>
                <c:ptCount val="1"/>
                <c:pt idx="0">
                  <c:v>後退時衝突</c:v>
                </c:pt>
              </c:strCache>
            </c:strRef>
          </c:tx>
          <c:spPr>
            <a:ln w="38027">
              <a:solidFill>
                <a:srgbClr val="FF9900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FF40FF"/>
              </a:solidFill>
              <a:ln>
                <a:solidFill>
                  <a:srgbClr val="FF40FF"/>
                </a:solidFill>
                <a:prstDash val="solid"/>
              </a:ln>
            </c:spPr>
          </c:marker>
          <c:cat>
            <c:numRef>
              <c:f>Sheet1!$E$1:$Q$1</c:f>
              <c:numCache>
                <c:formatCode>General</c:formatCode>
                <c:ptCount val="13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</c:numCache>
            </c:numRef>
          </c:cat>
          <c:val>
            <c:numRef>
              <c:f>Sheet1!$E$8:$Q$8</c:f>
              <c:numCache>
                <c:formatCode>#,##0_);[Red]\(#,##0\)</c:formatCode>
                <c:ptCount val="13"/>
                <c:pt idx="0">
                  <c:v>3480</c:v>
                </c:pt>
                <c:pt idx="1">
                  <c:v>3466</c:v>
                </c:pt>
                <c:pt idx="2">
                  <c:v>3242</c:v>
                </c:pt>
                <c:pt idx="3">
                  <c:v>3126</c:v>
                </c:pt>
                <c:pt idx="4">
                  <c:v>2969</c:v>
                </c:pt>
                <c:pt idx="5">
                  <c:v>2956</c:v>
                </c:pt>
                <c:pt idx="6">
                  <c:v>2665</c:v>
                </c:pt>
                <c:pt idx="7">
                  <c:v>2522</c:v>
                </c:pt>
                <c:pt idx="8">
                  <c:v>2403</c:v>
                </c:pt>
                <c:pt idx="9">
                  <c:v>2164</c:v>
                </c:pt>
                <c:pt idx="10">
                  <c:v>2009</c:v>
                </c:pt>
                <c:pt idx="11">
                  <c:v>1862</c:v>
                </c:pt>
                <c:pt idx="12">
                  <c:v>1826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FAA0-B747-8BD9-F030A32D9795}"/>
            </c:ext>
          </c:extLst>
        </c:ser>
        <c:ser>
          <c:idx val="7"/>
          <c:order val="7"/>
          <c:tx>
            <c:strRef>
              <c:f>Sheet1!$D$9</c:f>
              <c:strCache>
                <c:ptCount val="1"/>
                <c:pt idx="0">
                  <c:v>車両その他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Sheet1!$E$1:$Q$1</c:f>
              <c:numCache>
                <c:formatCode>General</c:formatCode>
                <c:ptCount val="13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</c:numCache>
            </c:numRef>
          </c:cat>
          <c:val>
            <c:numRef>
              <c:f>Sheet1!$E$9:$Q$9</c:f>
              <c:numCache>
                <c:formatCode>#,##0_);[Red]\(#,##0\)</c:formatCode>
                <c:ptCount val="13"/>
                <c:pt idx="0">
                  <c:v>14387</c:v>
                </c:pt>
                <c:pt idx="1">
                  <c:v>13848</c:v>
                </c:pt>
                <c:pt idx="2">
                  <c:v>11650</c:v>
                </c:pt>
                <c:pt idx="3">
                  <c:v>10531</c:v>
                </c:pt>
                <c:pt idx="4">
                  <c:v>9754</c:v>
                </c:pt>
                <c:pt idx="5">
                  <c:v>9441</c:v>
                </c:pt>
                <c:pt idx="6">
                  <c:v>9218</c:v>
                </c:pt>
                <c:pt idx="7">
                  <c:v>8433</c:v>
                </c:pt>
                <c:pt idx="8">
                  <c:v>7316</c:v>
                </c:pt>
                <c:pt idx="9">
                  <c:v>6499</c:v>
                </c:pt>
                <c:pt idx="10">
                  <c:v>5289</c:v>
                </c:pt>
                <c:pt idx="11">
                  <c:v>4898</c:v>
                </c:pt>
                <c:pt idx="12">
                  <c:v>5012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FAA0-B747-8BD9-F030A32D9795}"/>
            </c:ext>
          </c:extLst>
        </c:ser>
        <c:ser>
          <c:idx val="8"/>
          <c:order val="8"/>
          <c:tx>
            <c:strRef>
              <c:f>Sheet1!$D$10</c:f>
              <c:strCache>
                <c:ptCount val="1"/>
                <c:pt idx="0">
                  <c:v>車両単独</c:v>
                </c:pt>
              </c:strCache>
            </c:strRef>
          </c:tx>
          <c:spPr>
            <a:ln w="38027">
              <a:solidFill>
                <a:srgbClr val="993300"/>
              </a:solidFill>
              <a:prstDash val="solid"/>
            </a:ln>
          </c:spPr>
          <c:marker>
            <c:symbol val="plus"/>
            <c:size val="2"/>
          </c:marker>
          <c:cat>
            <c:numRef>
              <c:f>Sheet1!$E$1:$Q$1</c:f>
              <c:numCache>
                <c:formatCode>General</c:formatCode>
                <c:ptCount val="13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</c:numCache>
            </c:numRef>
          </c:cat>
          <c:val>
            <c:numRef>
              <c:f>Sheet1!$E$10:$Q$10</c:f>
              <c:numCache>
                <c:formatCode>#,##0_);[Red]\(#,##0\)</c:formatCode>
                <c:ptCount val="13"/>
                <c:pt idx="0">
                  <c:v>5926</c:v>
                </c:pt>
                <c:pt idx="1">
                  <c:v>5772</c:v>
                </c:pt>
                <c:pt idx="2">
                  <c:v>5485</c:v>
                </c:pt>
                <c:pt idx="3">
                  <c:v>5016</c:v>
                </c:pt>
                <c:pt idx="4">
                  <c:v>4372</c:v>
                </c:pt>
                <c:pt idx="5">
                  <c:v>3747</c:v>
                </c:pt>
                <c:pt idx="6">
                  <c:v>3182</c:v>
                </c:pt>
                <c:pt idx="7">
                  <c:v>2819</c:v>
                </c:pt>
                <c:pt idx="8">
                  <c:v>2498</c:v>
                </c:pt>
                <c:pt idx="9">
                  <c:v>2212</c:v>
                </c:pt>
                <c:pt idx="10">
                  <c:v>1881</c:v>
                </c:pt>
                <c:pt idx="11">
                  <c:v>1559</c:v>
                </c:pt>
                <c:pt idx="12">
                  <c:v>1626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FAA0-B747-8BD9-F030A32D97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10091008"/>
        <c:axId val="-2042554576"/>
      </c:lineChart>
      <c:catAx>
        <c:axId val="-20100910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0">
                    <a:solidFill>
                      <a:srgbClr val="000000"/>
                    </a:solidFill>
                  </a:defRPr>
                </a:pPr>
                <a:r>
                  <a:rPr lang="ja-JP" altLang="en-US" b="0" dirty="0">
                    <a:solidFill>
                      <a:srgbClr val="000000"/>
                    </a:solidFill>
                  </a:rPr>
                  <a:t>平成</a:t>
                </a:r>
              </a:p>
            </c:rich>
          </c:tx>
          <c:overlay val="0"/>
        </c:title>
        <c:numFmt formatCode="General" sourceLinked="1"/>
        <c:majorTickMark val="in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2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425545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42554576"/>
        <c:scaling>
          <c:orientation val="minMax"/>
          <c:max val="25000"/>
        </c:scaling>
        <c:delete val="0"/>
        <c:axPos val="l"/>
        <c:majorGridlines>
          <c:spPr>
            <a:ln w="3169">
              <a:solidFill>
                <a:schemeClr val="bg1">
                  <a:lumMod val="65000"/>
                </a:schemeClr>
              </a:solidFill>
              <a:prstDash val="solid"/>
            </a:ln>
          </c:spPr>
        </c:majorGridlines>
        <c:title>
          <c:tx>
            <c:rich>
              <a:bodyPr rot="0" vert="wordArtVertRtl"/>
              <a:lstStyle/>
              <a:p>
                <a:pPr algn="ctr">
                  <a:defRPr sz="2401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zh-CN" altLang="en-US" b="0" dirty="0"/>
                  <a:t>事故件数（</a:t>
                </a:r>
                <a:r>
                  <a:rPr lang="ja-JP" altLang="en-US" b="0" dirty="0"/>
                  <a:t>千</a:t>
                </a:r>
                <a:r>
                  <a:rPr lang="zh-CN" altLang="en-US" b="0" dirty="0"/>
                  <a:t>件）</a:t>
                </a:r>
              </a:p>
            </c:rich>
          </c:tx>
          <c:layout>
            <c:manualLayout>
              <c:xMode val="edge"/>
              <c:yMode val="edge"/>
              <c:x val="2.6245179763086799E-2"/>
              <c:y val="0.34103367230183701"/>
            </c:manualLayout>
          </c:layout>
          <c:overlay val="0"/>
          <c:spPr>
            <a:noFill/>
            <a:ln w="25352">
              <a:noFill/>
            </a:ln>
          </c:spPr>
        </c:title>
        <c:numFmt formatCode="#,##0_ " sourceLinked="0"/>
        <c:majorTickMark val="in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2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10091008"/>
        <c:crosses val="autoZero"/>
        <c:crossBetween val="midCat"/>
        <c:dispUnits>
          <c:custUnit val="1000"/>
        </c:dispUnits>
      </c:valAx>
      <c:spPr>
        <a:noFill/>
        <a:ln w="38027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4.3938853797121501E-2"/>
          <c:y val="5.6284411816943901E-3"/>
          <c:w val="0.90571847507331404"/>
          <c:h val="0.26849170215116702"/>
        </c:manualLayout>
      </c:layout>
      <c:overlay val="0"/>
      <c:spPr>
        <a:noFill/>
        <a:ln w="3169">
          <a:noFill/>
          <a:prstDash val="solid"/>
        </a:ln>
      </c:spPr>
      <c:txPr>
        <a:bodyPr/>
        <a:lstStyle/>
        <a:p>
          <a:pPr>
            <a:defRPr sz="2132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21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9227376636571"/>
          <c:y val="0.33034763309953502"/>
          <c:w val="0.80143244741034902"/>
          <c:h val="0.48812867318138897"/>
        </c:manualLayout>
      </c:layout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追突</c:v>
                </c:pt>
              </c:strCache>
            </c:strRef>
          </c:tx>
          <c:marker>
            <c:symbol val="square"/>
            <c:size val="2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Sheet1!$C$1:$M$1</c:f>
              <c:numCache>
                <c:formatCode>General</c:formatCode>
                <c:ptCount val="11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</c:numCache>
            </c:numRef>
          </c:cat>
          <c:val>
            <c:numRef>
              <c:f>Sheet1!$C$2:$M$2</c:f>
              <c:numCache>
                <c:formatCode>#,##0_);[Red]\(#,##0\)</c:formatCode>
                <c:ptCount val="11"/>
                <c:pt idx="0">
                  <c:v>80</c:v>
                </c:pt>
                <c:pt idx="1">
                  <c:v>52</c:v>
                </c:pt>
                <c:pt idx="2">
                  <c:v>66</c:v>
                </c:pt>
                <c:pt idx="3">
                  <c:v>68</c:v>
                </c:pt>
                <c:pt idx="4">
                  <c:v>63</c:v>
                </c:pt>
                <c:pt idx="5">
                  <c:v>73</c:v>
                </c:pt>
                <c:pt idx="6">
                  <c:v>99</c:v>
                </c:pt>
                <c:pt idx="7">
                  <c:v>55</c:v>
                </c:pt>
                <c:pt idx="8">
                  <c:v>73</c:v>
                </c:pt>
                <c:pt idx="9">
                  <c:v>66</c:v>
                </c:pt>
                <c:pt idx="10">
                  <c:v>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07A-8348-A8A0-4101036AD8CD}"/>
            </c:ext>
          </c:extLst>
        </c:ser>
        <c:ser>
          <c:idx val="1"/>
          <c:order val="1"/>
          <c:tx>
            <c:strRef>
              <c:f>Sheet1!$B$3</c:f>
              <c:strCache>
                <c:ptCount val="1"/>
                <c:pt idx="0">
                  <c:v>出会い頭衝突</c:v>
                </c:pt>
              </c:strCache>
            </c:strRef>
          </c:tx>
          <c:spPr>
            <a:ln w="38027">
              <a:solidFill>
                <a:srgbClr val="FF0000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Sheet1!$C$1:$M$1</c:f>
              <c:numCache>
                <c:formatCode>General</c:formatCode>
                <c:ptCount val="11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</c:numCache>
            </c:numRef>
          </c:cat>
          <c:val>
            <c:numRef>
              <c:f>Sheet1!$C$3:$M$3</c:f>
              <c:numCache>
                <c:formatCode>#,##0_);[Red]\(#,##0\)</c:formatCode>
                <c:ptCount val="11"/>
                <c:pt idx="0">
                  <c:v>425</c:v>
                </c:pt>
                <c:pt idx="1">
                  <c:v>438</c:v>
                </c:pt>
                <c:pt idx="2">
                  <c:v>395</c:v>
                </c:pt>
                <c:pt idx="3">
                  <c:v>382</c:v>
                </c:pt>
                <c:pt idx="4">
                  <c:v>350</c:v>
                </c:pt>
                <c:pt idx="5">
                  <c:v>322</c:v>
                </c:pt>
                <c:pt idx="6">
                  <c:v>300</c:v>
                </c:pt>
                <c:pt idx="7">
                  <c:v>282</c:v>
                </c:pt>
                <c:pt idx="8">
                  <c:v>260</c:v>
                </c:pt>
                <c:pt idx="9">
                  <c:v>232</c:v>
                </c:pt>
                <c:pt idx="10">
                  <c:v>251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07A-8348-A8A0-4101036AD8CD}"/>
            </c:ext>
          </c:extLst>
        </c:ser>
        <c:ser>
          <c:idx val="2"/>
          <c:order val="2"/>
          <c:tx>
            <c:strRef>
              <c:f>Sheet1!$B$4</c:f>
              <c:strCache>
                <c:ptCount val="1"/>
                <c:pt idx="0">
                  <c:v>左折時衝突</c:v>
                </c:pt>
              </c:strCache>
            </c:strRef>
          </c:tx>
          <c:spPr>
            <a:ln w="38027">
              <a:solidFill>
                <a:srgbClr val="0066FF"/>
              </a:solidFill>
              <a:prstDash val="solid"/>
            </a:ln>
          </c:spPr>
          <c:marker>
            <c:symbol val="star"/>
            <c:size val="2"/>
            <c:spPr>
              <a:solidFill>
                <a:srgbClr val="0066FF"/>
              </a:solidFill>
              <a:ln>
                <a:solidFill>
                  <a:srgbClr val="0066FF"/>
                </a:solidFill>
              </a:ln>
            </c:spPr>
          </c:marker>
          <c:cat>
            <c:numRef>
              <c:f>Sheet1!$C$1:$M$1</c:f>
              <c:numCache>
                <c:formatCode>General</c:formatCode>
                <c:ptCount val="11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</c:numCache>
            </c:numRef>
          </c:cat>
          <c:val>
            <c:numRef>
              <c:f>Sheet1!$C$4:$M$4</c:f>
              <c:numCache>
                <c:formatCode>#,##0_);[Red]\(#,##0\)</c:formatCode>
                <c:ptCount val="11"/>
                <c:pt idx="0">
                  <c:v>58</c:v>
                </c:pt>
                <c:pt idx="1">
                  <c:v>55</c:v>
                </c:pt>
                <c:pt idx="2">
                  <c:v>54</c:v>
                </c:pt>
                <c:pt idx="3">
                  <c:v>38</c:v>
                </c:pt>
                <c:pt idx="4">
                  <c:v>44</c:v>
                </c:pt>
                <c:pt idx="5">
                  <c:v>50</c:v>
                </c:pt>
                <c:pt idx="6">
                  <c:v>43</c:v>
                </c:pt>
                <c:pt idx="7">
                  <c:v>41</c:v>
                </c:pt>
                <c:pt idx="8">
                  <c:v>38</c:v>
                </c:pt>
                <c:pt idx="9">
                  <c:v>45</c:v>
                </c:pt>
                <c:pt idx="10">
                  <c:v>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07A-8348-A8A0-4101036AD8CD}"/>
            </c:ext>
          </c:extLst>
        </c:ser>
        <c:ser>
          <c:idx val="3"/>
          <c:order val="3"/>
          <c:tx>
            <c:strRef>
              <c:f>Sheet1!$B$5</c:f>
              <c:strCache>
                <c:ptCount val="1"/>
                <c:pt idx="0">
                  <c:v>右折時衝突</c:v>
                </c:pt>
              </c:strCache>
            </c:strRef>
          </c:tx>
          <c:spPr>
            <a:ln>
              <a:solidFill>
                <a:srgbClr val="FF40FF"/>
              </a:solidFill>
            </a:ln>
          </c:spPr>
          <c:marker>
            <c:symbol val="circle"/>
            <c:size val="2"/>
            <c:spPr>
              <a:solidFill>
                <a:srgbClr val="FF40FF"/>
              </a:solidFill>
              <a:ln>
                <a:solidFill>
                  <a:srgbClr val="FF40FF"/>
                </a:solidFill>
                <a:prstDash val="solid"/>
              </a:ln>
            </c:spPr>
          </c:marker>
          <c:cat>
            <c:numRef>
              <c:f>Sheet1!$C$1:$M$1</c:f>
              <c:numCache>
                <c:formatCode>General</c:formatCode>
                <c:ptCount val="11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</c:numCache>
            </c:numRef>
          </c:cat>
          <c:val>
            <c:numRef>
              <c:f>Sheet1!$C$5:$M$5</c:f>
              <c:numCache>
                <c:formatCode>#,##0_);[Red]\(#,##0\)</c:formatCode>
                <c:ptCount val="11"/>
                <c:pt idx="0">
                  <c:v>60</c:v>
                </c:pt>
                <c:pt idx="1">
                  <c:v>48</c:v>
                </c:pt>
                <c:pt idx="2">
                  <c:v>51</c:v>
                </c:pt>
                <c:pt idx="3">
                  <c:v>50</c:v>
                </c:pt>
                <c:pt idx="4">
                  <c:v>55</c:v>
                </c:pt>
                <c:pt idx="5">
                  <c:v>49</c:v>
                </c:pt>
                <c:pt idx="6">
                  <c:v>39</c:v>
                </c:pt>
                <c:pt idx="7">
                  <c:v>50</c:v>
                </c:pt>
                <c:pt idx="8">
                  <c:v>40</c:v>
                </c:pt>
                <c:pt idx="9">
                  <c:v>33</c:v>
                </c:pt>
                <c:pt idx="10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07A-8348-A8A0-4101036AD8CD}"/>
            </c:ext>
          </c:extLst>
        </c:ser>
        <c:ser>
          <c:idx val="4"/>
          <c:order val="4"/>
          <c:tx>
            <c:strRef>
              <c:f>Sheet1!$B$6</c:f>
              <c:strCache>
                <c:ptCount val="1"/>
                <c:pt idx="0">
                  <c:v>横断時衝突</c:v>
                </c:pt>
              </c:strCache>
            </c:strRef>
          </c:tx>
          <c:spPr>
            <a:ln w="38027">
              <a:solidFill>
                <a:srgbClr val="FF9900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FF40FF"/>
              </a:solidFill>
              <a:ln>
                <a:solidFill>
                  <a:srgbClr val="FF40FF"/>
                </a:solidFill>
                <a:prstDash val="solid"/>
              </a:ln>
            </c:spPr>
          </c:marker>
          <c:cat>
            <c:numRef>
              <c:f>Sheet1!$C$1:$M$1</c:f>
              <c:numCache>
                <c:formatCode>General</c:formatCode>
                <c:ptCount val="11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</c:numCache>
            </c:numRef>
          </c:cat>
          <c:val>
            <c:numRef>
              <c:f>Sheet1!$C$6:$M$6</c:f>
              <c:numCache>
                <c:formatCode>#,##0_);[Red]\(#,##0\)</c:formatCode>
                <c:ptCount val="11"/>
                <c:pt idx="0">
                  <c:v>52</c:v>
                </c:pt>
                <c:pt idx="1">
                  <c:v>58</c:v>
                </c:pt>
                <c:pt idx="2">
                  <c:v>46</c:v>
                </c:pt>
                <c:pt idx="3">
                  <c:v>38</c:v>
                </c:pt>
                <c:pt idx="4">
                  <c:v>37</c:v>
                </c:pt>
                <c:pt idx="5">
                  <c:v>31</c:v>
                </c:pt>
                <c:pt idx="6">
                  <c:v>28</c:v>
                </c:pt>
                <c:pt idx="7">
                  <c:v>16</c:v>
                </c:pt>
                <c:pt idx="8">
                  <c:v>38</c:v>
                </c:pt>
                <c:pt idx="9">
                  <c:v>21</c:v>
                </c:pt>
                <c:pt idx="10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07A-8348-A8A0-4101036AD8CD}"/>
            </c:ext>
          </c:extLst>
        </c:ser>
        <c:ser>
          <c:idx val="5"/>
          <c:order val="5"/>
          <c:tx>
            <c:strRef>
              <c:f>Sheet1!$B$7</c:f>
              <c:strCache>
                <c:ptCount val="1"/>
                <c:pt idx="0">
                  <c:v>車両単独</c:v>
                </c:pt>
              </c:strCache>
            </c:strRef>
          </c:tx>
          <c:spPr>
            <a:ln w="38027">
              <a:solidFill>
                <a:srgbClr val="993300"/>
              </a:solidFill>
              <a:prstDash val="solid"/>
            </a:ln>
          </c:spPr>
          <c:marker>
            <c:symbol val="plus"/>
            <c:size val="2"/>
          </c:marker>
          <c:cat>
            <c:numRef>
              <c:f>Sheet1!$C$1:$M$1</c:f>
              <c:numCache>
                <c:formatCode>General</c:formatCode>
                <c:ptCount val="11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</c:numCache>
            </c:numRef>
          </c:cat>
          <c:val>
            <c:numRef>
              <c:f>Sheet1!$C$7:$M$7</c:f>
              <c:numCache>
                <c:formatCode>#,##0_);[Red]\(#,##0\)</c:formatCode>
                <c:ptCount val="11"/>
                <c:pt idx="0">
                  <c:v>43</c:v>
                </c:pt>
                <c:pt idx="1">
                  <c:v>51</c:v>
                </c:pt>
                <c:pt idx="2">
                  <c:v>46</c:v>
                </c:pt>
                <c:pt idx="3">
                  <c:v>53</c:v>
                </c:pt>
                <c:pt idx="4">
                  <c:v>65</c:v>
                </c:pt>
                <c:pt idx="5">
                  <c:v>50</c:v>
                </c:pt>
                <c:pt idx="6">
                  <c:v>53</c:v>
                </c:pt>
                <c:pt idx="7">
                  <c:v>50</c:v>
                </c:pt>
                <c:pt idx="8">
                  <c:v>86</c:v>
                </c:pt>
                <c:pt idx="9">
                  <c:v>78</c:v>
                </c:pt>
                <c:pt idx="10">
                  <c:v>113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07A-8348-A8A0-4101036AD8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12146816"/>
        <c:axId val="-2009144608"/>
      </c:lineChart>
      <c:catAx>
        <c:axId val="-20121468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0">
                    <a:solidFill>
                      <a:srgbClr val="000000"/>
                    </a:solidFill>
                  </a:defRPr>
                </a:pPr>
                <a:r>
                  <a:rPr lang="ja-JP" altLang="en-US" b="0" dirty="0">
                    <a:solidFill>
                      <a:srgbClr val="000000"/>
                    </a:solidFill>
                  </a:rPr>
                  <a:t>平成</a:t>
                </a:r>
              </a:p>
            </c:rich>
          </c:tx>
          <c:overlay val="0"/>
        </c:title>
        <c:numFmt formatCode="General" sourceLinked="1"/>
        <c:majorTickMark val="in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2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091446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09144608"/>
        <c:scaling>
          <c:orientation val="minMax"/>
          <c:max val="400"/>
        </c:scaling>
        <c:delete val="0"/>
        <c:axPos val="l"/>
        <c:majorGridlines>
          <c:spPr>
            <a:ln w="3169">
              <a:solidFill>
                <a:schemeClr val="bg1">
                  <a:lumMod val="65000"/>
                </a:schemeClr>
              </a:solidFill>
              <a:prstDash val="solid"/>
            </a:ln>
          </c:spPr>
        </c:majorGridlines>
        <c:title>
          <c:tx>
            <c:rich>
              <a:bodyPr rot="0" vert="wordArtVertRtl"/>
              <a:lstStyle/>
              <a:p>
                <a:pPr algn="ctr">
                  <a:defRPr sz="2401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b="0"/>
                  <a:t>死亡</a:t>
                </a:r>
                <a:r>
                  <a:rPr lang="zh-CN" altLang="en-US" b="0" dirty="0"/>
                  <a:t>事故件数（件）</a:t>
                </a:r>
              </a:p>
            </c:rich>
          </c:tx>
          <c:layout>
            <c:manualLayout>
              <c:xMode val="edge"/>
              <c:yMode val="edge"/>
              <c:x val="2.7847692059020501E-3"/>
              <c:y val="0.30278701789593299"/>
            </c:manualLayout>
          </c:layout>
          <c:overlay val="0"/>
          <c:spPr>
            <a:noFill/>
            <a:ln w="25352">
              <a:noFill/>
            </a:ln>
          </c:spPr>
        </c:title>
        <c:numFmt formatCode="#,##0_ " sourceLinked="0"/>
        <c:majorTickMark val="in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2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12146816"/>
        <c:crosses val="autoZero"/>
        <c:crossBetween val="midCat"/>
      </c:valAx>
      <c:spPr>
        <a:noFill/>
        <a:ln w="38027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4.3938853797121501E-2"/>
          <c:y val="5.6284411816943901E-3"/>
          <c:w val="0.90425219941349"/>
          <c:h val="0.26849170215116702"/>
        </c:manualLayout>
      </c:layout>
      <c:overlay val="0"/>
      <c:spPr>
        <a:noFill/>
        <a:ln w="3169">
          <a:noFill/>
          <a:prstDash val="solid"/>
        </a:ln>
      </c:spPr>
      <c:txPr>
        <a:bodyPr/>
        <a:lstStyle/>
        <a:p>
          <a:pPr>
            <a:defRPr sz="2132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21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9227376636571"/>
          <c:y val="0.33034763309953502"/>
          <c:w val="0.80143244741034902"/>
          <c:h val="0.48812867318138897"/>
        </c:manualLayout>
      </c:layout>
      <c:lineChart>
        <c:grouping val="standar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信号無視</c:v>
                </c:pt>
              </c:strCache>
            </c:strRef>
          </c:tx>
          <c:spPr>
            <a:ln w="38027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Sheet1!$D$1:$P$1</c:f>
              <c:numCache>
                <c:formatCode>General</c:formatCode>
                <c:ptCount val="13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</c:numCache>
            </c:numRef>
          </c:cat>
          <c:val>
            <c:numRef>
              <c:f>Sheet1!$D$2:$P$2</c:f>
              <c:numCache>
                <c:formatCode>#,##0_);[Red]\(#,##0\)</c:formatCode>
                <c:ptCount val="13"/>
                <c:pt idx="0">
                  <c:v>5654</c:v>
                </c:pt>
                <c:pt idx="1">
                  <c:v>4917</c:v>
                </c:pt>
                <c:pt idx="2">
                  <c:v>4760</c:v>
                </c:pt>
                <c:pt idx="3">
                  <c:v>4576</c:v>
                </c:pt>
                <c:pt idx="4">
                  <c:v>4415</c:v>
                </c:pt>
                <c:pt idx="5">
                  <c:v>4144</c:v>
                </c:pt>
                <c:pt idx="6">
                  <c:v>3952</c:v>
                </c:pt>
                <c:pt idx="7">
                  <c:v>3273</c:v>
                </c:pt>
                <c:pt idx="8">
                  <c:v>2764</c:v>
                </c:pt>
                <c:pt idx="9">
                  <c:v>2432</c:v>
                </c:pt>
                <c:pt idx="10">
                  <c:v>2010</c:v>
                </c:pt>
                <c:pt idx="11">
                  <c:v>1719</c:v>
                </c:pt>
                <c:pt idx="12">
                  <c:v>1680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CF5-324A-BC8B-93D05FC005A7}"/>
            </c:ext>
          </c:extLst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通行区分</c:v>
                </c:pt>
              </c:strCache>
            </c:strRef>
          </c:tx>
          <c:marker>
            <c:symbol val="square"/>
            <c:size val="2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Sheet1!$D$1:$P$1</c:f>
              <c:numCache>
                <c:formatCode>General</c:formatCode>
                <c:ptCount val="13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</c:numCache>
            </c:numRef>
          </c:cat>
          <c:val>
            <c:numRef>
              <c:f>Sheet1!$D$3:$P$3</c:f>
              <c:numCache>
                <c:formatCode>#,##0_);[Red]\(#,##0\)</c:formatCode>
                <c:ptCount val="13"/>
                <c:pt idx="0">
                  <c:v>3882</c:v>
                </c:pt>
                <c:pt idx="1">
                  <c:v>3743</c:v>
                </c:pt>
                <c:pt idx="2">
                  <c:v>4109</c:v>
                </c:pt>
                <c:pt idx="3">
                  <c:v>3345</c:v>
                </c:pt>
                <c:pt idx="4">
                  <c:v>3009</c:v>
                </c:pt>
                <c:pt idx="5">
                  <c:v>3024</c:v>
                </c:pt>
                <c:pt idx="6">
                  <c:v>3039</c:v>
                </c:pt>
                <c:pt idx="7">
                  <c:v>2587</c:v>
                </c:pt>
                <c:pt idx="8">
                  <c:v>2373</c:v>
                </c:pt>
                <c:pt idx="9">
                  <c:v>2198</c:v>
                </c:pt>
                <c:pt idx="10">
                  <c:v>1997</c:v>
                </c:pt>
                <c:pt idx="11">
                  <c:v>1699</c:v>
                </c:pt>
                <c:pt idx="12">
                  <c:v>1600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CF5-324A-BC8B-93D05FC005A7}"/>
            </c:ext>
          </c:extLst>
        </c:ser>
        <c:ser>
          <c:idx val="2"/>
          <c:order val="2"/>
          <c:tx>
            <c:strRef>
              <c:f>Sheet1!$C$4</c:f>
              <c:strCache>
                <c:ptCount val="1"/>
                <c:pt idx="0">
                  <c:v>交差点安全進行</c:v>
                </c:pt>
              </c:strCache>
            </c:strRef>
          </c:tx>
          <c:spPr>
            <a:ln w="38027">
              <a:solidFill>
                <a:srgbClr val="FF00FF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Sheet1!$D$1:$P$1</c:f>
              <c:numCache>
                <c:formatCode>General</c:formatCode>
                <c:ptCount val="13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</c:numCache>
            </c:numRef>
          </c:cat>
          <c:val>
            <c:numRef>
              <c:f>Sheet1!$D$4:$P$4</c:f>
              <c:numCache>
                <c:formatCode>#,##0_);[Red]\(#,##0\)</c:formatCode>
                <c:ptCount val="13"/>
                <c:pt idx="0">
                  <c:v>14888</c:v>
                </c:pt>
                <c:pt idx="1">
                  <c:v>13882</c:v>
                </c:pt>
                <c:pt idx="2">
                  <c:v>14079</c:v>
                </c:pt>
                <c:pt idx="3">
                  <c:v>13542</c:v>
                </c:pt>
                <c:pt idx="4">
                  <c:v>13303</c:v>
                </c:pt>
                <c:pt idx="5">
                  <c:v>13355</c:v>
                </c:pt>
                <c:pt idx="6">
                  <c:v>13830</c:v>
                </c:pt>
                <c:pt idx="7">
                  <c:v>13369</c:v>
                </c:pt>
                <c:pt idx="8">
                  <c:v>12295</c:v>
                </c:pt>
                <c:pt idx="9">
                  <c:v>11454</c:v>
                </c:pt>
                <c:pt idx="10">
                  <c:v>10955</c:v>
                </c:pt>
                <c:pt idx="11">
                  <c:v>10409</c:v>
                </c:pt>
                <c:pt idx="12">
                  <c:v>10470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CF5-324A-BC8B-93D05FC005A7}"/>
            </c:ext>
          </c:extLst>
        </c:ser>
        <c:ser>
          <c:idx val="3"/>
          <c:order val="3"/>
          <c:tx>
            <c:strRef>
              <c:f>Sheet1!$C$5</c:f>
              <c:strCache>
                <c:ptCount val="1"/>
                <c:pt idx="0">
                  <c:v>一時不停止</c:v>
                </c:pt>
              </c:strCache>
            </c:strRef>
          </c:tx>
          <c:spPr>
            <a:ln w="38027">
              <a:solidFill>
                <a:srgbClr val="00FFFF"/>
              </a:solidFill>
              <a:prstDash val="solid"/>
            </a:ln>
          </c:spPr>
          <c:marker>
            <c:symbol val="x"/>
            <c:size val="2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cat>
            <c:numRef>
              <c:f>Sheet1!$D$1:$P$1</c:f>
              <c:numCache>
                <c:formatCode>General</c:formatCode>
                <c:ptCount val="13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</c:numCache>
            </c:numRef>
          </c:cat>
          <c:val>
            <c:numRef>
              <c:f>Sheet1!$D$5:$P$5</c:f>
              <c:numCache>
                <c:formatCode>#,##0_);[Red]\(#,##0\)</c:formatCode>
                <c:ptCount val="13"/>
                <c:pt idx="0">
                  <c:v>10995</c:v>
                </c:pt>
                <c:pt idx="1">
                  <c:v>10263</c:v>
                </c:pt>
                <c:pt idx="2">
                  <c:v>9681</c:v>
                </c:pt>
                <c:pt idx="3">
                  <c:v>9279</c:v>
                </c:pt>
                <c:pt idx="4">
                  <c:v>9171</c:v>
                </c:pt>
                <c:pt idx="5">
                  <c:v>8714</c:v>
                </c:pt>
                <c:pt idx="6">
                  <c:v>7988</c:v>
                </c:pt>
                <c:pt idx="7">
                  <c:v>7240</c:v>
                </c:pt>
                <c:pt idx="8">
                  <c:v>6511</c:v>
                </c:pt>
                <c:pt idx="9">
                  <c:v>5678</c:v>
                </c:pt>
                <c:pt idx="10">
                  <c:v>5044</c:v>
                </c:pt>
                <c:pt idx="11">
                  <c:v>4458</c:v>
                </c:pt>
                <c:pt idx="12">
                  <c:v>4703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CF5-324A-BC8B-93D05FC005A7}"/>
            </c:ext>
          </c:extLst>
        </c:ser>
        <c:ser>
          <c:idx val="4"/>
          <c:order val="4"/>
          <c:tx>
            <c:strRef>
              <c:f>Sheet1!$C$6</c:f>
              <c:strCache>
                <c:ptCount val="1"/>
                <c:pt idx="0">
                  <c:v>運転操作不適</c:v>
                </c:pt>
              </c:strCache>
            </c:strRef>
          </c:tx>
          <c:spPr>
            <a:ln w="38027">
              <a:solidFill>
                <a:srgbClr val="0066FF"/>
              </a:solidFill>
              <a:prstDash val="solid"/>
            </a:ln>
          </c:spPr>
          <c:marker>
            <c:symbol val="star"/>
            <c:size val="2"/>
            <c:spPr>
              <a:solidFill>
                <a:srgbClr val="0066FF"/>
              </a:solidFill>
              <a:ln>
                <a:solidFill>
                  <a:srgbClr val="0066FF"/>
                </a:solidFill>
              </a:ln>
            </c:spPr>
          </c:marker>
          <c:cat>
            <c:numRef>
              <c:f>Sheet1!$D$1:$P$1</c:f>
              <c:numCache>
                <c:formatCode>General</c:formatCode>
                <c:ptCount val="13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</c:numCache>
            </c:numRef>
          </c:cat>
          <c:val>
            <c:numRef>
              <c:f>Sheet1!$D$6:$P$6</c:f>
              <c:numCache>
                <c:formatCode>#,##0_);[Red]\(#,##0\)</c:formatCode>
                <c:ptCount val="13"/>
                <c:pt idx="0">
                  <c:v>4837</c:v>
                </c:pt>
                <c:pt idx="1">
                  <c:v>4755</c:v>
                </c:pt>
                <c:pt idx="2">
                  <c:v>4518</c:v>
                </c:pt>
                <c:pt idx="3">
                  <c:v>4045</c:v>
                </c:pt>
                <c:pt idx="4">
                  <c:v>3508</c:v>
                </c:pt>
                <c:pt idx="5">
                  <c:v>3033</c:v>
                </c:pt>
                <c:pt idx="6">
                  <c:v>2608</c:v>
                </c:pt>
                <c:pt idx="7">
                  <c:v>2267</c:v>
                </c:pt>
                <c:pt idx="8">
                  <c:v>1991</c:v>
                </c:pt>
                <c:pt idx="9">
                  <c:v>1780</c:v>
                </c:pt>
                <c:pt idx="10">
                  <c:v>1523</c:v>
                </c:pt>
                <c:pt idx="11">
                  <c:v>1340</c:v>
                </c:pt>
                <c:pt idx="12">
                  <c:v>1344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CF5-324A-BC8B-93D05FC005A7}"/>
            </c:ext>
          </c:extLst>
        </c:ser>
        <c:ser>
          <c:idx val="5"/>
          <c:order val="5"/>
          <c:tx>
            <c:strRef>
              <c:f>Sheet1!$C$7</c:f>
              <c:strCache>
                <c:ptCount val="1"/>
                <c:pt idx="0">
                  <c:v>前方不注意</c:v>
                </c:pt>
              </c:strCache>
            </c:strRef>
          </c:tx>
          <c:marker>
            <c:symbol val="circle"/>
            <c:size val="2"/>
            <c:spPr>
              <a:solidFill>
                <a:srgbClr val="FF9900"/>
              </a:solidFill>
              <a:ln>
                <a:solidFill>
                  <a:srgbClr val="FF9900"/>
                </a:solidFill>
                <a:prstDash val="solid"/>
              </a:ln>
            </c:spPr>
          </c:marker>
          <c:cat>
            <c:numRef>
              <c:f>Sheet1!$D$1:$P$1</c:f>
              <c:numCache>
                <c:formatCode>General</c:formatCode>
                <c:ptCount val="13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</c:numCache>
            </c:numRef>
          </c:cat>
          <c:val>
            <c:numRef>
              <c:f>Sheet1!$D$7:$P$7</c:f>
              <c:numCache>
                <c:formatCode>#,##0_);[Red]\(#,##0\)</c:formatCode>
                <c:ptCount val="13"/>
                <c:pt idx="0">
                  <c:v>3574</c:v>
                </c:pt>
                <c:pt idx="1">
                  <c:v>3828</c:v>
                </c:pt>
                <c:pt idx="2">
                  <c:v>3517</c:v>
                </c:pt>
                <c:pt idx="3">
                  <c:v>3238</c:v>
                </c:pt>
                <c:pt idx="4">
                  <c:v>3055</c:v>
                </c:pt>
                <c:pt idx="5">
                  <c:v>2837</c:v>
                </c:pt>
                <c:pt idx="6">
                  <c:v>2547</c:v>
                </c:pt>
                <c:pt idx="7">
                  <c:v>2132</c:v>
                </c:pt>
                <c:pt idx="8">
                  <c:v>2052</c:v>
                </c:pt>
                <c:pt idx="9">
                  <c:v>1950</c:v>
                </c:pt>
                <c:pt idx="10">
                  <c:v>1787</c:v>
                </c:pt>
                <c:pt idx="11">
                  <c:v>1445</c:v>
                </c:pt>
                <c:pt idx="12">
                  <c:v>1597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CF5-324A-BC8B-93D05FC005A7}"/>
            </c:ext>
          </c:extLst>
        </c:ser>
        <c:ser>
          <c:idx val="6"/>
          <c:order val="6"/>
          <c:tx>
            <c:strRef>
              <c:f>Sheet1!$C$8</c:f>
              <c:strCache>
                <c:ptCount val="1"/>
                <c:pt idx="0">
                  <c:v>動静不注視</c:v>
                </c:pt>
              </c:strCache>
            </c:strRef>
          </c:tx>
          <c:spPr>
            <a:ln w="38027">
              <a:solidFill>
                <a:srgbClr val="FF9900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FF9900"/>
              </a:solidFill>
              <a:ln>
                <a:solidFill>
                  <a:srgbClr val="FF9900"/>
                </a:solidFill>
                <a:prstDash val="solid"/>
              </a:ln>
            </c:spPr>
          </c:marker>
          <c:cat>
            <c:numRef>
              <c:f>Sheet1!$D$1:$P$1</c:f>
              <c:numCache>
                <c:formatCode>General</c:formatCode>
                <c:ptCount val="13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</c:numCache>
            </c:numRef>
          </c:cat>
          <c:val>
            <c:numRef>
              <c:f>Sheet1!$D$8:$P$8</c:f>
              <c:numCache>
                <c:formatCode>#,##0_);[Red]\(#,##0\)</c:formatCode>
                <c:ptCount val="13"/>
                <c:pt idx="0">
                  <c:v>19250</c:v>
                </c:pt>
                <c:pt idx="1">
                  <c:v>18709</c:v>
                </c:pt>
                <c:pt idx="2">
                  <c:v>18790</c:v>
                </c:pt>
                <c:pt idx="3">
                  <c:v>18173</c:v>
                </c:pt>
                <c:pt idx="4">
                  <c:v>17541</c:v>
                </c:pt>
                <c:pt idx="5">
                  <c:v>17122</c:v>
                </c:pt>
                <c:pt idx="6">
                  <c:v>16541</c:v>
                </c:pt>
                <c:pt idx="7">
                  <c:v>14894</c:v>
                </c:pt>
                <c:pt idx="8">
                  <c:v>14259</c:v>
                </c:pt>
                <c:pt idx="9">
                  <c:v>12989</c:v>
                </c:pt>
                <c:pt idx="10">
                  <c:v>12110</c:v>
                </c:pt>
                <c:pt idx="11">
                  <c:v>11107</c:v>
                </c:pt>
                <c:pt idx="12">
                  <c:v>11272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CF5-324A-BC8B-93D05FC005A7}"/>
            </c:ext>
          </c:extLst>
        </c:ser>
        <c:ser>
          <c:idx val="7"/>
          <c:order val="7"/>
          <c:tx>
            <c:strRef>
              <c:f>Sheet1!$C$9</c:f>
              <c:strCache>
                <c:ptCount val="1"/>
                <c:pt idx="0">
                  <c:v>安全不確認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Sheet1!$D$1:$P$1</c:f>
              <c:numCache>
                <c:formatCode>General</c:formatCode>
                <c:ptCount val="13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</c:numCache>
            </c:numRef>
          </c:cat>
          <c:val>
            <c:numRef>
              <c:f>Sheet1!$D$9:$P$9</c:f>
              <c:numCache>
                <c:formatCode>#,##0_);[Red]\(#,##0\)</c:formatCode>
                <c:ptCount val="13"/>
                <c:pt idx="0">
                  <c:v>49781</c:v>
                </c:pt>
                <c:pt idx="1">
                  <c:v>46430</c:v>
                </c:pt>
                <c:pt idx="2">
                  <c:v>45026</c:v>
                </c:pt>
                <c:pt idx="3">
                  <c:v>42303</c:v>
                </c:pt>
                <c:pt idx="4">
                  <c:v>39348</c:v>
                </c:pt>
                <c:pt idx="5">
                  <c:v>38008</c:v>
                </c:pt>
                <c:pt idx="6">
                  <c:v>35234</c:v>
                </c:pt>
                <c:pt idx="7">
                  <c:v>31302</c:v>
                </c:pt>
                <c:pt idx="8">
                  <c:v>28958</c:v>
                </c:pt>
                <c:pt idx="9">
                  <c:v>25780</c:v>
                </c:pt>
                <c:pt idx="10">
                  <c:v>22575</c:v>
                </c:pt>
                <c:pt idx="11">
                  <c:v>20803</c:v>
                </c:pt>
                <c:pt idx="12">
                  <c:v>19959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1CF5-324A-BC8B-93D05FC005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42755904"/>
        <c:axId val="-2070538560"/>
      </c:lineChart>
      <c:catAx>
        <c:axId val="-20427559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0">
                    <a:solidFill>
                      <a:srgbClr val="000000"/>
                    </a:solidFill>
                  </a:defRPr>
                </a:pPr>
                <a:r>
                  <a:rPr lang="ja-JP" altLang="en-US" b="0" dirty="0">
                    <a:solidFill>
                      <a:srgbClr val="000000"/>
                    </a:solidFill>
                  </a:rPr>
                  <a:t>平成</a:t>
                </a:r>
              </a:p>
            </c:rich>
          </c:tx>
          <c:overlay val="0"/>
        </c:title>
        <c:numFmt formatCode="General" sourceLinked="1"/>
        <c:majorTickMark val="in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2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70538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70538560"/>
        <c:scaling>
          <c:orientation val="minMax"/>
        </c:scaling>
        <c:delete val="0"/>
        <c:axPos val="l"/>
        <c:majorGridlines>
          <c:spPr>
            <a:ln w="3169">
              <a:solidFill>
                <a:schemeClr val="bg1">
                  <a:lumMod val="65000"/>
                </a:schemeClr>
              </a:solidFill>
              <a:prstDash val="solid"/>
            </a:ln>
          </c:spPr>
        </c:majorGridlines>
        <c:title>
          <c:tx>
            <c:rich>
              <a:bodyPr rot="0" vert="wordArtVertRtl"/>
              <a:lstStyle/>
              <a:p>
                <a:pPr algn="ctr">
                  <a:defRPr sz="2401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zh-CN" altLang="en-US" b="0" dirty="0"/>
                  <a:t>事故件数（</a:t>
                </a:r>
                <a:r>
                  <a:rPr lang="ja-JP" altLang="en-US" b="0" dirty="0"/>
                  <a:t>万</a:t>
                </a:r>
                <a:r>
                  <a:rPr lang="zh-CN" altLang="en-US" b="0" dirty="0"/>
                  <a:t>件）</a:t>
                </a:r>
              </a:p>
            </c:rich>
          </c:tx>
          <c:layout>
            <c:manualLayout>
              <c:xMode val="edge"/>
              <c:yMode val="edge"/>
              <c:x val="2.6245179763086799E-2"/>
              <c:y val="0.34103367230183701"/>
            </c:manualLayout>
          </c:layout>
          <c:overlay val="0"/>
          <c:spPr>
            <a:noFill/>
            <a:ln w="25352">
              <a:noFill/>
            </a:ln>
          </c:spPr>
        </c:title>
        <c:numFmt formatCode="#,##0_ " sourceLinked="0"/>
        <c:majorTickMark val="in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2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42755904"/>
        <c:crosses val="autoZero"/>
        <c:crossBetween val="midCat"/>
        <c:dispUnits>
          <c:builtInUnit val="tenThousands"/>
        </c:dispUnits>
      </c:valAx>
      <c:spPr>
        <a:noFill/>
        <a:ln w="38027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4.3938853797121501E-2"/>
          <c:y val="5.6284411816943901E-3"/>
          <c:w val="0.92774193548387096"/>
          <c:h val="0.27352757438851899"/>
        </c:manualLayout>
      </c:layout>
      <c:overlay val="0"/>
      <c:spPr>
        <a:noFill/>
        <a:ln w="3169">
          <a:noFill/>
          <a:prstDash val="solid"/>
        </a:ln>
      </c:spPr>
      <c:txPr>
        <a:bodyPr/>
        <a:lstStyle/>
        <a:p>
          <a:pPr>
            <a:defRPr sz="2132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21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370221041646901"/>
          <c:y val="0.22588588094072201"/>
          <c:w val="0.75057489801726596"/>
          <c:h val="0.53087818893304295"/>
        </c:manualLayout>
      </c:layout>
      <c:barChart>
        <c:barDir val="bar"/>
        <c:grouping val="percentStacked"/>
        <c:varyColors val="0"/>
        <c:ser>
          <c:idx val="8"/>
          <c:order val="0"/>
          <c:tx>
            <c:strRef>
              <c:f>Sheet1!$B$1</c:f>
              <c:strCache>
                <c:ptCount val="1"/>
                <c:pt idx="0">
                  <c:v>-14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Sheet1!$B$2:$B$3</c:f>
              <c:numCache>
                <c:formatCode>#,##0_);[Red]\(#,##0\)</c:formatCode>
                <c:ptCount val="2"/>
                <c:pt idx="0">
                  <c:v>34564</c:v>
                </c:pt>
                <c:pt idx="1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92-9447-A196-E6A563248352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15-19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Sheet1!$C$2:$C$3</c:f>
              <c:numCache>
                <c:formatCode>#,##0_);[Red]\(#,##0\)</c:formatCode>
                <c:ptCount val="2"/>
                <c:pt idx="0">
                  <c:v>35900</c:v>
                </c:pt>
                <c:pt idx="1">
                  <c:v>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92-9447-A196-E6A563248352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20代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Sheet1!$D$2:$D$3</c:f>
              <c:numCache>
                <c:formatCode>#,##0_);[Red]\(#,##0\)</c:formatCode>
                <c:ptCount val="2"/>
                <c:pt idx="0">
                  <c:v>97832</c:v>
                </c:pt>
                <c:pt idx="1">
                  <c:v>297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892-9447-A196-E6A563248352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30代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Sheet1!$E$2:$E$3</c:f>
              <c:numCache>
                <c:formatCode>#,##0_);[Red]\(#,##0\)</c:formatCode>
                <c:ptCount val="2"/>
                <c:pt idx="0">
                  <c:v>101790</c:v>
                </c:pt>
                <c:pt idx="1">
                  <c:v>209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892-9447-A196-E6A563248352}"/>
            </c:ext>
          </c:extLst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40代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Sheet1!$F$2:$F$3</c:f>
              <c:numCache>
                <c:formatCode>#,##0_);[Red]\(#,##0\)</c:formatCode>
                <c:ptCount val="2"/>
                <c:pt idx="0">
                  <c:v>112021</c:v>
                </c:pt>
                <c:pt idx="1">
                  <c:v>383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892-9447-A196-E6A563248352}"/>
            </c:ext>
          </c:extLst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50代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Sheet1!$G$2:$G$3</c:f>
              <c:numCache>
                <c:formatCode>#,##0_);[Red]\(#,##0\)</c:formatCode>
                <c:ptCount val="2"/>
                <c:pt idx="0">
                  <c:v>77199</c:v>
                </c:pt>
                <c:pt idx="1">
                  <c:v>394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892-9447-A196-E6A563248352}"/>
            </c:ext>
          </c:extLst>
        </c:ser>
        <c:ser>
          <c:idx val="5"/>
          <c:order val="6"/>
          <c:tx>
            <c:strRef>
              <c:f>Sheet1!$H$1</c:f>
              <c:strCache>
                <c:ptCount val="1"/>
                <c:pt idx="0">
                  <c:v>60代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Sheet1!$H$2:$H$3</c:f>
              <c:numCache>
                <c:formatCode>#,##0_);[Red]\(#,##0\)</c:formatCode>
                <c:ptCount val="2"/>
                <c:pt idx="0">
                  <c:v>63802</c:v>
                </c:pt>
                <c:pt idx="1">
                  <c:v>563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892-9447-A196-E6A563248352}"/>
            </c:ext>
          </c:extLst>
        </c:ser>
        <c:ser>
          <c:idx val="6"/>
          <c:order val="7"/>
          <c:tx>
            <c:strRef>
              <c:f>Sheet1!$I$1</c:f>
              <c:strCache>
                <c:ptCount val="1"/>
                <c:pt idx="0">
                  <c:v>70代</c:v>
                </c:pt>
              </c:strCache>
            </c:strRef>
          </c:tx>
          <c:spPr>
            <a:solidFill>
              <a:srgbClr val="99FFCC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Sheet1!$I$2:$I$3</c:f>
              <c:numCache>
                <c:formatCode>#,##0_);[Red]\(#,##0\)</c:formatCode>
                <c:ptCount val="2"/>
                <c:pt idx="0">
                  <c:v>40543</c:v>
                </c:pt>
                <c:pt idx="1">
                  <c:v>787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892-9447-A196-E6A563248352}"/>
            </c:ext>
          </c:extLst>
        </c:ser>
        <c:ser>
          <c:idx val="7"/>
          <c:order val="8"/>
          <c:tx>
            <c:strRef>
              <c:f>Sheet1!$J$1</c:f>
              <c:strCache>
                <c:ptCount val="1"/>
                <c:pt idx="0">
                  <c:v>80-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Sheet1!$J$2:$J$3</c:f>
              <c:numCache>
                <c:formatCode>#,##0_);[Red]\(#,##0\)</c:formatCode>
                <c:ptCount val="2"/>
                <c:pt idx="0">
                  <c:v>17196</c:v>
                </c:pt>
                <c:pt idx="1">
                  <c:v>896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892-9447-A196-E6A5632483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serLines/>
        <c:axId val="256070288"/>
        <c:axId val="256039504"/>
      </c:barChart>
      <c:catAx>
        <c:axId val="256070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3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56039504"/>
        <c:crosses val="autoZero"/>
        <c:auto val="1"/>
        <c:lblAlgn val="ctr"/>
        <c:lblOffset val="100"/>
        <c:noMultiLvlLbl val="0"/>
      </c:catAx>
      <c:valAx>
        <c:axId val="256039504"/>
        <c:scaling>
          <c:orientation val="minMax"/>
        </c:scaling>
        <c:delete val="0"/>
        <c:axPos val="b"/>
        <c:majorGridlines>
          <c:spPr>
            <a:ln w="3335">
              <a:solidFill>
                <a:schemeClr val="bg1">
                  <a:lumMod val="65000"/>
                </a:schemeClr>
              </a:solidFill>
              <a:prstDash val="solid"/>
            </a:ln>
          </c:spPr>
        </c:majorGridlines>
        <c:minorGridlines>
          <c:spPr>
            <a:ln>
              <a:noFill/>
            </a:ln>
          </c:spPr>
        </c:minorGridlines>
        <c:title>
          <c:tx>
            <c:rich>
              <a:bodyPr/>
              <a:lstStyle/>
              <a:p>
                <a:pPr>
                  <a:defRPr b="0">
                    <a:solidFill>
                      <a:srgbClr val="000000"/>
                    </a:solidFill>
                  </a:defRPr>
                </a:pPr>
                <a:r>
                  <a:rPr lang="ja-JP" altLang="en-US" b="0">
                    <a:solidFill>
                      <a:srgbClr val="000000"/>
                    </a:solidFill>
                  </a:rPr>
                  <a:t>割合</a:t>
                </a:r>
                <a:endParaRPr lang="ja-JP" altLang="en-US" b="0" dirty="0">
                  <a:solidFill>
                    <a:srgbClr val="000000"/>
                  </a:solidFill>
                </a:endParaRP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 w="333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56070288"/>
        <c:crosses val="autoZero"/>
        <c:crossBetween val="between"/>
        <c:dispUnits>
          <c:builtInUnit val="tenThousands"/>
        </c:dispUnits>
      </c:valAx>
      <c:spPr>
        <a:noFill/>
        <a:ln w="38100">
          <a:solidFill>
            <a:srgbClr val="00000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7.8546271700977097E-2"/>
          <c:y val="1.7611447440836502E-2"/>
          <c:w val="0.85194360117635903"/>
          <c:h val="0.14663436745695699"/>
        </c:manualLayout>
      </c:layout>
      <c:overlay val="0"/>
      <c:txPr>
        <a:bodyPr/>
        <a:lstStyle/>
        <a:p>
          <a:pPr>
            <a:defRPr sz="2400" b="0">
              <a:solidFill>
                <a:srgbClr val="000000"/>
              </a:solidFill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657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9227376636571"/>
          <c:y val="0.33034763309953502"/>
          <c:w val="0.80143244741034902"/>
          <c:h val="0.48812867318138897"/>
        </c:manualLayout>
      </c:layout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信号無視</c:v>
                </c:pt>
              </c:strCache>
            </c:strRef>
          </c:tx>
          <c:spPr>
            <a:ln w="38027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Sheet1!$C$1:$O$1</c:f>
              <c:numCache>
                <c:formatCode>General</c:formatCode>
                <c:ptCount val="13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</c:numCache>
            </c:numRef>
          </c:cat>
          <c:val>
            <c:numRef>
              <c:f>Sheet1!$C$2:$O$2</c:f>
              <c:numCache>
                <c:formatCode>#,##0_);[Red]\(#,##0\)</c:formatCode>
                <c:ptCount val="13"/>
                <c:pt idx="0">
                  <c:v>77</c:v>
                </c:pt>
                <c:pt idx="1">
                  <c:v>95</c:v>
                </c:pt>
                <c:pt idx="2">
                  <c:v>73</c:v>
                </c:pt>
                <c:pt idx="3">
                  <c:v>73</c:v>
                </c:pt>
                <c:pt idx="4">
                  <c:v>73</c:v>
                </c:pt>
                <c:pt idx="5">
                  <c:v>59</c:v>
                </c:pt>
                <c:pt idx="6">
                  <c:v>53</c:v>
                </c:pt>
                <c:pt idx="7">
                  <c:v>50</c:v>
                </c:pt>
                <c:pt idx="8">
                  <c:v>58</c:v>
                </c:pt>
                <c:pt idx="9">
                  <c:v>32</c:v>
                </c:pt>
                <c:pt idx="10">
                  <c:v>48</c:v>
                </c:pt>
                <c:pt idx="11">
                  <c:v>45</c:v>
                </c:pt>
                <c:pt idx="12">
                  <c:v>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D5C-9945-8DBC-1277000C1F24}"/>
            </c:ext>
          </c:extLst>
        </c:ser>
        <c:ser>
          <c:idx val="1"/>
          <c:order val="1"/>
          <c:tx>
            <c:strRef>
              <c:f>Sheet1!$B$3</c:f>
              <c:strCache>
                <c:ptCount val="1"/>
                <c:pt idx="0">
                  <c:v>優先通行妨害</c:v>
                </c:pt>
              </c:strCache>
            </c:strRef>
          </c:tx>
          <c:marker>
            <c:symbol val="square"/>
            <c:size val="2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Sheet1!$C$1:$O$1</c:f>
              <c:numCache>
                <c:formatCode>General</c:formatCode>
                <c:ptCount val="13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</c:numCache>
            </c:numRef>
          </c:cat>
          <c:val>
            <c:numRef>
              <c:f>Sheet1!$C$3:$O$3</c:f>
              <c:numCache>
                <c:formatCode>#,##0_);[Red]\(#,##0\)</c:formatCode>
                <c:ptCount val="13"/>
                <c:pt idx="0">
                  <c:v>30</c:v>
                </c:pt>
                <c:pt idx="1">
                  <c:v>35</c:v>
                </c:pt>
                <c:pt idx="2">
                  <c:v>36</c:v>
                </c:pt>
                <c:pt idx="3">
                  <c:v>25</c:v>
                </c:pt>
                <c:pt idx="4">
                  <c:v>24</c:v>
                </c:pt>
                <c:pt idx="5">
                  <c:v>15</c:v>
                </c:pt>
                <c:pt idx="6">
                  <c:v>27</c:v>
                </c:pt>
                <c:pt idx="7">
                  <c:v>18</c:v>
                </c:pt>
                <c:pt idx="8">
                  <c:v>17</c:v>
                </c:pt>
                <c:pt idx="9">
                  <c:v>14</c:v>
                </c:pt>
                <c:pt idx="10">
                  <c:v>21</c:v>
                </c:pt>
                <c:pt idx="11">
                  <c:v>20</c:v>
                </c:pt>
                <c:pt idx="12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D5C-9945-8DBC-1277000C1F24}"/>
            </c:ext>
          </c:extLst>
        </c:ser>
        <c:ser>
          <c:idx val="2"/>
          <c:order val="2"/>
          <c:tx>
            <c:strRef>
              <c:f>Sheet1!$B$4</c:f>
              <c:strCache>
                <c:ptCount val="1"/>
                <c:pt idx="0">
                  <c:v>交差点安全進行</c:v>
                </c:pt>
              </c:strCache>
            </c:strRef>
          </c:tx>
          <c:spPr>
            <a:ln w="38027">
              <a:solidFill>
                <a:srgbClr val="FF00FF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Sheet1!$C$1:$O$1</c:f>
              <c:numCache>
                <c:formatCode>General</c:formatCode>
                <c:ptCount val="13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</c:numCache>
            </c:numRef>
          </c:cat>
          <c:val>
            <c:numRef>
              <c:f>Sheet1!$C$4:$O$4</c:f>
              <c:numCache>
                <c:formatCode>#,##0_);[Red]\(#,##0\)</c:formatCode>
                <c:ptCount val="13"/>
                <c:pt idx="0">
                  <c:v>49</c:v>
                </c:pt>
                <c:pt idx="1">
                  <c:v>74</c:v>
                </c:pt>
                <c:pt idx="2">
                  <c:v>69</c:v>
                </c:pt>
                <c:pt idx="3">
                  <c:v>50</c:v>
                </c:pt>
                <c:pt idx="4">
                  <c:v>41</c:v>
                </c:pt>
                <c:pt idx="5">
                  <c:v>66</c:v>
                </c:pt>
                <c:pt idx="6">
                  <c:v>56</c:v>
                </c:pt>
                <c:pt idx="7">
                  <c:v>64</c:v>
                </c:pt>
                <c:pt idx="8">
                  <c:v>43</c:v>
                </c:pt>
                <c:pt idx="9">
                  <c:v>53</c:v>
                </c:pt>
                <c:pt idx="10">
                  <c:v>37</c:v>
                </c:pt>
                <c:pt idx="11">
                  <c:v>28</c:v>
                </c:pt>
                <c:pt idx="12">
                  <c:v>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D5C-9945-8DBC-1277000C1F24}"/>
            </c:ext>
          </c:extLst>
        </c:ser>
        <c:ser>
          <c:idx val="3"/>
          <c:order val="3"/>
          <c:tx>
            <c:strRef>
              <c:f>Sheet1!$B$5</c:f>
              <c:strCache>
                <c:ptCount val="1"/>
                <c:pt idx="0">
                  <c:v>一時不停止</c:v>
                </c:pt>
              </c:strCache>
            </c:strRef>
          </c:tx>
          <c:spPr>
            <a:ln w="38027">
              <a:solidFill>
                <a:srgbClr val="00FFFF"/>
              </a:solidFill>
              <a:prstDash val="solid"/>
            </a:ln>
          </c:spPr>
          <c:marker>
            <c:symbol val="x"/>
            <c:size val="2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cat>
            <c:numRef>
              <c:f>Sheet1!$C$1:$O$1</c:f>
              <c:numCache>
                <c:formatCode>General</c:formatCode>
                <c:ptCount val="13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</c:numCache>
            </c:numRef>
          </c:cat>
          <c:val>
            <c:numRef>
              <c:f>Sheet1!$C$5:$O$5</c:f>
              <c:numCache>
                <c:formatCode>#,##0_);[Red]\(#,##0\)</c:formatCode>
                <c:ptCount val="13"/>
                <c:pt idx="0">
                  <c:v>89</c:v>
                </c:pt>
                <c:pt idx="1">
                  <c:v>72</c:v>
                </c:pt>
                <c:pt idx="2">
                  <c:v>57</c:v>
                </c:pt>
                <c:pt idx="3">
                  <c:v>71</c:v>
                </c:pt>
                <c:pt idx="4">
                  <c:v>62</c:v>
                </c:pt>
                <c:pt idx="5">
                  <c:v>43</c:v>
                </c:pt>
                <c:pt idx="6">
                  <c:v>49</c:v>
                </c:pt>
                <c:pt idx="7">
                  <c:v>55</c:v>
                </c:pt>
                <c:pt idx="8">
                  <c:v>46</c:v>
                </c:pt>
                <c:pt idx="9">
                  <c:v>49</c:v>
                </c:pt>
                <c:pt idx="10">
                  <c:v>42</c:v>
                </c:pt>
                <c:pt idx="11">
                  <c:v>24</c:v>
                </c:pt>
                <c:pt idx="12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D5C-9945-8DBC-1277000C1F24}"/>
            </c:ext>
          </c:extLst>
        </c:ser>
        <c:ser>
          <c:idx val="4"/>
          <c:order val="4"/>
          <c:tx>
            <c:strRef>
              <c:f>Sheet1!$B$6</c:f>
              <c:strCache>
                <c:ptCount val="1"/>
                <c:pt idx="0">
                  <c:v>運転操作不適</c:v>
                </c:pt>
              </c:strCache>
            </c:strRef>
          </c:tx>
          <c:spPr>
            <a:ln w="38027">
              <a:solidFill>
                <a:srgbClr val="0066FF"/>
              </a:solidFill>
              <a:prstDash val="solid"/>
            </a:ln>
          </c:spPr>
          <c:marker>
            <c:symbol val="star"/>
            <c:size val="2"/>
            <c:spPr>
              <a:solidFill>
                <a:srgbClr val="0066FF"/>
              </a:solidFill>
              <a:ln>
                <a:solidFill>
                  <a:srgbClr val="0066FF"/>
                </a:solidFill>
              </a:ln>
            </c:spPr>
          </c:marker>
          <c:cat>
            <c:numRef>
              <c:f>Sheet1!$C$1:$O$1</c:f>
              <c:numCache>
                <c:formatCode>General</c:formatCode>
                <c:ptCount val="13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</c:numCache>
            </c:numRef>
          </c:cat>
          <c:val>
            <c:numRef>
              <c:f>Sheet1!$C$6:$O$6</c:f>
              <c:numCache>
                <c:formatCode>#,##0_);[Red]\(#,##0\)</c:formatCode>
                <c:ptCount val="13"/>
                <c:pt idx="0">
                  <c:v>42</c:v>
                </c:pt>
                <c:pt idx="1">
                  <c:v>43</c:v>
                </c:pt>
                <c:pt idx="2">
                  <c:v>38</c:v>
                </c:pt>
                <c:pt idx="3">
                  <c:v>38</c:v>
                </c:pt>
                <c:pt idx="4">
                  <c:v>52</c:v>
                </c:pt>
                <c:pt idx="5">
                  <c:v>42</c:v>
                </c:pt>
                <c:pt idx="6">
                  <c:v>35</c:v>
                </c:pt>
                <c:pt idx="7">
                  <c:v>32</c:v>
                </c:pt>
                <c:pt idx="8">
                  <c:v>56</c:v>
                </c:pt>
                <c:pt idx="9">
                  <c:v>57</c:v>
                </c:pt>
                <c:pt idx="10">
                  <c:v>83</c:v>
                </c:pt>
                <c:pt idx="11">
                  <c:v>72</c:v>
                </c:pt>
                <c:pt idx="12">
                  <c:v>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D5C-9945-8DBC-1277000C1F24}"/>
            </c:ext>
          </c:extLst>
        </c:ser>
        <c:ser>
          <c:idx val="5"/>
          <c:order val="5"/>
          <c:tx>
            <c:strRef>
              <c:f>Sheet1!$B$7</c:f>
              <c:strCache>
                <c:ptCount val="1"/>
                <c:pt idx="0">
                  <c:v>安全不確認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circle"/>
            <c:size val="2"/>
            <c:spPr>
              <a:solidFill>
                <a:srgbClr val="00B050"/>
              </a:solidFill>
              <a:ln>
                <a:solidFill>
                  <a:srgbClr val="00B050"/>
                </a:solidFill>
                <a:prstDash val="solid"/>
              </a:ln>
            </c:spPr>
          </c:marker>
          <c:cat>
            <c:numRef>
              <c:f>Sheet1!$C$1:$O$1</c:f>
              <c:numCache>
                <c:formatCode>General</c:formatCode>
                <c:ptCount val="13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</c:numCache>
            </c:numRef>
          </c:cat>
          <c:val>
            <c:numRef>
              <c:f>Sheet1!$C$7:$O$7</c:f>
              <c:numCache>
                <c:formatCode>#,##0_);[Red]\(#,##0\)</c:formatCode>
                <c:ptCount val="13"/>
                <c:pt idx="0">
                  <c:v>208</c:v>
                </c:pt>
                <c:pt idx="1">
                  <c:v>185</c:v>
                </c:pt>
                <c:pt idx="2">
                  <c:v>199</c:v>
                </c:pt>
                <c:pt idx="3">
                  <c:v>184</c:v>
                </c:pt>
                <c:pt idx="4">
                  <c:v>159</c:v>
                </c:pt>
                <c:pt idx="5">
                  <c:v>132</c:v>
                </c:pt>
                <c:pt idx="6">
                  <c:v>146</c:v>
                </c:pt>
                <c:pt idx="7">
                  <c:v>105</c:v>
                </c:pt>
                <c:pt idx="8">
                  <c:v>108</c:v>
                </c:pt>
                <c:pt idx="9">
                  <c:v>104</c:v>
                </c:pt>
                <c:pt idx="10">
                  <c:v>103</c:v>
                </c:pt>
                <c:pt idx="11">
                  <c:v>94</c:v>
                </c:pt>
                <c:pt idx="12">
                  <c:v>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D5C-9945-8DBC-1277000C1F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09216864"/>
        <c:axId val="-2080540368"/>
      </c:lineChart>
      <c:catAx>
        <c:axId val="-20092168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0">
                    <a:solidFill>
                      <a:srgbClr val="000000"/>
                    </a:solidFill>
                  </a:defRPr>
                </a:pPr>
                <a:r>
                  <a:rPr lang="ja-JP" altLang="en-US" b="0" dirty="0">
                    <a:solidFill>
                      <a:srgbClr val="000000"/>
                    </a:solidFill>
                  </a:rPr>
                  <a:t>平成</a:t>
                </a:r>
              </a:p>
            </c:rich>
          </c:tx>
          <c:overlay val="0"/>
        </c:title>
        <c:numFmt formatCode="General" sourceLinked="1"/>
        <c:majorTickMark val="in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2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805403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80540368"/>
        <c:scaling>
          <c:orientation val="minMax"/>
        </c:scaling>
        <c:delete val="0"/>
        <c:axPos val="l"/>
        <c:majorGridlines>
          <c:spPr>
            <a:ln w="3169">
              <a:solidFill>
                <a:schemeClr val="bg1">
                  <a:lumMod val="65000"/>
                </a:schemeClr>
              </a:solidFill>
              <a:prstDash val="solid"/>
            </a:ln>
          </c:spPr>
        </c:majorGridlines>
        <c:title>
          <c:tx>
            <c:rich>
              <a:bodyPr rot="0" vert="wordArtVertRtl"/>
              <a:lstStyle/>
              <a:p>
                <a:pPr algn="ctr">
                  <a:defRPr sz="2401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b="0" dirty="0"/>
                  <a:t>死亡</a:t>
                </a:r>
                <a:r>
                  <a:rPr lang="zh-CN" altLang="en-US" b="0" dirty="0"/>
                  <a:t>事故件数（件）</a:t>
                </a:r>
              </a:p>
            </c:rich>
          </c:tx>
          <c:layout>
            <c:manualLayout>
              <c:xMode val="edge"/>
              <c:yMode val="edge"/>
              <c:x val="2.6245179763086799E-2"/>
              <c:y val="0.34103367230183701"/>
            </c:manualLayout>
          </c:layout>
          <c:overlay val="0"/>
          <c:spPr>
            <a:noFill/>
            <a:ln w="25352">
              <a:noFill/>
            </a:ln>
          </c:spPr>
        </c:title>
        <c:numFmt formatCode="#,##0_ " sourceLinked="0"/>
        <c:majorTickMark val="in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2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09216864"/>
        <c:crosses val="autoZero"/>
        <c:crossBetween val="midCat"/>
      </c:valAx>
      <c:spPr>
        <a:noFill/>
        <a:ln w="38027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4.3938853797121501E-2"/>
          <c:y val="5.6284411816943901E-3"/>
          <c:w val="0.92774193548387096"/>
          <c:h val="0.27352757438851899"/>
        </c:manualLayout>
      </c:layout>
      <c:overlay val="0"/>
      <c:spPr>
        <a:noFill/>
        <a:ln w="3169">
          <a:noFill/>
          <a:prstDash val="solid"/>
        </a:ln>
      </c:spPr>
      <c:txPr>
        <a:bodyPr/>
        <a:lstStyle/>
        <a:p>
          <a:pPr>
            <a:defRPr sz="2132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21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370221041646901"/>
          <c:y val="0.22588588094072201"/>
          <c:w val="0.75057489801726596"/>
          <c:h val="0.53087818893304295"/>
        </c:manualLayout>
      </c:layout>
      <c:barChart>
        <c:barDir val="bar"/>
        <c:grouping val="percentStacked"/>
        <c:varyColors val="0"/>
        <c:ser>
          <c:idx val="8"/>
          <c:order val="0"/>
          <c:tx>
            <c:strRef>
              <c:f>Sheet1!$B$1</c:f>
              <c:strCache>
                <c:ptCount val="1"/>
                <c:pt idx="0">
                  <c:v>-14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Sheet1!$B$2:$B$3</c:f>
              <c:numCache>
                <c:formatCode>#,##0_);[Red]\(#,##0\)</c:formatCode>
                <c:ptCount val="2"/>
                <c:pt idx="0">
                  <c:v>7141</c:v>
                </c:pt>
                <c:pt idx="1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25-004C-B87D-E4D3F9A3C9E1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15-19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Sheet1!$C$2:$C$3</c:f>
              <c:numCache>
                <c:formatCode>#,##0_);[Red]\(#,##0\)</c:formatCode>
                <c:ptCount val="2"/>
                <c:pt idx="0">
                  <c:v>1847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25-004C-B87D-E4D3F9A3C9E1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20代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Sheet1!$D$2:$D$3</c:f>
              <c:numCache>
                <c:formatCode>#,##0_);[Red]\(#,##0\)</c:formatCode>
                <c:ptCount val="2"/>
                <c:pt idx="0">
                  <c:v>5136</c:v>
                </c:pt>
                <c:pt idx="1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325-004C-B87D-E4D3F9A3C9E1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30代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Sheet1!$E$2:$E$3</c:f>
              <c:numCache>
                <c:formatCode>#,##0_);[Red]\(#,##0\)</c:formatCode>
                <c:ptCount val="2"/>
                <c:pt idx="0">
                  <c:v>5234</c:v>
                </c:pt>
                <c:pt idx="1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325-004C-B87D-E4D3F9A3C9E1}"/>
            </c:ext>
          </c:extLst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40代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Sheet1!$F$2:$F$3</c:f>
              <c:numCache>
                <c:formatCode>#,##0_);[Red]\(#,##0\)</c:formatCode>
                <c:ptCount val="2"/>
                <c:pt idx="0">
                  <c:v>6535</c:v>
                </c:pt>
                <c:pt idx="1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325-004C-B87D-E4D3F9A3C9E1}"/>
            </c:ext>
          </c:extLst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50代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Sheet1!$G$2:$G$3</c:f>
              <c:numCache>
                <c:formatCode>#,##0_);[Red]\(#,##0\)</c:formatCode>
                <c:ptCount val="2"/>
                <c:pt idx="0">
                  <c:v>6009</c:v>
                </c:pt>
                <c:pt idx="1">
                  <c:v>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325-004C-B87D-E4D3F9A3C9E1}"/>
            </c:ext>
          </c:extLst>
        </c:ser>
        <c:ser>
          <c:idx val="5"/>
          <c:order val="6"/>
          <c:tx>
            <c:strRef>
              <c:f>Sheet1!$H$1</c:f>
              <c:strCache>
                <c:ptCount val="1"/>
                <c:pt idx="0">
                  <c:v>60代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Sheet1!$H$2:$H$3</c:f>
              <c:numCache>
                <c:formatCode>#,##0_);[Red]\(#,##0\)</c:formatCode>
                <c:ptCount val="2"/>
                <c:pt idx="0">
                  <c:v>6518</c:v>
                </c:pt>
                <c:pt idx="1">
                  <c:v>185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325-004C-B87D-E4D3F9A3C9E1}"/>
            </c:ext>
          </c:extLst>
        </c:ser>
        <c:ser>
          <c:idx val="6"/>
          <c:order val="7"/>
          <c:tx>
            <c:strRef>
              <c:f>Sheet1!$I$1</c:f>
              <c:strCache>
                <c:ptCount val="1"/>
                <c:pt idx="0">
                  <c:v>70代</c:v>
                </c:pt>
              </c:strCache>
            </c:strRef>
          </c:tx>
          <c:spPr>
            <a:solidFill>
              <a:srgbClr val="99FFCC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Sheet1!$I$2:$I$3</c:f>
              <c:numCache>
                <c:formatCode>#,##0_);[Red]\(#,##0\)</c:formatCode>
                <c:ptCount val="2"/>
                <c:pt idx="0">
                  <c:v>7252</c:v>
                </c:pt>
                <c:pt idx="1">
                  <c:v>362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325-004C-B87D-E4D3F9A3C9E1}"/>
            </c:ext>
          </c:extLst>
        </c:ser>
        <c:ser>
          <c:idx val="7"/>
          <c:order val="8"/>
          <c:tx>
            <c:strRef>
              <c:f>Sheet1!$J$1</c:f>
              <c:strCache>
                <c:ptCount val="1"/>
                <c:pt idx="0">
                  <c:v>80-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Sheet1!$J$2:$J$3</c:f>
              <c:numCache>
                <c:formatCode>#,##0_);[Red]\(#,##0\)</c:formatCode>
                <c:ptCount val="2"/>
                <c:pt idx="0">
                  <c:v>5520</c:v>
                </c:pt>
                <c:pt idx="1">
                  <c:v>482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325-004C-B87D-E4D3F9A3C9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serLines/>
        <c:axId val="209963696"/>
        <c:axId val="209965472"/>
      </c:barChart>
      <c:catAx>
        <c:axId val="209963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3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09965472"/>
        <c:crosses val="autoZero"/>
        <c:auto val="1"/>
        <c:lblAlgn val="ctr"/>
        <c:lblOffset val="100"/>
        <c:noMultiLvlLbl val="0"/>
      </c:catAx>
      <c:valAx>
        <c:axId val="209965472"/>
        <c:scaling>
          <c:orientation val="minMax"/>
        </c:scaling>
        <c:delete val="0"/>
        <c:axPos val="b"/>
        <c:majorGridlines>
          <c:spPr>
            <a:ln w="3335">
              <a:solidFill>
                <a:schemeClr val="bg1">
                  <a:lumMod val="65000"/>
                </a:schemeClr>
              </a:solidFill>
              <a:prstDash val="solid"/>
            </a:ln>
          </c:spPr>
        </c:majorGridlines>
        <c:minorGridlines>
          <c:spPr>
            <a:ln>
              <a:noFill/>
            </a:ln>
          </c:spPr>
        </c:minorGridlines>
        <c:title>
          <c:tx>
            <c:rich>
              <a:bodyPr/>
              <a:lstStyle/>
              <a:p>
                <a:pPr>
                  <a:defRPr b="0">
                    <a:solidFill>
                      <a:srgbClr val="000000"/>
                    </a:solidFill>
                  </a:defRPr>
                </a:pPr>
                <a:r>
                  <a:rPr lang="ja-JP" altLang="en-US" b="0">
                    <a:solidFill>
                      <a:srgbClr val="000000"/>
                    </a:solidFill>
                  </a:rPr>
                  <a:t>割合</a:t>
                </a:r>
                <a:endParaRPr lang="ja-JP" altLang="en-US" b="0" dirty="0">
                  <a:solidFill>
                    <a:srgbClr val="000000"/>
                  </a:solidFill>
                </a:endParaRP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 w="333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09963696"/>
        <c:crosses val="autoZero"/>
        <c:crossBetween val="between"/>
        <c:dispUnits>
          <c:builtInUnit val="tenThousands"/>
        </c:dispUnits>
      </c:valAx>
      <c:spPr>
        <a:noFill/>
        <a:ln w="38100">
          <a:solidFill>
            <a:srgbClr val="00000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7.8546271700977097E-2"/>
          <c:y val="1.7611447440836502E-2"/>
          <c:w val="0.85194360117635903"/>
          <c:h val="0.14663436745695699"/>
        </c:manualLayout>
      </c:layout>
      <c:overlay val="0"/>
      <c:txPr>
        <a:bodyPr/>
        <a:lstStyle/>
        <a:p>
          <a:pPr>
            <a:defRPr sz="2400" b="0">
              <a:solidFill>
                <a:srgbClr val="000000"/>
              </a:solidFill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657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370221041646901"/>
          <c:y val="0.22588588094072201"/>
          <c:w val="0.75057489801726596"/>
          <c:h val="0.53087818893304295"/>
        </c:manualLayout>
      </c:layout>
      <c:barChart>
        <c:barDir val="bar"/>
        <c:grouping val="percentStacked"/>
        <c:varyColors val="0"/>
        <c:ser>
          <c:idx val="8"/>
          <c:order val="0"/>
          <c:tx>
            <c:strRef>
              <c:f>Sheet1!$B$1</c:f>
              <c:strCache>
                <c:ptCount val="1"/>
                <c:pt idx="0">
                  <c:v>自動車乗車中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軽傷者</c:v>
                </c:pt>
                <c:pt idx="1">
                  <c:v>重傷者</c:v>
                </c:pt>
                <c:pt idx="2">
                  <c:v>死者</c:v>
                </c:pt>
              </c:strCache>
            </c:strRef>
          </c:cat>
          <c:val>
            <c:numRef>
              <c:f>Sheet1!$B$2:$B$4</c:f>
              <c:numCache>
                <c:formatCode>#,##0_);[Red]\(#,##0\)</c:formatCode>
                <c:ptCount val="3"/>
                <c:pt idx="0">
                  <c:v>369448</c:v>
                </c:pt>
                <c:pt idx="1">
                  <c:v>10033</c:v>
                </c:pt>
                <c:pt idx="2">
                  <c:v>1221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C9-914E-AE04-00217BA88174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自動二輪車乗車中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軽傷者</c:v>
                </c:pt>
                <c:pt idx="1">
                  <c:v>重傷者</c:v>
                </c:pt>
                <c:pt idx="2">
                  <c:v>死者</c:v>
                </c:pt>
              </c:strCache>
            </c:strRef>
          </c:cat>
          <c:val>
            <c:numRef>
              <c:f>Sheet1!$C$2:$C$4</c:f>
              <c:numCache>
                <c:formatCode>#,##0_);[Red]\(#,##0\)</c:formatCode>
                <c:ptCount val="3"/>
                <c:pt idx="0">
                  <c:v>25478</c:v>
                </c:pt>
                <c:pt idx="1">
                  <c:v>5004</c:v>
                </c:pt>
                <c:pt idx="2">
                  <c:v>448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C9-914E-AE04-00217BA88174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原付乗車中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軽傷者</c:v>
                </c:pt>
                <c:pt idx="1">
                  <c:v>重傷者</c:v>
                </c:pt>
                <c:pt idx="2">
                  <c:v>死者</c:v>
                </c:pt>
              </c:strCache>
            </c:strRef>
          </c:cat>
          <c:val>
            <c:numRef>
              <c:f>Sheet1!$D$2:$D$4</c:f>
              <c:numCache>
                <c:formatCode>#,##0_);[Red]\(#,##0\)</c:formatCode>
                <c:ptCount val="3"/>
                <c:pt idx="0">
                  <c:v>25361</c:v>
                </c:pt>
                <c:pt idx="1">
                  <c:v>4689</c:v>
                </c:pt>
                <c:pt idx="2">
                  <c:v>184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C9-914E-AE04-00217BA88174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自転車乗車中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軽傷者</c:v>
                </c:pt>
                <c:pt idx="1">
                  <c:v>重傷者</c:v>
                </c:pt>
                <c:pt idx="2">
                  <c:v>死者</c:v>
                </c:pt>
              </c:strCache>
            </c:strRef>
          </c:cat>
          <c:val>
            <c:numRef>
              <c:f>Sheet1!$E$2:$E$4</c:f>
              <c:numCache>
                <c:formatCode>#,##0_);[Red]\(#,##0\)</c:formatCode>
                <c:ptCount val="3"/>
                <c:pt idx="0">
                  <c:v>80646</c:v>
                </c:pt>
                <c:pt idx="1">
                  <c:v>8242</c:v>
                </c:pt>
                <c:pt idx="2">
                  <c:v>480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3C9-914E-AE04-00217BA88174}"/>
            </c:ext>
          </c:extLst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歩行中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軽傷者</c:v>
                </c:pt>
                <c:pt idx="1">
                  <c:v>重傷者</c:v>
                </c:pt>
                <c:pt idx="2">
                  <c:v>死者</c:v>
                </c:pt>
              </c:strCache>
            </c:strRef>
          </c:cat>
          <c:val>
            <c:numRef>
              <c:f>Sheet1!$F$2:$F$4</c:f>
              <c:numCache>
                <c:formatCode>#,##0_);[Red]\(#,##0\)</c:formatCode>
                <c:ptCount val="3"/>
                <c:pt idx="0">
                  <c:v>42328</c:v>
                </c:pt>
                <c:pt idx="1">
                  <c:v>8864</c:v>
                </c:pt>
                <c:pt idx="2">
                  <c:v>1347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3C9-914E-AE04-00217BA88174}"/>
            </c:ext>
          </c:extLst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その他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軽傷者</c:v>
                </c:pt>
                <c:pt idx="1">
                  <c:v>重傷者</c:v>
                </c:pt>
                <c:pt idx="2">
                  <c:v>死者</c:v>
                </c:pt>
              </c:strCache>
            </c:strRef>
          </c:cat>
          <c:val>
            <c:numRef>
              <c:f>Sheet1!$G$2:$G$4</c:f>
              <c:numCache>
                <c:formatCode>#,##0_);[Red]\(#,##0\)</c:formatCode>
                <c:ptCount val="3"/>
                <c:pt idx="0">
                  <c:v>691</c:v>
                </c:pt>
                <c:pt idx="1">
                  <c:v>63</c:v>
                </c:pt>
                <c:pt idx="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3C9-914E-AE04-00217BA881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serLines/>
        <c:axId val="252201072"/>
        <c:axId val="252203120"/>
      </c:barChart>
      <c:catAx>
        <c:axId val="2522010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3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52203120"/>
        <c:crosses val="autoZero"/>
        <c:auto val="1"/>
        <c:lblAlgn val="ctr"/>
        <c:lblOffset val="100"/>
        <c:noMultiLvlLbl val="0"/>
      </c:catAx>
      <c:valAx>
        <c:axId val="252203120"/>
        <c:scaling>
          <c:orientation val="minMax"/>
        </c:scaling>
        <c:delete val="0"/>
        <c:axPos val="b"/>
        <c:majorGridlines>
          <c:spPr>
            <a:ln w="3335">
              <a:solidFill>
                <a:schemeClr val="bg1">
                  <a:lumMod val="65000"/>
                </a:schemeClr>
              </a:solidFill>
              <a:prstDash val="solid"/>
            </a:ln>
          </c:spPr>
        </c:majorGridlines>
        <c:minorGridlines>
          <c:spPr>
            <a:ln>
              <a:noFill/>
            </a:ln>
          </c:spPr>
        </c:minorGridlines>
        <c:title>
          <c:tx>
            <c:rich>
              <a:bodyPr/>
              <a:lstStyle/>
              <a:p>
                <a:pPr>
                  <a:defRPr b="0">
                    <a:solidFill>
                      <a:srgbClr val="000000"/>
                    </a:solidFill>
                  </a:defRPr>
                </a:pPr>
                <a:r>
                  <a:rPr lang="ja-JP" altLang="en-US" b="0">
                    <a:solidFill>
                      <a:srgbClr val="000000"/>
                    </a:solidFill>
                  </a:rPr>
                  <a:t>割合</a:t>
                </a:r>
                <a:endParaRPr lang="ja-JP" altLang="en-US" b="0" dirty="0">
                  <a:solidFill>
                    <a:srgbClr val="000000"/>
                  </a:solidFill>
                </a:endParaRP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 w="333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52201072"/>
        <c:crosses val="autoZero"/>
        <c:crossBetween val="between"/>
        <c:dispUnits>
          <c:builtInUnit val="tenThousands"/>
        </c:dispUnits>
      </c:valAx>
      <c:spPr>
        <a:noFill/>
        <a:ln w="38100">
          <a:solidFill>
            <a:srgbClr val="00000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7.8546271700977097E-2"/>
          <c:y val="1.7611447440836502E-2"/>
          <c:w val="0.85194360117635903"/>
          <c:h val="0.188461555128944"/>
        </c:manualLayout>
      </c:layout>
      <c:overlay val="0"/>
      <c:txPr>
        <a:bodyPr/>
        <a:lstStyle/>
        <a:p>
          <a:pPr>
            <a:defRPr sz="2400" b="0">
              <a:solidFill>
                <a:srgbClr val="000000"/>
              </a:solidFill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657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7270671898346"/>
          <c:y val="0.51937594757177097"/>
          <c:w val="0.77394788429530703"/>
          <c:h val="0.3797628992028169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対面／背面通行中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 w="10638">
              <a:solidFill>
                <a:schemeClr val="tx1"/>
              </a:solidFill>
              <a:prstDash val="solid"/>
            </a:ln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F319-3E4B-8A5E-571C63534C7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F319-3E4B-8A5E-571C63534C75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F319-3E4B-8A5E-571C63534C75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F319-3E4B-8A5E-571C63534C75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F319-3E4B-8A5E-571C63534C75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F319-3E4B-8A5E-571C63534C75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F319-3E4B-8A5E-571C63534C75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F319-3E4B-8A5E-571C63534C75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F319-3E4B-8A5E-571C63534C75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F319-3E4B-8A5E-571C63534C75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F319-3E4B-8A5E-571C63534C75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F319-3E4B-8A5E-571C63534C75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C-F319-3E4B-8A5E-571C63534C75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F319-3E4B-8A5E-571C63534C75}"/>
              </c:ext>
            </c:extLst>
          </c:dPt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Sheet1!$B$2:$B$3</c:f>
              <c:numCache>
                <c:formatCode>#,##0_);[Red]\(#,##0\)</c:formatCode>
                <c:ptCount val="2"/>
                <c:pt idx="0" formatCode="#,##0">
                  <c:v>7647</c:v>
                </c:pt>
                <c:pt idx="1">
                  <c:v>116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319-3E4B-8A5E-571C63534C7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横断歩道横断中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Sheet1!$C$2:$C$3</c:f>
              <c:numCache>
                <c:formatCode>#,##0_);[Red]\(#,##0\)</c:formatCode>
                <c:ptCount val="2"/>
                <c:pt idx="0" formatCode="#,##0">
                  <c:v>16268</c:v>
                </c:pt>
                <c:pt idx="1">
                  <c:v>277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F319-3E4B-8A5E-571C63534C7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横断歩道以外横断中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Sheet1!$D$2:$D$3</c:f>
              <c:numCache>
                <c:formatCode>#,##0_);[Red]\(#,##0\)</c:formatCode>
                <c:ptCount val="2"/>
                <c:pt idx="0">
                  <c:v>12967</c:v>
                </c:pt>
                <c:pt idx="1">
                  <c:v>630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F319-3E4B-8A5E-571C63534C7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対人その他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Sheet1!$E$2:$E$3</c:f>
              <c:numCache>
                <c:formatCode>#,##0_);[Red]\(#,##0\)</c:formatCode>
                <c:ptCount val="2"/>
                <c:pt idx="0" formatCode="#,##0">
                  <c:v>13874</c:v>
                </c:pt>
                <c:pt idx="1">
                  <c:v>256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F319-3E4B-8A5E-571C63534C7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正面衝突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Sheet1!$F$2:$F$3</c:f>
              <c:numCache>
                <c:formatCode>#,##0_);[Red]\(#,##0\)</c:formatCode>
                <c:ptCount val="2"/>
                <c:pt idx="0" formatCode="#,##0">
                  <c:v>10000</c:v>
                </c:pt>
                <c:pt idx="1">
                  <c:v>345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F319-3E4B-8A5E-571C63534C75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追突</c:v>
                </c:pt>
              </c:strCache>
            </c:strRef>
          </c:tx>
          <c:spPr>
            <a:solidFill>
              <a:srgbClr val="FF6699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Sheet1!$G$2:$G$3</c:f>
              <c:numCache>
                <c:formatCode>#,##0_);[Red]\(#,##0\)</c:formatCode>
                <c:ptCount val="2"/>
                <c:pt idx="0" formatCode="#,##0">
                  <c:v>167845</c:v>
                </c:pt>
                <c:pt idx="1">
                  <c:v>167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F319-3E4B-8A5E-571C63534C75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出会い頭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Sheet1!$H$2:$H$3</c:f>
              <c:numCache>
                <c:formatCode>#,##0</c:formatCode>
                <c:ptCount val="2"/>
                <c:pt idx="0">
                  <c:v>115704</c:v>
                </c:pt>
                <c:pt idx="1">
                  <c:v>504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F319-3E4B-8A5E-571C63534C75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追越・追抜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Sheet1!$I$2:$I$3</c:f>
              <c:numCache>
                <c:formatCode>#,##0_);[Red]\(#,##0\)</c:formatCode>
                <c:ptCount val="2"/>
                <c:pt idx="0" formatCode="#,##0">
                  <c:v>8237</c:v>
                </c:pt>
                <c:pt idx="1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F319-3E4B-8A5E-571C63534C75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左折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Sheet1!$J$2:$J$3</c:f>
              <c:numCache>
                <c:formatCode>#,##0_);[Red]\(#,##0\)</c:formatCode>
                <c:ptCount val="2"/>
                <c:pt idx="0" formatCode="#,##0">
                  <c:v>21079</c:v>
                </c:pt>
                <c:pt idx="1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F319-3E4B-8A5E-571C63534C75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右折</c:v>
                </c:pt>
              </c:strCache>
            </c:strRef>
          </c:tx>
          <c:spPr>
            <a:solidFill>
              <a:srgbClr val="FF99CC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Sheet1!$K$2:$K$3</c:f>
              <c:numCache>
                <c:formatCode>#,##0_);[Red]\(#,##0\)</c:formatCode>
                <c:ptCount val="2"/>
                <c:pt idx="0" formatCode="#,##0">
                  <c:v>38685</c:v>
                </c:pt>
                <c:pt idx="1">
                  <c:v>177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F319-3E4B-8A5E-571C63534C75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車両相互その他</c:v>
                </c:pt>
              </c:strCache>
            </c:strRef>
          </c:tx>
          <c:spPr>
            <a:solidFill>
              <a:srgbClr val="FF66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Sheet1!$L$2:$L$3</c:f>
              <c:numCache>
                <c:formatCode>#,##0_);[Red]\(#,##0\)</c:formatCode>
                <c:ptCount val="2"/>
                <c:pt idx="0" formatCode="#,##0">
                  <c:v>47262</c:v>
                </c:pt>
                <c:pt idx="1">
                  <c:v>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F319-3E4B-8A5E-571C63534C75}"/>
            </c:ext>
          </c:extLst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工作物衝突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Sheet1!$M$2:$M$3</c:f>
              <c:numCache>
                <c:formatCode>#,##0</c:formatCode>
                <c:ptCount val="2"/>
                <c:pt idx="0">
                  <c:v>5774</c:v>
                </c:pt>
                <c:pt idx="1">
                  <c:v>551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F319-3E4B-8A5E-571C63534C75}"/>
            </c:ext>
          </c:extLst>
        </c:ser>
        <c:ser>
          <c:idx val="12"/>
          <c:order val="12"/>
          <c:tx>
            <c:strRef>
              <c:f>Sheet1!$N$1</c:f>
              <c:strCache>
                <c:ptCount val="1"/>
                <c:pt idx="0">
                  <c:v>路外逸脱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Sheet1!$N$2:$N$3</c:f>
              <c:numCache>
                <c:formatCode>#,##0_);[Red]\(#,##0\)</c:formatCode>
                <c:ptCount val="2"/>
                <c:pt idx="0" formatCode="#,##0">
                  <c:v>878</c:v>
                </c:pt>
                <c:pt idx="1">
                  <c:v>217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F319-3E4B-8A5E-571C63534C75}"/>
            </c:ext>
          </c:extLst>
        </c:ser>
        <c:ser>
          <c:idx val="13"/>
          <c:order val="13"/>
          <c:tx>
            <c:strRef>
              <c:f>Sheet1!$O$1</c:f>
              <c:strCache>
                <c:ptCount val="1"/>
                <c:pt idx="0">
                  <c:v>単独その他</c:v>
                </c:pt>
              </c:strCache>
            </c:strRef>
          </c:tx>
          <c:spPr>
            <a:solidFill>
              <a:srgbClr val="00CCFF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Sheet1!$O$2:$O$3</c:f>
              <c:numCache>
                <c:formatCode>#,##0_);[Red]\(#,##0\)</c:formatCode>
                <c:ptCount val="2"/>
                <c:pt idx="0" formatCode="#,##0">
                  <c:v>5876</c:v>
                </c:pt>
                <c:pt idx="1">
                  <c:v>159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F319-3E4B-8A5E-571C63534C75}"/>
            </c:ext>
          </c:extLst>
        </c:ser>
        <c:ser>
          <c:idx val="14"/>
          <c:order val="14"/>
          <c:tx>
            <c:strRef>
              <c:f>Sheet1!$P$1</c:f>
              <c:strCache>
                <c:ptCount val="1"/>
                <c:pt idx="0">
                  <c:v>列車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Sheet1!$P$2:$P$3</c:f>
              <c:numCache>
                <c:formatCode>#,##0_);[Red]\(#,##0\)</c:formatCode>
                <c:ptCount val="2"/>
                <c:pt idx="0">
                  <c:v>69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F319-3E4B-8A5E-571C63534C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serLines/>
        <c:axId val="186231632"/>
        <c:axId val="150018352"/>
      </c:barChart>
      <c:catAx>
        <c:axId val="1862316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2061" b="0">
                <a:solidFill>
                  <a:srgbClr val="000000"/>
                </a:solidFill>
              </a:defRPr>
            </a:pPr>
            <a:endParaRPr lang="ja-JP"/>
          </a:p>
        </c:txPr>
        <c:crossAx val="150018352"/>
        <c:crosses val="autoZero"/>
        <c:auto val="1"/>
        <c:lblAlgn val="ctr"/>
        <c:lblOffset val="100"/>
        <c:noMultiLvlLbl val="0"/>
      </c:catAx>
      <c:valAx>
        <c:axId val="15001835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2061" b="0">
                <a:solidFill>
                  <a:srgbClr val="000000"/>
                </a:solidFill>
              </a:defRPr>
            </a:pPr>
            <a:endParaRPr lang="ja-JP"/>
          </a:p>
        </c:txPr>
        <c:crossAx val="186231632"/>
        <c:crosses val="autoZero"/>
        <c:crossBetween val="between"/>
      </c:valAx>
      <c:spPr>
        <a:noFill/>
        <a:ln w="25400">
          <a:solidFill>
            <a:schemeClr val="tx1"/>
          </a:solidFill>
        </a:ln>
      </c:spPr>
    </c:plotArea>
    <c:legend>
      <c:legendPos val="t"/>
      <c:layout>
        <c:manualLayout>
          <c:xMode val="edge"/>
          <c:yMode val="edge"/>
          <c:x val="1.7308408964244001E-2"/>
          <c:y val="1.4619557783392301E-2"/>
          <c:w val="0.93496261249448498"/>
          <c:h val="0.47609525598862701"/>
        </c:manualLayout>
      </c:layout>
      <c:overlay val="0"/>
      <c:txPr>
        <a:bodyPr/>
        <a:lstStyle/>
        <a:p>
          <a:pPr>
            <a:defRPr sz="2405" b="0">
              <a:solidFill>
                <a:srgbClr val="000000"/>
              </a:solidFill>
            </a:defRPr>
          </a:pPr>
          <a:endParaRPr lang="ja-JP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42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40"/>
      <c:hPercent val="60"/>
      <c:rotY val="30"/>
      <c:depthPercent val="100"/>
      <c:rAngAx val="1"/>
    </c:view3D>
    <c:floor>
      <c:thickness val="0"/>
      <c:spPr>
        <a:solidFill>
          <a:schemeClr val="bg1">
            <a:lumMod val="95000"/>
          </a:schemeClr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38100">
          <a:solidFill>
            <a:srgbClr val="000000"/>
          </a:solidFill>
          <a:prstDash val="solid"/>
        </a:ln>
      </c:spPr>
    </c:sideWall>
    <c:backWall>
      <c:thickness val="0"/>
      <c:spPr>
        <a:noFill/>
        <a:ln w="38100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3463304177035301"/>
          <c:y val="3.4750713948318399E-2"/>
          <c:w val="0.71505096105094301"/>
          <c:h val="0.59962766349308105"/>
        </c:manualLayout>
      </c:layout>
      <c:bar3DChart>
        <c:barDir val="col"/>
        <c:grouping val="standard"/>
        <c:varyColors val="0"/>
        <c:ser>
          <c:idx val="8"/>
          <c:order val="0"/>
          <c:tx>
            <c:strRef>
              <c:f>Sheet1!$B$1</c:f>
              <c:strCache>
                <c:ptCount val="1"/>
                <c:pt idx="0">
                  <c:v>-9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Sheet1!$B$2:$B$6</c:f>
              <c:numCache>
                <c:formatCode>#,##0_);[Red]\(#,##0\)</c:formatCode>
                <c:ptCount val="5"/>
                <c:pt idx="0">
                  <c:v>9007</c:v>
                </c:pt>
                <c:pt idx="1">
                  <c:v>16</c:v>
                </c:pt>
                <c:pt idx="2">
                  <c:v>1</c:v>
                </c:pt>
                <c:pt idx="3">
                  <c:v>3516</c:v>
                </c:pt>
                <c:pt idx="4">
                  <c:v>4615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1D-C541-B277-48236D5F0B2D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10代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Sheet1!$C$2:$C$6</c:f>
              <c:numCache>
                <c:formatCode>#,##0_);[Red]\(#,##0\)</c:formatCode>
                <c:ptCount val="5"/>
                <c:pt idx="0">
                  <c:v>10162</c:v>
                </c:pt>
                <c:pt idx="1">
                  <c:v>1658</c:v>
                </c:pt>
                <c:pt idx="2">
                  <c:v>2254</c:v>
                </c:pt>
                <c:pt idx="3">
                  <c:v>18632</c:v>
                </c:pt>
                <c:pt idx="4">
                  <c:v>2513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1D-C541-B277-48236D5F0B2D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20代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Sheet1!$D$2:$D$6</c:f>
              <c:numCache>
                <c:formatCode>#,##0_);[Red]\(#,##0\)</c:formatCode>
                <c:ptCount val="5"/>
                <c:pt idx="0">
                  <c:v>43749</c:v>
                </c:pt>
                <c:pt idx="1">
                  <c:v>4699</c:v>
                </c:pt>
                <c:pt idx="2">
                  <c:v>4560</c:v>
                </c:pt>
                <c:pt idx="3">
                  <c:v>8379</c:v>
                </c:pt>
                <c:pt idx="4">
                  <c:v>2261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21D-C541-B277-48236D5F0B2D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30代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Sheet1!$E$2:$E$6</c:f>
              <c:numCache>
                <c:formatCode>#,##0_);[Red]\(#,##0\)</c:formatCode>
                <c:ptCount val="5"/>
                <c:pt idx="0">
                  <c:v>55823</c:v>
                </c:pt>
                <c:pt idx="1">
                  <c:v>3994</c:v>
                </c:pt>
                <c:pt idx="2">
                  <c:v>2909</c:v>
                </c:pt>
                <c:pt idx="3">
                  <c:v>7236</c:v>
                </c:pt>
                <c:pt idx="4">
                  <c:v>2616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21D-C541-B277-48236D5F0B2D}"/>
            </c:ext>
          </c:extLst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40代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Sheet1!$F$2:$F$6</c:f>
              <c:numCache>
                <c:formatCode>#,##0_);[Red]\(#,##0\)</c:formatCode>
                <c:ptCount val="5"/>
                <c:pt idx="0">
                  <c:v>61299</c:v>
                </c:pt>
                <c:pt idx="1">
                  <c:v>5080</c:v>
                </c:pt>
                <c:pt idx="2">
                  <c:v>3150</c:v>
                </c:pt>
                <c:pt idx="3">
                  <c:v>7940</c:v>
                </c:pt>
                <c:pt idx="4">
                  <c:v>3338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21D-C541-B277-48236D5F0B2D}"/>
            </c:ext>
          </c:extLst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50代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Sheet1!$G$2:$G$6</c:f>
              <c:numCache>
                <c:formatCode>#,##0_);[Red]\(#,##0\)</c:formatCode>
                <c:ptCount val="5"/>
                <c:pt idx="0">
                  <c:v>41422</c:v>
                </c:pt>
                <c:pt idx="1">
                  <c:v>3339</c:v>
                </c:pt>
                <c:pt idx="2">
                  <c:v>2522</c:v>
                </c:pt>
                <c:pt idx="3">
                  <c:v>6027</c:v>
                </c:pt>
                <c:pt idx="4">
                  <c:v>3117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21D-C541-B277-48236D5F0B2D}"/>
            </c:ext>
          </c:extLst>
        </c:ser>
        <c:ser>
          <c:idx val="5"/>
          <c:order val="6"/>
          <c:tx>
            <c:strRef>
              <c:f>Sheet1!$H$1</c:f>
              <c:strCache>
                <c:ptCount val="1"/>
                <c:pt idx="0">
                  <c:v>60代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Sheet1!$H$2:$H$6</c:f>
              <c:numCache>
                <c:formatCode>#,##0_);[Red]\(#,##0\)</c:formatCode>
                <c:ptCount val="5"/>
                <c:pt idx="0">
                  <c:v>34488</c:v>
                </c:pt>
                <c:pt idx="1">
                  <c:v>1497</c:v>
                </c:pt>
                <c:pt idx="2">
                  <c:v>3093</c:v>
                </c:pt>
                <c:pt idx="3">
                  <c:v>6795</c:v>
                </c:pt>
                <c:pt idx="4">
                  <c:v>3838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21D-C541-B277-48236D5F0B2D}"/>
            </c:ext>
          </c:extLst>
        </c:ser>
        <c:ser>
          <c:idx val="6"/>
          <c:order val="7"/>
          <c:tx>
            <c:strRef>
              <c:f>Sheet1!$I$1</c:f>
              <c:strCache>
                <c:ptCount val="1"/>
                <c:pt idx="0">
                  <c:v>70代</c:v>
                </c:pt>
              </c:strCache>
            </c:strRef>
          </c:tx>
          <c:spPr>
            <a:solidFill>
              <a:srgbClr val="99FFCC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Sheet1!$I$2:$I$6</c:f>
              <c:numCache>
                <c:formatCode>#,##0_);[Red]\(#,##0\)</c:formatCode>
                <c:ptCount val="5"/>
                <c:pt idx="0">
                  <c:v>18368</c:v>
                </c:pt>
                <c:pt idx="1">
                  <c:v>579</c:v>
                </c:pt>
                <c:pt idx="2">
                  <c:v>2740</c:v>
                </c:pt>
                <c:pt idx="3">
                  <c:v>7239</c:v>
                </c:pt>
                <c:pt idx="4">
                  <c:v>4854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21D-C541-B277-48236D5F0B2D}"/>
            </c:ext>
          </c:extLst>
        </c:ser>
        <c:ser>
          <c:idx val="7"/>
          <c:order val="8"/>
          <c:tx>
            <c:strRef>
              <c:f>Sheet1!$J$1</c:f>
              <c:strCache>
                <c:ptCount val="1"/>
                <c:pt idx="0">
                  <c:v>80-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Sheet1!$J$2:$J$6</c:f>
              <c:numCache>
                <c:formatCode>#,##0_);[Red]\(#,##0\)</c:formatCode>
                <c:ptCount val="5"/>
                <c:pt idx="0">
                  <c:v>6314</c:v>
                </c:pt>
                <c:pt idx="1">
                  <c:v>160</c:v>
                </c:pt>
                <c:pt idx="2">
                  <c:v>882</c:v>
                </c:pt>
                <c:pt idx="3">
                  <c:v>3681</c:v>
                </c:pt>
                <c:pt idx="4">
                  <c:v>4154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21D-C541-B277-48236D5F0B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52264080"/>
        <c:axId val="252053952"/>
        <c:axId val="252268672"/>
      </c:bar3DChart>
      <c:catAx>
        <c:axId val="25226408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ln w="3335">
            <a:solidFill>
              <a:schemeClr val="tx1"/>
            </a:solidFill>
            <a:prstDash val="solid"/>
          </a:ln>
        </c:spPr>
        <c:txPr>
          <a:bodyPr rot="-294000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520539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52053952"/>
        <c:scaling>
          <c:orientation val="minMax"/>
          <c:max val="60000"/>
        </c:scaling>
        <c:delete val="0"/>
        <c:axPos val="l"/>
        <c:majorGridlines>
          <c:spPr>
            <a:ln w="333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0" vert="wordArtVertRtl"/>
              <a:lstStyle/>
              <a:p>
                <a:pPr algn="ctr">
                  <a:defRPr sz="1800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sz="1800" b="0" dirty="0"/>
                  <a:t>死傷者数（万人）</a:t>
                </a:r>
              </a:p>
            </c:rich>
          </c:tx>
          <c:layout>
            <c:manualLayout>
              <c:xMode val="edge"/>
              <c:yMode val="edge"/>
              <c:x val="0"/>
              <c:y val="0.31189093383139999"/>
            </c:manualLayout>
          </c:layout>
          <c:overlay val="0"/>
          <c:spPr>
            <a:noFill/>
            <a:ln w="26710">
              <a:noFill/>
            </a:ln>
          </c:spPr>
        </c:title>
        <c:numFmt formatCode="#,##0_ " sourceLinked="0"/>
        <c:majorTickMark val="in"/>
        <c:minorTickMark val="none"/>
        <c:tickLblPos val="nextTo"/>
        <c:spPr>
          <a:ln w="333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52264080"/>
        <c:crosses val="autoZero"/>
        <c:crossBetween val="between"/>
        <c:majorUnit val="20000"/>
        <c:minorUnit val="100"/>
        <c:dispUnits>
          <c:builtInUnit val="tenThousands"/>
        </c:dispUnits>
      </c:valAx>
      <c:serAx>
        <c:axId val="25226867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ln w="307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52053952"/>
        <c:crosses val="autoZero"/>
        <c:tickLblSkip val="1"/>
        <c:tickMarkSkip val="1"/>
      </c:serAx>
      <c:spPr>
        <a:noFill/>
        <a:ln w="2457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657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40"/>
      <c:hPercent val="60"/>
      <c:rotY val="30"/>
      <c:depthPercent val="100"/>
      <c:rAngAx val="1"/>
    </c:view3D>
    <c:floor>
      <c:thickness val="0"/>
      <c:spPr>
        <a:solidFill>
          <a:schemeClr val="bg1">
            <a:lumMod val="95000"/>
          </a:schemeClr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38100">
          <a:solidFill>
            <a:srgbClr val="000000"/>
          </a:solidFill>
          <a:prstDash val="solid"/>
        </a:ln>
      </c:spPr>
    </c:sideWall>
    <c:backWall>
      <c:thickness val="0"/>
      <c:spPr>
        <a:noFill/>
        <a:ln w="38100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3463304177035301"/>
          <c:y val="3.4750713948318399E-2"/>
          <c:w val="0.71505096105094301"/>
          <c:h val="0.59962766349308105"/>
        </c:manualLayout>
      </c:layout>
      <c:bar3DChart>
        <c:barDir val="col"/>
        <c:grouping val="standard"/>
        <c:varyColors val="0"/>
        <c:ser>
          <c:idx val="8"/>
          <c:order val="0"/>
          <c:tx>
            <c:strRef>
              <c:f>Sheet1!$B$1</c:f>
              <c:strCache>
                <c:ptCount val="1"/>
                <c:pt idx="0">
                  <c:v>-9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Sheet1!$B$2:$B$6</c:f>
              <c:numCache>
                <c:formatCode>#,##0_);[Red]\(#,##0\)</c:formatCode>
                <c:ptCount val="5"/>
                <c:pt idx="0">
                  <c:v>2351</c:v>
                </c:pt>
                <c:pt idx="1">
                  <c:v>7</c:v>
                </c:pt>
                <c:pt idx="2">
                  <c:v>0</c:v>
                </c:pt>
                <c:pt idx="3">
                  <c:v>346</c:v>
                </c:pt>
                <c:pt idx="4">
                  <c:v>532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00-4F40-8DB1-EAABC522A14F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10代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Sheet1!$C$2:$C$6</c:f>
              <c:numCache>
                <c:formatCode>#,##0_);[Red]\(#,##0\)</c:formatCode>
                <c:ptCount val="5"/>
                <c:pt idx="0">
                  <c:v>5748</c:v>
                </c:pt>
                <c:pt idx="1">
                  <c:v>1476</c:v>
                </c:pt>
                <c:pt idx="2">
                  <c:v>1424</c:v>
                </c:pt>
                <c:pt idx="3">
                  <c:v>4845</c:v>
                </c:pt>
                <c:pt idx="4">
                  <c:v>1362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00-4F40-8DB1-EAABC522A14F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20代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Sheet1!$D$2:$D$6</c:f>
              <c:numCache>
                <c:formatCode>#,##0_);[Red]\(#,##0\)</c:formatCode>
                <c:ptCount val="5"/>
                <c:pt idx="0">
                  <c:v>22859</c:v>
                </c:pt>
                <c:pt idx="1">
                  <c:v>2779</c:v>
                </c:pt>
                <c:pt idx="2">
                  <c:v>2133</c:v>
                </c:pt>
                <c:pt idx="3">
                  <c:v>3694</c:v>
                </c:pt>
                <c:pt idx="4">
                  <c:v>2921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A00-4F40-8DB1-EAABC522A14F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30代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Sheet1!$E$2:$E$6</c:f>
              <c:numCache>
                <c:formatCode>#,##0_);[Red]\(#,##0\)</c:formatCode>
                <c:ptCount val="5"/>
                <c:pt idx="0">
                  <c:v>20648</c:v>
                </c:pt>
                <c:pt idx="1">
                  <c:v>1968</c:v>
                </c:pt>
                <c:pt idx="2">
                  <c:v>1191</c:v>
                </c:pt>
                <c:pt idx="3">
                  <c:v>2819</c:v>
                </c:pt>
                <c:pt idx="4">
                  <c:v>2657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A00-4F40-8DB1-EAABC522A14F}"/>
            </c:ext>
          </c:extLst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40代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Sheet1!$F$2:$F$6</c:f>
              <c:numCache>
                <c:formatCode>#,##0_);[Red]\(#,##0\)</c:formatCode>
                <c:ptCount val="5"/>
                <c:pt idx="0">
                  <c:v>21932</c:v>
                </c:pt>
                <c:pt idx="1">
                  <c:v>2109</c:v>
                </c:pt>
                <c:pt idx="2">
                  <c:v>1326</c:v>
                </c:pt>
                <c:pt idx="3">
                  <c:v>2839</c:v>
                </c:pt>
                <c:pt idx="4">
                  <c:v>3284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A00-4F40-8DB1-EAABC522A14F}"/>
            </c:ext>
          </c:extLst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50代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Sheet1!$G$2:$G$6</c:f>
              <c:numCache>
                <c:formatCode>#,##0_);[Red]\(#,##0\)</c:formatCode>
                <c:ptCount val="5"/>
                <c:pt idx="0">
                  <c:v>14024</c:v>
                </c:pt>
                <c:pt idx="1">
                  <c:v>1100</c:v>
                </c:pt>
                <c:pt idx="2">
                  <c:v>864</c:v>
                </c:pt>
                <c:pt idx="3">
                  <c:v>2096</c:v>
                </c:pt>
                <c:pt idx="4">
                  <c:v>3004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A00-4F40-8DB1-EAABC522A14F}"/>
            </c:ext>
          </c:extLst>
        </c:ser>
        <c:ser>
          <c:idx val="5"/>
          <c:order val="6"/>
          <c:tx>
            <c:strRef>
              <c:f>Sheet1!$H$1</c:f>
              <c:strCache>
                <c:ptCount val="1"/>
                <c:pt idx="0">
                  <c:v>60代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Sheet1!$H$2:$H$6</c:f>
              <c:numCache>
                <c:formatCode>#,##0_);[Red]\(#,##0\)</c:formatCode>
                <c:ptCount val="5"/>
                <c:pt idx="0">
                  <c:v>8714</c:v>
                </c:pt>
                <c:pt idx="1">
                  <c:v>371</c:v>
                </c:pt>
                <c:pt idx="2">
                  <c:v>788</c:v>
                </c:pt>
                <c:pt idx="3">
                  <c:v>1831</c:v>
                </c:pt>
                <c:pt idx="4">
                  <c:v>2865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A00-4F40-8DB1-EAABC522A14F}"/>
            </c:ext>
          </c:extLst>
        </c:ser>
        <c:ser>
          <c:idx val="6"/>
          <c:order val="7"/>
          <c:tx>
            <c:strRef>
              <c:f>Sheet1!$I$1</c:f>
              <c:strCache>
                <c:ptCount val="1"/>
                <c:pt idx="0">
                  <c:v>70代</c:v>
                </c:pt>
              </c:strCache>
            </c:strRef>
          </c:tx>
          <c:spPr>
            <a:solidFill>
              <a:srgbClr val="99FFCC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Sheet1!$I$2:$I$6</c:f>
              <c:numCache>
                <c:formatCode>#,##0_);[Red]\(#,##0\)</c:formatCode>
                <c:ptCount val="5"/>
                <c:pt idx="0">
                  <c:v>3174</c:v>
                </c:pt>
                <c:pt idx="1">
                  <c:v>86</c:v>
                </c:pt>
                <c:pt idx="2">
                  <c:v>333</c:v>
                </c:pt>
                <c:pt idx="3">
                  <c:v>1140</c:v>
                </c:pt>
                <c:pt idx="4">
                  <c:v>2760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A00-4F40-8DB1-EAABC522A14F}"/>
            </c:ext>
          </c:extLst>
        </c:ser>
        <c:ser>
          <c:idx val="7"/>
          <c:order val="8"/>
          <c:tx>
            <c:strRef>
              <c:f>Sheet1!$J$1</c:f>
              <c:strCache>
                <c:ptCount val="1"/>
                <c:pt idx="0">
                  <c:v>80-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Sheet1!$J$2:$J$6</c:f>
              <c:numCache>
                <c:formatCode>#,##0_);[Red]\(#,##0\)</c:formatCode>
                <c:ptCount val="5"/>
                <c:pt idx="0">
                  <c:v>620</c:v>
                </c:pt>
                <c:pt idx="1">
                  <c:v>12</c:v>
                </c:pt>
                <c:pt idx="2">
                  <c:v>64</c:v>
                </c:pt>
                <c:pt idx="3">
                  <c:v>313</c:v>
                </c:pt>
                <c:pt idx="4">
                  <c:v>1848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A00-4F40-8DB1-EAABC522A1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6474208"/>
        <c:axId val="216505552"/>
        <c:axId val="216502544"/>
      </c:bar3DChart>
      <c:catAx>
        <c:axId val="21647420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ln w="3335">
            <a:solidFill>
              <a:schemeClr val="tx1"/>
            </a:solidFill>
            <a:prstDash val="solid"/>
          </a:ln>
        </c:spPr>
        <c:txPr>
          <a:bodyPr rot="-294000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165055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6505552"/>
        <c:scaling>
          <c:orientation val="minMax"/>
          <c:max val="40000"/>
          <c:min val="0"/>
        </c:scaling>
        <c:delete val="0"/>
        <c:axPos val="l"/>
        <c:majorGridlines>
          <c:spPr>
            <a:ln w="333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0" vert="wordArtVertRtl"/>
              <a:lstStyle/>
              <a:p>
                <a:pPr algn="ctr">
                  <a:defRPr sz="1800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sz="1800" b="0" dirty="0"/>
                  <a:t>死傷者数（万人）</a:t>
                </a:r>
              </a:p>
            </c:rich>
          </c:tx>
          <c:layout>
            <c:manualLayout>
              <c:xMode val="edge"/>
              <c:yMode val="edge"/>
              <c:x val="0"/>
              <c:y val="0.31189093383139999"/>
            </c:manualLayout>
          </c:layout>
          <c:overlay val="0"/>
          <c:spPr>
            <a:noFill/>
            <a:ln w="26710">
              <a:noFill/>
            </a:ln>
          </c:spPr>
        </c:title>
        <c:numFmt formatCode="#,##0_ " sourceLinked="0"/>
        <c:majorTickMark val="in"/>
        <c:minorTickMark val="none"/>
        <c:tickLblPos val="nextTo"/>
        <c:spPr>
          <a:ln w="333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16474208"/>
        <c:crosses val="autoZero"/>
        <c:crossBetween val="between"/>
        <c:majorUnit val="20000"/>
        <c:minorUnit val="100"/>
        <c:dispUnits>
          <c:builtInUnit val="tenThousands"/>
        </c:dispUnits>
      </c:valAx>
      <c:serAx>
        <c:axId val="21650254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ln w="307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16505552"/>
        <c:crosses val="autoZero"/>
        <c:tickLblSkip val="1"/>
        <c:tickMarkSkip val="1"/>
      </c:serAx>
      <c:spPr>
        <a:noFill/>
        <a:ln w="2457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657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40"/>
      <c:hPercent val="60"/>
      <c:rotY val="30"/>
      <c:depthPercent val="100"/>
      <c:rAngAx val="1"/>
    </c:view3D>
    <c:floor>
      <c:thickness val="0"/>
      <c:spPr>
        <a:solidFill>
          <a:schemeClr val="bg1">
            <a:lumMod val="95000"/>
          </a:schemeClr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38100">
          <a:solidFill>
            <a:srgbClr val="000000"/>
          </a:solidFill>
          <a:prstDash val="solid"/>
        </a:ln>
      </c:spPr>
    </c:sideWall>
    <c:backWall>
      <c:thickness val="0"/>
      <c:spPr>
        <a:noFill/>
        <a:ln w="38100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15876925327912"/>
          <c:y val="3.4750713948318399E-2"/>
          <c:w val="0.62472223153620798"/>
          <c:h val="0.59962766349308105"/>
        </c:manualLayout>
      </c:layout>
      <c:bar3DChart>
        <c:barDir val="col"/>
        <c:grouping val="standard"/>
        <c:varyColors val="0"/>
        <c:ser>
          <c:idx val="8"/>
          <c:order val="0"/>
          <c:tx>
            <c:strRef>
              <c:f>Sheet1!$B$1</c:f>
              <c:strCache>
                <c:ptCount val="1"/>
                <c:pt idx="0">
                  <c:v>-9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Sheet1!$B$2:$B$6</c:f>
              <c:numCache>
                <c:formatCode>#,##0_);[Red]\(#,##0\)</c:formatCode>
                <c:ptCount val="5"/>
                <c:pt idx="0">
                  <c:v>13</c:v>
                </c:pt>
                <c:pt idx="1">
                  <c:v>0</c:v>
                </c:pt>
                <c:pt idx="2">
                  <c:v>0</c:v>
                </c:pt>
                <c:pt idx="3">
                  <c:v>7</c:v>
                </c:pt>
                <c:pt idx="4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A6-E343-95E6-FB3E90B53630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10代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Sheet1!$C$2:$C$6</c:f>
              <c:numCache>
                <c:formatCode>#,##0_);[Red]\(#,##0\)</c:formatCode>
                <c:ptCount val="5"/>
                <c:pt idx="0">
                  <c:v>11</c:v>
                </c:pt>
                <c:pt idx="1">
                  <c:v>16</c:v>
                </c:pt>
                <c:pt idx="2">
                  <c:v>0</c:v>
                </c:pt>
                <c:pt idx="3">
                  <c:v>10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A6-E343-95E6-FB3E90B53630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20代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Sheet1!$D$2:$D$6</c:f>
              <c:numCache>
                <c:formatCode>#,##0_);[Red]\(#,##0\)</c:formatCode>
                <c:ptCount val="5"/>
                <c:pt idx="0">
                  <c:v>54</c:v>
                </c:pt>
                <c:pt idx="1">
                  <c:v>41</c:v>
                </c:pt>
                <c:pt idx="2">
                  <c:v>8</c:v>
                </c:pt>
                <c:pt idx="3">
                  <c:v>8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0A6-E343-95E6-FB3E90B53630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30代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Sheet1!$E$2:$E$6</c:f>
              <c:numCache>
                <c:formatCode>#,##0_);[Red]\(#,##0\)</c:formatCode>
                <c:ptCount val="5"/>
                <c:pt idx="0">
                  <c:v>40</c:v>
                </c:pt>
                <c:pt idx="1">
                  <c:v>37</c:v>
                </c:pt>
                <c:pt idx="2">
                  <c:v>3</c:v>
                </c:pt>
                <c:pt idx="3">
                  <c:v>9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0A6-E343-95E6-FB3E90B53630}"/>
            </c:ext>
          </c:extLst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40代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Sheet1!$F$2:$F$6</c:f>
              <c:numCache>
                <c:formatCode>#,##0_);[Red]\(#,##0\)</c:formatCode>
                <c:ptCount val="5"/>
                <c:pt idx="0">
                  <c:v>68</c:v>
                </c:pt>
                <c:pt idx="1">
                  <c:v>75</c:v>
                </c:pt>
                <c:pt idx="2">
                  <c:v>7</c:v>
                </c:pt>
                <c:pt idx="3">
                  <c:v>12</c:v>
                </c:pt>
                <c:pt idx="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0A6-E343-95E6-FB3E90B53630}"/>
            </c:ext>
          </c:extLst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50代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Sheet1!$G$2:$G$6</c:f>
              <c:numCache>
                <c:formatCode>#,##0_);[Red]\(#,##0\)</c:formatCode>
                <c:ptCount val="5"/>
                <c:pt idx="0">
                  <c:v>73</c:v>
                </c:pt>
                <c:pt idx="1">
                  <c:v>57</c:v>
                </c:pt>
                <c:pt idx="2">
                  <c:v>10</c:v>
                </c:pt>
                <c:pt idx="3">
                  <c:v>15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0A6-E343-95E6-FB3E90B53630}"/>
            </c:ext>
          </c:extLst>
        </c:ser>
        <c:ser>
          <c:idx val="5"/>
          <c:order val="6"/>
          <c:tx>
            <c:strRef>
              <c:f>Sheet1!$H$1</c:f>
              <c:strCache>
                <c:ptCount val="1"/>
                <c:pt idx="0">
                  <c:v>60代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Sheet1!$H$2:$H$6</c:f>
              <c:numCache>
                <c:formatCode>#,##0_);[Red]\(#,##0\)</c:formatCode>
                <c:ptCount val="5"/>
                <c:pt idx="0">
                  <c:v>135</c:v>
                </c:pt>
                <c:pt idx="1">
                  <c:v>35</c:v>
                </c:pt>
                <c:pt idx="2">
                  <c:v>25</c:v>
                </c:pt>
                <c:pt idx="3">
                  <c:v>39</c:v>
                </c:pt>
                <c:pt idx="4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0A6-E343-95E6-FB3E90B53630}"/>
            </c:ext>
          </c:extLst>
        </c:ser>
        <c:ser>
          <c:idx val="6"/>
          <c:order val="7"/>
          <c:tx>
            <c:strRef>
              <c:f>Sheet1!$I$1</c:f>
              <c:strCache>
                <c:ptCount val="1"/>
                <c:pt idx="0">
                  <c:v>70代</c:v>
                </c:pt>
              </c:strCache>
            </c:strRef>
          </c:tx>
          <c:spPr>
            <a:solidFill>
              <a:srgbClr val="99FFCC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Sheet1!$I$2:$I$6</c:f>
              <c:numCache>
                <c:formatCode>#,##0_);[Red]\(#,##0\)</c:formatCode>
                <c:ptCount val="5"/>
                <c:pt idx="0">
                  <c:v>188</c:v>
                </c:pt>
                <c:pt idx="1">
                  <c:v>16</c:v>
                </c:pt>
                <c:pt idx="2">
                  <c:v>30</c:v>
                </c:pt>
                <c:pt idx="3">
                  <c:v>92</c:v>
                </c:pt>
                <c:pt idx="4">
                  <c:v>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0A6-E343-95E6-FB3E90B53630}"/>
            </c:ext>
          </c:extLst>
        </c:ser>
        <c:ser>
          <c:idx val="7"/>
          <c:order val="8"/>
          <c:tx>
            <c:strRef>
              <c:f>Sheet1!$J$1</c:f>
              <c:strCache>
                <c:ptCount val="1"/>
                <c:pt idx="0">
                  <c:v>80-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Sheet1!$J$2:$J$6</c:f>
              <c:numCache>
                <c:formatCode>#,##0_);[Red]\(#,##0\)</c:formatCode>
                <c:ptCount val="5"/>
                <c:pt idx="0">
                  <c:v>199</c:v>
                </c:pt>
                <c:pt idx="1">
                  <c:v>7</c:v>
                </c:pt>
                <c:pt idx="2">
                  <c:v>22</c:v>
                </c:pt>
                <c:pt idx="3">
                  <c:v>113</c:v>
                </c:pt>
                <c:pt idx="4">
                  <c:v>184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0A6-E343-95E6-FB3E90B536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6522880"/>
        <c:axId val="216524656"/>
        <c:axId val="216549600"/>
      </c:bar3DChart>
      <c:catAx>
        <c:axId val="21652288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ln w="3335">
            <a:solidFill>
              <a:schemeClr val="tx1"/>
            </a:solidFill>
            <a:prstDash val="solid"/>
          </a:ln>
        </c:spPr>
        <c:txPr>
          <a:bodyPr rot="-294000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16524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6524656"/>
        <c:scaling>
          <c:orientation val="minMax"/>
        </c:scaling>
        <c:delete val="0"/>
        <c:axPos val="l"/>
        <c:majorGridlines>
          <c:spPr>
            <a:ln w="333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0" vert="wordArtVertRtl"/>
              <a:lstStyle/>
              <a:p>
                <a:pPr algn="ctr">
                  <a:defRPr sz="1800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sz="1800" b="0" dirty="0"/>
                  <a:t>死者数（人）</a:t>
                </a:r>
              </a:p>
            </c:rich>
          </c:tx>
          <c:layout>
            <c:manualLayout>
              <c:xMode val="edge"/>
              <c:yMode val="edge"/>
              <c:x val="0"/>
              <c:y val="0.31189093383139999"/>
            </c:manualLayout>
          </c:layout>
          <c:overlay val="0"/>
          <c:spPr>
            <a:noFill/>
            <a:ln w="26710">
              <a:noFill/>
            </a:ln>
          </c:spPr>
        </c:title>
        <c:numFmt formatCode="#,##0_ " sourceLinked="0"/>
        <c:majorTickMark val="in"/>
        <c:minorTickMark val="none"/>
        <c:tickLblPos val="nextTo"/>
        <c:spPr>
          <a:ln w="333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16522880"/>
        <c:crosses val="autoZero"/>
        <c:crossBetween val="between"/>
        <c:minorUnit val="100"/>
      </c:valAx>
      <c:serAx>
        <c:axId val="21654960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ln w="307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16524656"/>
        <c:crosses val="autoZero"/>
        <c:tickLblSkip val="1"/>
        <c:tickMarkSkip val="1"/>
      </c:serAx>
      <c:spPr>
        <a:noFill/>
        <a:ln w="2457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657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5775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5775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22CC232-A640-104B-AB18-5D65897F0A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0402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8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86300"/>
            <a:ext cx="5386387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08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08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4188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10D93D-D7CB-BD4B-A81C-7DEE20C0FBD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06230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ＭＳ Ｐ明朝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ＭＳ Ｐ明朝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ＭＳ Ｐ明朝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ＭＳ Ｐ明朝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ＭＳ Ｐ明朝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ja-JP" altLang="en-US">
                <a:ea typeface="ＭＳ Ｐ明朝" charset="-128"/>
              </a:rPr>
              <a:t>１　昭和</a:t>
            </a:r>
            <a:r>
              <a:rPr lang="en-US" altLang="ja-JP">
                <a:ea typeface="ＭＳ Ｐ明朝" charset="-128"/>
              </a:rPr>
              <a:t>34</a:t>
            </a:r>
            <a:r>
              <a:rPr lang="ja-JP" altLang="en-US">
                <a:ea typeface="ＭＳ Ｐ明朝" charset="-128"/>
              </a:rPr>
              <a:t>年までは、軽微な被害事故（８日未満の負傷、２万円以下の物的損害）は含まない。 </a:t>
            </a:r>
            <a:endParaRPr lang="en-US" altLang="ja-JP">
              <a:ea typeface="ＭＳ Ｐ明朝" charset="-128"/>
            </a:endParaRPr>
          </a:p>
          <a:p>
            <a:r>
              <a:rPr lang="ja-JP" altLang="en-US">
                <a:ea typeface="ＭＳ Ｐ明朝" charset="-128"/>
              </a:rPr>
              <a:t>２　昭和</a:t>
            </a:r>
            <a:r>
              <a:rPr lang="en-US" altLang="ja-JP">
                <a:ea typeface="ＭＳ Ｐ明朝" charset="-128"/>
              </a:rPr>
              <a:t>40</a:t>
            </a:r>
            <a:r>
              <a:rPr lang="ja-JP" altLang="en-US">
                <a:ea typeface="ＭＳ Ｐ明朝" charset="-128"/>
              </a:rPr>
              <a:t>年までの件数は、物損事故を含む。</a:t>
            </a:r>
            <a:endParaRPr lang="en-US" altLang="ja-JP">
              <a:ea typeface="ＭＳ Ｐ明朝" charset="-128"/>
            </a:endParaRPr>
          </a:p>
          <a:p>
            <a:r>
              <a:rPr lang="ja-JP" altLang="en-US">
                <a:ea typeface="ＭＳ Ｐ明朝" charset="-128"/>
              </a:rPr>
              <a:t>３　昭和</a:t>
            </a:r>
            <a:r>
              <a:rPr lang="en-US" altLang="ja-JP">
                <a:ea typeface="ＭＳ Ｐ明朝" charset="-128"/>
              </a:rPr>
              <a:t>46</a:t>
            </a:r>
            <a:r>
              <a:rPr lang="ja-JP" altLang="en-US">
                <a:ea typeface="ＭＳ Ｐ明朝" charset="-128"/>
              </a:rPr>
              <a:t>年以前は、沖縄県を含まない。 </a:t>
            </a:r>
          </a:p>
        </p:txBody>
      </p:sp>
      <p:sp>
        <p:nvSpPr>
          <p:cNvPr id="5120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75491" indent="-298266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93063" indent="-238613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70289" indent="-238613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147514" indent="-238613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624739" indent="-23861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3101965" indent="-23861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579190" indent="-23861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4056416" indent="-23861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396E3AC5-82D1-4CCC-B1DC-C43CB8FD492E}" type="slidenum">
              <a:rPr lang="en-US" altLang="ja-JP" sz="1300"/>
              <a:pPr eaLnBrk="1" hangingPunct="1"/>
              <a:t>6</a:t>
            </a:fld>
            <a:endParaRPr lang="en-US" altLang="ja-JP" sz="1300"/>
          </a:p>
        </p:txBody>
      </p:sp>
    </p:spTree>
    <p:extLst>
      <p:ext uri="{BB962C8B-B14F-4D97-AF65-F5344CB8AC3E}">
        <p14:creationId xmlns:p14="http://schemas.microsoft.com/office/powerpoint/2010/main" val="36650453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11A0881E-2DB6-49FC-98A0-F4539301DCD2}" type="slidenum">
              <a:rPr lang="en-US" altLang="ja-JP" sz="1200" smtClean="0"/>
              <a:pPr eaLnBrk="1" hangingPunct="1"/>
              <a:t>26</a:t>
            </a:fld>
            <a:endParaRPr lang="en-US" altLang="ja-JP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42691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7B1CC6FC-5B1C-44B2-8EF0-5CCC0B291DB9}" type="slidenum">
              <a:rPr lang="en-US" altLang="ja-JP" sz="1200" smtClean="0"/>
              <a:pPr eaLnBrk="1" hangingPunct="1"/>
              <a:t>27</a:t>
            </a:fld>
            <a:endParaRPr lang="en-US" altLang="ja-JP" sz="12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54272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8564BD8A-F484-40D1-B402-D7D56CBC67C6}" type="slidenum">
              <a:rPr lang="en-US" altLang="ja-JP" sz="1200" smtClean="0"/>
              <a:pPr eaLnBrk="1" hangingPunct="1"/>
              <a:t>32</a:t>
            </a:fld>
            <a:endParaRPr lang="en-US" altLang="ja-JP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48190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8564BD8A-F484-40D1-B402-D7D56CBC67C6}" type="slidenum">
              <a:rPr lang="en-US" altLang="ja-JP" sz="1200" smtClean="0"/>
              <a:pPr eaLnBrk="1" hangingPunct="1"/>
              <a:t>33</a:t>
            </a:fld>
            <a:endParaRPr lang="en-US" altLang="ja-JP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09039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875116CA-4455-4DFE-BE6E-8C2E74D6C9FE}" type="slidenum">
              <a:rPr lang="en-US" altLang="ja-JP" sz="1200" smtClean="0"/>
              <a:pPr eaLnBrk="1" hangingPunct="1"/>
              <a:t>34</a:t>
            </a:fld>
            <a:endParaRPr lang="en-US" altLang="ja-JP" sz="12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31981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875116CA-4455-4DFE-BE6E-8C2E74D6C9FE}" type="slidenum">
              <a:rPr lang="en-US" altLang="ja-JP" sz="1200" smtClean="0"/>
              <a:pPr eaLnBrk="1" hangingPunct="1"/>
              <a:t>35</a:t>
            </a:fld>
            <a:endParaRPr lang="en-US" altLang="ja-JP" sz="12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83510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875116CA-4455-4DFE-BE6E-8C2E74D6C9FE}" type="slidenum">
              <a:rPr lang="en-US" altLang="ja-JP" sz="1200" smtClean="0"/>
              <a:pPr eaLnBrk="1" hangingPunct="1"/>
              <a:t>36</a:t>
            </a:fld>
            <a:endParaRPr lang="en-US" altLang="ja-JP" sz="12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47557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875116CA-4455-4DFE-BE6E-8C2E74D6C9FE}" type="slidenum">
              <a:rPr lang="en-US" altLang="ja-JP" sz="1200" smtClean="0"/>
              <a:pPr eaLnBrk="1" hangingPunct="1"/>
              <a:t>37</a:t>
            </a:fld>
            <a:endParaRPr lang="en-US" altLang="ja-JP" sz="12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0498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75491" indent="-298266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93063" indent="-238613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70289" indent="-238613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147514" indent="-238613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624739" indent="-23861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3101965" indent="-23861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579190" indent="-23861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4056416" indent="-23861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666D9556-2F1A-4004-8671-1EF0B9AEC4E6}" type="slidenum">
              <a:rPr lang="en-US" altLang="ja-JP" sz="1300"/>
              <a:pPr eaLnBrk="1" hangingPunct="1"/>
              <a:t>43</a:t>
            </a:fld>
            <a:endParaRPr lang="en-US" altLang="ja-JP" sz="13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1972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75491" indent="-298266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93063" indent="-238613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70289" indent="-238613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147514" indent="-238613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624739" indent="-23861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3101965" indent="-23861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579190" indent="-23861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4056416" indent="-23861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666D9556-2F1A-4004-8671-1EF0B9AEC4E6}" type="slidenum">
              <a:rPr lang="en-US" altLang="ja-JP" sz="1300"/>
              <a:pPr eaLnBrk="1" hangingPunct="1"/>
              <a:t>44</a:t>
            </a:fld>
            <a:endParaRPr lang="en-US" altLang="ja-JP" sz="13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967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明朝" charset="-128"/>
            </a:endParaRPr>
          </a:p>
        </p:txBody>
      </p:sp>
      <p:sp>
        <p:nvSpPr>
          <p:cNvPr id="52228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00147780-D355-4A4E-A89D-B5D959C9BFE2}" type="slidenum">
              <a:rPr lang="en-US" altLang="ja-JP" sz="1200" smtClean="0"/>
              <a:pPr eaLnBrk="1" hangingPunct="1"/>
              <a:t>7</a:t>
            </a:fld>
            <a:endParaRPr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21312254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75491" indent="-298266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93063" indent="-238613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70289" indent="-238613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147514" indent="-238613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624739" indent="-23861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3101965" indent="-23861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579190" indent="-23861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4056416" indent="-23861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666D9556-2F1A-4004-8671-1EF0B9AEC4E6}" type="slidenum">
              <a:rPr lang="en-US" altLang="ja-JP" sz="1300"/>
              <a:pPr eaLnBrk="1" hangingPunct="1"/>
              <a:t>45</a:t>
            </a:fld>
            <a:endParaRPr lang="en-US" altLang="ja-JP" sz="13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5677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75491" indent="-298266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93063" indent="-238613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70289" indent="-238613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147514" indent="-238613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624739" indent="-23861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3101965" indent="-23861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579190" indent="-23861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4056416" indent="-23861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666D9556-2F1A-4004-8671-1EF0B9AEC4E6}" type="slidenum">
              <a:rPr lang="en-US" altLang="ja-JP" sz="1300"/>
              <a:pPr eaLnBrk="1" hangingPunct="1"/>
              <a:t>46</a:t>
            </a:fld>
            <a:endParaRPr lang="en-US" altLang="ja-JP" sz="13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1521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明朝" charset="-128"/>
            </a:endParaRPr>
          </a:p>
        </p:txBody>
      </p:sp>
      <p:sp>
        <p:nvSpPr>
          <p:cNvPr id="53252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1D78C828-ED69-4920-BEFD-94035ECFDD1F}" type="slidenum">
              <a:rPr lang="en-US" altLang="ja-JP" sz="1200" smtClean="0"/>
              <a:pPr eaLnBrk="1" hangingPunct="1"/>
              <a:t>8</a:t>
            </a:fld>
            <a:endParaRPr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2130440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75491" indent="-298266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93063" indent="-238613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70289" indent="-238613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147514" indent="-238613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624739" indent="-23861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3101965" indent="-23861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579190" indent="-23861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4056416" indent="-23861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666D9556-2F1A-4004-8671-1EF0B9AEC4E6}" type="slidenum">
              <a:rPr lang="en-US" altLang="ja-JP" sz="1300"/>
              <a:pPr eaLnBrk="1" hangingPunct="1"/>
              <a:t>18</a:t>
            </a:fld>
            <a:endParaRPr lang="en-US" altLang="ja-JP" sz="13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ja-JP" dirty="0">
                <a:ea typeface="ＭＳ Ｐ明朝" charset="-128"/>
              </a:rPr>
              <a:t>H17-27</a:t>
            </a:r>
            <a:r>
              <a:rPr lang="ja-JP" altLang="en-US" dirty="0">
                <a:ea typeface="ＭＳ Ｐ明朝" charset="-128"/>
              </a:rPr>
              <a:t>に多い事故を抽出</a:t>
            </a:r>
            <a:endParaRPr lang="ja-JP" altLang="ja-JP" dirty="0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1524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75491" indent="-298266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93063" indent="-238613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70289" indent="-238613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147514" indent="-238613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624739" indent="-23861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3101965" indent="-23861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579190" indent="-23861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4056416" indent="-23861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666D9556-2F1A-4004-8671-1EF0B9AEC4E6}" type="slidenum">
              <a:rPr lang="en-US" altLang="ja-JP" sz="1300"/>
              <a:pPr eaLnBrk="1" hangingPunct="1"/>
              <a:t>19</a:t>
            </a:fld>
            <a:endParaRPr lang="en-US" altLang="ja-JP" sz="13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63407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8564BD8A-F484-40D1-B402-D7D56CBC67C6}" type="slidenum">
              <a:rPr lang="en-US" altLang="ja-JP" sz="1200" smtClean="0"/>
              <a:pPr eaLnBrk="1" hangingPunct="1"/>
              <a:t>22</a:t>
            </a:fld>
            <a:endParaRPr lang="en-US" altLang="ja-JP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3785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8564BD8A-F484-40D1-B402-D7D56CBC67C6}" type="slidenum">
              <a:rPr lang="en-US" altLang="ja-JP" sz="1200" smtClean="0"/>
              <a:pPr eaLnBrk="1" hangingPunct="1"/>
              <a:t>23</a:t>
            </a:fld>
            <a:endParaRPr lang="en-US" altLang="ja-JP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8860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875116CA-4455-4DFE-BE6E-8C2E74D6C9FE}" type="slidenum">
              <a:rPr lang="en-US" altLang="ja-JP" sz="1200" smtClean="0"/>
              <a:pPr eaLnBrk="1" hangingPunct="1"/>
              <a:t>24</a:t>
            </a:fld>
            <a:endParaRPr lang="en-US" altLang="ja-JP" sz="12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39783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875116CA-4455-4DFE-BE6E-8C2E74D6C9FE}" type="slidenum">
              <a:rPr lang="en-US" altLang="ja-JP" sz="1200" smtClean="0"/>
              <a:pPr eaLnBrk="1" hangingPunct="1"/>
              <a:t>25</a:t>
            </a:fld>
            <a:endParaRPr lang="en-US" altLang="ja-JP" sz="12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1787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86D7B-9407-7145-9411-114A49FE67B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1710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CD2AEE-C9A7-6447-9447-9FF6EEACCDB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88374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5088"/>
            <a:ext cx="1943100" cy="6030912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5088"/>
            <a:ext cx="5676900" cy="6030912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BE2A3E-CAFD-F447-BD63-34B4AE511CF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7539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5088"/>
            <a:ext cx="77724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773213-557B-7B4D-9119-F81CB0DA529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3018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5088"/>
            <a:ext cx="77724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グラフ プレースホルダ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4B5713-DDB2-E044-B3B3-E5EA750BC73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64105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7FEB4A-6026-4244-B5AC-CCC89954B4F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3369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3E3F21-5F08-414A-B355-3EFAF94B7B9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7089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5589C7-9F85-924F-A86A-7FA603CAF30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4868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F5DBDE-1D5C-BA41-AD6F-F18C2BA34F1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67518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E4678A-F266-E449-B2DB-35F48AAD7AB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53055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995AFF-079C-2D4D-BBB3-3FED694B026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0479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DC9C52-52D5-F842-8E39-C0138ED8CE5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3314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800564-86C8-514B-9D97-1C14470653C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8057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508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EFEB0FA-1117-7846-B9EA-36F01ACF2F5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212725" y="60325"/>
            <a:ext cx="11699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altLang="ja-JP" sz="1000" i="1">
                <a:ea typeface="ＭＳ ゴシック" pitchFamily="49" charset="-128"/>
                <a:cs typeface="+mn-cs"/>
              </a:rPr>
              <a:t>Kyushu Univ. ISEE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F04B10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F04B10"/>
          </a:solidFill>
          <a:latin typeface="Times New Roman" pitchFamily="18" charset="0"/>
          <a:ea typeface="ＭＳ Ｐゴシック" pitchFamily="50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F04B10"/>
          </a:solidFill>
          <a:latin typeface="Times New Roman" pitchFamily="18" charset="0"/>
          <a:ea typeface="ＭＳ Ｐゴシック" pitchFamily="50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F04B10"/>
          </a:solidFill>
          <a:latin typeface="Times New Roman" pitchFamily="18" charset="0"/>
          <a:ea typeface="ＭＳ Ｐゴシック" pitchFamily="50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F04B10"/>
          </a:solidFill>
          <a:latin typeface="Times New Roman" pitchFamily="18" charset="0"/>
          <a:ea typeface="ＭＳ Ｐゴシック" pitchFamily="50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600">
          <a:solidFill>
            <a:srgbClr val="F04B10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600">
          <a:solidFill>
            <a:srgbClr val="F04B10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600">
          <a:solidFill>
            <a:srgbClr val="F04B10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600">
          <a:solidFill>
            <a:srgbClr val="F04B10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9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524000"/>
            <a:ext cx="7772400" cy="1447800"/>
          </a:xfrm>
        </p:spPr>
        <p:txBody>
          <a:bodyPr/>
          <a:lstStyle/>
          <a:p>
            <a:pPr eaLnBrk="1" hangingPunct="1"/>
            <a:r>
              <a:rPr lang="ja-JP" altLang="en-US" sz="4400" dirty="0">
                <a:latin typeface="Times New Roman" charset="0"/>
                <a:ea typeface="ＭＳ Ｐゴシック" charset="0"/>
              </a:rPr>
              <a:t>交通事故統計</a:t>
            </a:r>
            <a:br>
              <a:rPr lang="ja-JP" altLang="en-US" sz="4400" dirty="0">
                <a:latin typeface="Times New Roman" charset="0"/>
                <a:ea typeface="ＭＳ Ｐゴシック" charset="0"/>
              </a:rPr>
            </a:br>
            <a:r>
              <a:rPr lang="ja-JP" altLang="en-US" sz="4400">
                <a:latin typeface="Times New Roman" charset="0"/>
                <a:ea typeface="ＭＳ Ｐゴシック" charset="0"/>
              </a:rPr>
              <a:t>（Ｈ２９全国</a:t>
            </a:r>
            <a:r>
              <a:rPr lang="ja-JP" altLang="en-US" sz="4400" dirty="0">
                <a:latin typeface="Times New Roman" charset="0"/>
                <a:ea typeface="ＭＳ Ｐゴシック" charset="0"/>
              </a:rPr>
              <a:t>）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0" y="4114800"/>
            <a:ext cx="4572000" cy="174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ja-JP" altLang="en-US" sz="3200"/>
              <a:t>九州大学大学院</a:t>
            </a:r>
          </a:p>
          <a:p>
            <a:pPr algn="ctr" eaLnBrk="1" hangingPunct="1">
              <a:spcBef>
                <a:spcPct val="20000"/>
              </a:spcBef>
            </a:pPr>
            <a:r>
              <a:rPr lang="ja-JP" altLang="en-US" sz="3200"/>
              <a:t>システム情報科学研究院</a:t>
            </a:r>
          </a:p>
          <a:p>
            <a:pPr algn="ctr" eaLnBrk="1" hangingPunct="1">
              <a:spcBef>
                <a:spcPct val="20000"/>
              </a:spcBef>
            </a:pPr>
            <a:r>
              <a:rPr lang="ja-JP" altLang="en-US" sz="3200"/>
              <a:t>志堂寺　和則</a:t>
            </a:r>
            <a:endParaRPr lang="ja-JP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65088"/>
            <a:ext cx="9069406" cy="1143000"/>
          </a:xfrm>
        </p:spPr>
        <p:txBody>
          <a:bodyPr/>
          <a:lstStyle/>
          <a:p>
            <a:pPr eaLnBrk="1" hangingPunct="1"/>
            <a:r>
              <a:rPr lang="en-US" altLang="ja-JP" dirty="0"/>
              <a:t>H29</a:t>
            </a:r>
            <a:r>
              <a:rPr lang="ja-JP" altLang="en-US"/>
              <a:t>年</a:t>
            </a:r>
            <a:r>
              <a:rPr lang="ja-JP" altLang="en-US" dirty="0"/>
              <a:t>の状態別負傷者、死者内訳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365125" y="963613"/>
          <a:ext cx="8432800" cy="5768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105802" y="6550223"/>
            <a:ext cx="305724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000000"/>
                </a:solidFill>
              </a:rPr>
              <a:t>（</a:t>
            </a:r>
            <a:r>
              <a:rPr lang="ja-JP" altLang="en-US" sz="1400">
                <a:solidFill>
                  <a:srgbClr val="000000"/>
                </a:solidFill>
              </a:rPr>
              <a:t>平成</a:t>
            </a:r>
            <a:r>
              <a:rPr lang="en-US" altLang="ja-JP" sz="1400" dirty="0">
                <a:solidFill>
                  <a:srgbClr val="000000"/>
                </a:solidFill>
              </a:rPr>
              <a:t>29</a:t>
            </a:r>
            <a:r>
              <a:rPr lang="ja-JP" altLang="en-US" sz="1400">
                <a:solidFill>
                  <a:srgbClr val="000000"/>
                </a:solidFill>
              </a:rPr>
              <a:t>年中</a:t>
            </a:r>
            <a:r>
              <a:rPr lang="ja-JP" altLang="en-US" sz="1400" dirty="0">
                <a:solidFill>
                  <a:srgbClr val="000000"/>
                </a:solidFill>
              </a:rPr>
              <a:t>の交通事故の発生状況）</a:t>
            </a:r>
          </a:p>
        </p:txBody>
      </p:sp>
    </p:spTree>
    <p:extLst>
      <p:ext uri="{BB962C8B-B14F-4D97-AF65-F5344CB8AC3E}">
        <p14:creationId xmlns:p14="http://schemas.microsoft.com/office/powerpoint/2010/main" val="2572368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 dirty="0"/>
              <a:t>H29</a:t>
            </a:r>
            <a:r>
              <a:rPr lang="ja-JP" altLang="en-US"/>
              <a:t>年</a:t>
            </a:r>
            <a:r>
              <a:rPr lang="ja-JP" altLang="en-US" dirty="0"/>
              <a:t>の類型別事故発生状況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271463" y="1128142"/>
          <a:ext cx="8501062" cy="5111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292" name="Text Box 8"/>
          <p:cNvSpPr txBox="1">
            <a:spLocks noChangeArrowheads="1"/>
          </p:cNvSpPr>
          <p:nvPr/>
        </p:nvSpPr>
        <p:spPr bwMode="auto">
          <a:xfrm>
            <a:off x="6048375" y="6280546"/>
            <a:ext cx="305724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000000"/>
                </a:solidFill>
              </a:rPr>
              <a:t>（</a:t>
            </a:r>
            <a:r>
              <a:rPr lang="ja-JP" altLang="en-US" sz="1400">
                <a:solidFill>
                  <a:srgbClr val="000000"/>
                </a:solidFill>
              </a:rPr>
              <a:t>平成</a:t>
            </a:r>
            <a:r>
              <a:rPr lang="en-US" altLang="ja-JP" sz="1400" dirty="0">
                <a:solidFill>
                  <a:srgbClr val="000000"/>
                </a:solidFill>
              </a:rPr>
              <a:t>29</a:t>
            </a:r>
            <a:r>
              <a:rPr lang="ja-JP" altLang="en-US" sz="1400">
                <a:solidFill>
                  <a:srgbClr val="000000"/>
                </a:solidFill>
              </a:rPr>
              <a:t>年中</a:t>
            </a:r>
            <a:r>
              <a:rPr lang="ja-JP" altLang="en-US" sz="1400" dirty="0">
                <a:solidFill>
                  <a:srgbClr val="000000"/>
                </a:solidFill>
              </a:rPr>
              <a:t>の交通事故の発生状況）</a:t>
            </a:r>
          </a:p>
        </p:txBody>
      </p:sp>
      <p:sp>
        <p:nvSpPr>
          <p:cNvPr id="12293" name="Text Box 9"/>
          <p:cNvSpPr txBox="1">
            <a:spLocks noChangeArrowheads="1"/>
          </p:cNvSpPr>
          <p:nvPr/>
        </p:nvSpPr>
        <p:spPr bwMode="auto">
          <a:xfrm>
            <a:off x="2944813" y="6553200"/>
            <a:ext cx="6199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000000"/>
                </a:solidFill>
              </a:rPr>
              <a:t>（</a:t>
            </a:r>
            <a:r>
              <a:rPr lang="ja-JP" altLang="en-US" sz="1400">
                <a:solidFill>
                  <a:srgbClr val="000000"/>
                </a:solidFill>
              </a:rPr>
              <a:t>平成</a:t>
            </a:r>
            <a:r>
              <a:rPr lang="en-US" altLang="ja-JP" sz="1400" dirty="0">
                <a:solidFill>
                  <a:srgbClr val="000000"/>
                </a:solidFill>
              </a:rPr>
              <a:t>29</a:t>
            </a:r>
            <a:r>
              <a:rPr lang="ja-JP" altLang="en-US" sz="1400">
                <a:solidFill>
                  <a:srgbClr val="000000"/>
                </a:solidFill>
              </a:rPr>
              <a:t>年中</a:t>
            </a:r>
            <a:r>
              <a:rPr lang="ja-JP" altLang="en-US" sz="1400" dirty="0">
                <a:solidFill>
                  <a:srgbClr val="000000"/>
                </a:solidFill>
              </a:rPr>
              <a:t>の交通死亡事故の特徴及び道路交通法違反取締り状況について）</a:t>
            </a:r>
          </a:p>
        </p:txBody>
      </p:sp>
    </p:spTree>
    <p:extLst>
      <p:ext uri="{BB962C8B-B14F-4D97-AF65-F5344CB8AC3E}">
        <p14:creationId xmlns:p14="http://schemas.microsoft.com/office/powerpoint/2010/main" val="4280628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1" y="-36095"/>
            <a:ext cx="8710862" cy="1143000"/>
          </a:xfrm>
        </p:spPr>
        <p:txBody>
          <a:bodyPr/>
          <a:lstStyle/>
          <a:p>
            <a:pPr eaLnBrk="1" hangingPunct="1"/>
            <a:r>
              <a:rPr lang="en-US" altLang="ja-JP" dirty="0"/>
              <a:t>H29</a:t>
            </a:r>
            <a:r>
              <a:rPr lang="ja-JP" altLang="en-US"/>
              <a:t>年</a:t>
            </a:r>
            <a:r>
              <a:rPr lang="ja-JP" altLang="en-US" dirty="0"/>
              <a:t>の年齢別・状態別死傷者数（昼夜別）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0" y="963613"/>
          <a:ext cx="4920915" cy="5768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0" y="6553200"/>
            <a:ext cx="13160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400">
                <a:solidFill>
                  <a:srgbClr val="000000"/>
                </a:solidFill>
              </a:rPr>
              <a:t>※</a:t>
            </a:r>
            <a:r>
              <a:rPr lang="ja-JP" altLang="en-US" sz="1400">
                <a:solidFill>
                  <a:srgbClr val="000000"/>
                </a:solidFill>
              </a:rPr>
              <a:t>その他を除く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012160" y="6553200"/>
            <a:ext cx="305724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000000"/>
                </a:solidFill>
              </a:rPr>
              <a:t>（</a:t>
            </a:r>
            <a:r>
              <a:rPr lang="ja-JP" altLang="en-US" sz="1400">
                <a:solidFill>
                  <a:srgbClr val="000000"/>
                </a:solidFill>
              </a:rPr>
              <a:t>平成</a:t>
            </a:r>
            <a:r>
              <a:rPr lang="en-US" altLang="ja-JP" sz="1400" dirty="0">
                <a:solidFill>
                  <a:srgbClr val="000000"/>
                </a:solidFill>
              </a:rPr>
              <a:t>29</a:t>
            </a:r>
            <a:r>
              <a:rPr lang="ja-JP" altLang="en-US" sz="1400">
                <a:solidFill>
                  <a:srgbClr val="000000"/>
                </a:solidFill>
              </a:rPr>
              <a:t>年中</a:t>
            </a:r>
            <a:r>
              <a:rPr lang="ja-JP" altLang="en-US" sz="1400" dirty="0">
                <a:solidFill>
                  <a:srgbClr val="000000"/>
                </a:solidFill>
              </a:rPr>
              <a:t>の交通事故の発生状況）</a:t>
            </a: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/>
          </p:nvPr>
        </p:nvGraphicFramePr>
        <p:xfrm>
          <a:off x="4448668" y="838201"/>
          <a:ext cx="4920915" cy="5768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386149" y="1106905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solidFill>
                  <a:srgbClr val="000000"/>
                </a:solidFill>
              </a:rPr>
              <a:t>昼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922798" y="1106905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solidFill>
                  <a:srgbClr val="000000"/>
                </a:solidFill>
              </a:rPr>
              <a:t>夜</a:t>
            </a:r>
            <a:endParaRPr kumimoji="1" lang="en-US" altLang="ja-JP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858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3"/>
          <p:cNvGraphicFramePr>
            <a:graphicFrameLocks noChangeAspect="1"/>
          </p:cNvGraphicFramePr>
          <p:nvPr>
            <p:extLst/>
          </p:nvPr>
        </p:nvGraphicFramePr>
        <p:xfrm>
          <a:off x="0" y="963613"/>
          <a:ext cx="4920915" cy="5768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1" y="-36095"/>
            <a:ext cx="8710862" cy="1143000"/>
          </a:xfrm>
        </p:spPr>
        <p:txBody>
          <a:bodyPr/>
          <a:lstStyle/>
          <a:p>
            <a:pPr eaLnBrk="1" hangingPunct="1"/>
            <a:r>
              <a:rPr lang="en-US" altLang="ja-JP" dirty="0"/>
              <a:t>H29</a:t>
            </a:r>
            <a:r>
              <a:rPr lang="ja-JP" altLang="en-US"/>
              <a:t>年</a:t>
            </a:r>
            <a:r>
              <a:rPr lang="ja-JP" altLang="en-US" dirty="0"/>
              <a:t>の年齢別・</a:t>
            </a:r>
            <a:r>
              <a:rPr lang="ja-JP" altLang="en-US"/>
              <a:t>状態別死者者数</a:t>
            </a:r>
            <a:r>
              <a:rPr lang="ja-JP" altLang="en-US" dirty="0"/>
              <a:t>（昼夜別）</a:t>
            </a: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0" y="6553200"/>
            <a:ext cx="13160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400">
                <a:solidFill>
                  <a:srgbClr val="000000"/>
                </a:solidFill>
              </a:rPr>
              <a:t>※</a:t>
            </a:r>
            <a:r>
              <a:rPr lang="ja-JP" altLang="en-US" sz="1400">
                <a:solidFill>
                  <a:srgbClr val="000000"/>
                </a:solidFill>
              </a:rPr>
              <a:t>その他を除く</a:t>
            </a: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/>
          </p:nvPr>
        </p:nvGraphicFramePr>
        <p:xfrm>
          <a:off x="4448668" y="838201"/>
          <a:ext cx="4920915" cy="5768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386149" y="1106905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solidFill>
                  <a:srgbClr val="000000"/>
                </a:solidFill>
              </a:rPr>
              <a:t>昼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922798" y="1106905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solidFill>
                  <a:srgbClr val="000000"/>
                </a:solidFill>
              </a:rPr>
              <a:t>夜</a:t>
            </a:r>
            <a:endParaRPr kumimoji="1" lang="en-US" altLang="ja-JP" sz="2800" dirty="0">
              <a:solidFill>
                <a:srgbClr val="000000"/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944813" y="6553200"/>
            <a:ext cx="6199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000000"/>
                </a:solidFill>
              </a:rPr>
              <a:t>（</a:t>
            </a:r>
            <a:r>
              <a:rPr lang="ja-JP" altLang="en-US" sz="1400">
                <a:solidFill>
                  <a:srgbClr val="000000"/>
                </a:solidFill>
              </a:rPr>
              <a:t>平成</a:t>
            </a:r>
            <a:r>
              <a:rPr lang="en-US" altLang="ja-JP" sz="1400" dirty="0">
                <a:solidFill>
                  <a:srgbClr val="000000"/>
                </a:solidFill>
              </a:rPr>
              <a:t>29</a:t>
            </a:r>
            <a:r>
              <a:rPr lang="ja-JP" altLang="en-US" sz="1400">
                <a:solidFill>
                  <a:srgbClr val="000000"/>
                </a:solidFill>
              </a:rPr>
              <a:t>年中</a:t>
            </a:r>
            <a:r>
              <a:rPr lang="ja-JP" altLang="en-US" sz="1400" dirty="0">
                <a:solidFill>
                  <a:srgbClr val="000000"/>
                </a:solidFill>
              </a:rPr>
              <a:t>の交通死亡事故の特徴及び道路交通法違反取締り状況について）</a:t>
            </a:r>
          </a:p>
        </p:txBody>
      </p:sp>
    </p:spTree>
    <p:extLst>
      <p:ext uri="{BB962C8B-B14F-4D97-AF65-F5344CB8AC3E}">
        <p14:creationId xmlns:p14="http://schemas.microsoft.com/office/powerpoint/2010/main" val="1390358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5088"/>
            <a:ext cx="8497887" cy="1143000"/>
          </a:xfrm>
        </p:spPr>
        <p:txBody>
          <a:bodyPr/>
          <a:lstStyle/>
          <a:p>
            <a:pPr eaLnBrk="1" hangingPunct="1"/>
            <a:r>
              <a:rPr lang="ja-JP" altLang="en-US" u="sng"/>
              <a:t>原付以上運転者</a:t>
            </a:r>
            <a:r>
              <a:rPr lang="ja-JP" altLang="en-US"/>
              <a:t>の年齢別事故件数の推移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0458483"/>
              </p:ext>
            </p:extLst>
          </p:nvPr>
        </p:nvGraphicFramePr>
        <p:xfrm>
          <a:off x="474663" y="1168400"/>
          <a:ext cx="8128000" cy="5381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5840413" y="6550025"/>
            <a:ext cx="33035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/>
              <a:t>（</a:t>
            </a:r>
            <a:r>
              <a:rPr lang="ja-JP" altLang="en-US" sz="1400"/>
              <a:t>平成２９年中</a:t>
            </a:r>
            <a:r>
              <a:rPr lang="ja-JP" altLang="en-US" sz="1400" dirty="0"/>
              <a:t>の交通事故の発生状況他）</a:t>
            </a:r>
          </a:p>
        </p:txBody>
      </p:sp>
      <p:sp>
        <p:nvSpPr>
          <p:cNvPr id="16389" name="テキスト ボックス 2"/>
          <p:cNvSpPr txBox="1">
            <a:spLocks noChangeArrowheads="1"/>
          </p:cNvSpPr>
          <p:nvPr/>
        </p:nvSpPr>
        <p:spPr bwMode="auto">
          <a:xfrm>
            <a:off x="1187450" y="857250"/>
            <a:ext cx="15700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800">
                <a:solidFill>
                  <a:srgbClr val="FF0000"/>
                </a:solidFill>
              </a:rPr>
              <a:t>（第一当事者）</a:t>
            </a:r>
          </a:p>
        </p:txBody>
      </p:sp>
    </p:spTree>
    <p:extLst>
      <p:ext uri="{BB962C8B-B14F-4D97-AF65-F5344CB8AC3E}">
        <p14:creationId xmlns:p14="http://schemas.microsoft.com/office/powerpoint/2010/main" val="1660275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1800" dirty="0"/>
              <a:t>原付以上運転者の</a:t>
            </a:r>
            <a:r>
              <a:rPr lang="ja-JP" altLang="en-US" sz="3200" dirty="0"/>
              <a:t>年齢別事故件数の推移</a:t>
            </a:r>
            <a:br>
              <a:rPr lang="ja-JP" altLang="en-US" sz="3200" dirty="0"/>
            </a:br>
            <a:r>
              <a:rPr lang="ja-JP" altLang="en-US" sz="3200" dirty="0"/>
              <a:t>（免許保有者１０万人当たり）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6222282"/>
              </p:ext>
            </p:extLst>
          </p:nvPr>
        </p:nvGraphicFramePr>
        <p:xfrm>
          <a:off x="265113" y="1122363"/>
          <a:ext cx="8328025" cy="5114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412" name="Text Box 9"/>
          <p:cNvSpPr txBox="1">
            <a:spLocks noChangeArrowheads="1"/>
          </p:cNvSpPr>
          <p:nvPr/>
        </p:nvSpPr>
        <p:spPr bwMode="auto">
          <a:xfrm>
            <a:off x="6019427" y="6535282"/>
            <a:ext cx="312457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/>
              <a:t>（</a:t>
            </a:r>
            <a:r>
              <a:rPr lang="ja-JP" altLang="en-US" sz="1400"/>
              <a:t>平成２９年中</a:t>
            </a:r>
            <a:r>
              <a:rPr lang="ja-JP" altLang="en-US" sz="1400" dirty="0"/>
              <a:t>の交通事故の</a:t>
            </a:r>
            <a:r>
              <a:rPr lang="ja-JP" altLang="en-US" sz="1400"/>
              <a:t>発生状況）</a:t>
            </a:r>
            <a:endParaRPr lang="ja-JP" altLang="en-US" sz="1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6473727"/>
            <a:ext cx="4054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※</a:t>
            </a:r>
            <a:r>
              <a:rPr kumimoji="1" lang="ja-JP" altLang="en-US" dirty="0"/>
              <a:t>各年齢層は前半と後半の値の平均値</a:t>
            </a:r>
          </a:p>
        </p:txBody>
      </p:sp>
    </p:spTree>
    <p:extLst>
      <p:ext uri="{BB962C8B-B14F-4D97-AF65-F5344CB8AC3E}">
        <p14:creationId xmlns:p14="http://schemas.microsoft.com/office/powerpoint/2010/main" val="767727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5088"/>
            <a:ext cx="8424862" cy="1143000"/>
          </a:xfrm>
        </p:spPr>
        <p:txBody>
          <a:bodyPr/>
          <a:lstStyle/>
          <a:p>
            <a:pPr eaLnBrk="1" hangingPunct="1"/>
            <a:r>
              <a:rPr lang="ja-JP" altLang="en-US" sz="1800" dirty="0"/>
              <a:t>原付以上運転者の</a:t>
            </a:r>
            <a:r>
              <a:rPr lang="ja-JP" altLang="en-US" sz="3200" dirty="0"/>
              <a:t>年齢別死亡事故件数の推移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99032"/>
              </p:ext>
            </p:extLst>
          </p:nvPr>
        </p:nvGraphicFramePr>
        <p:xfrm>
          <a:off x="550863" y="1193800"/>
          <a:ext cx="8128000" cy="544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2706688" y="6553200"/>
            <a:ext cx="640431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/>
              <a:t>（</a:t>
            </a:r>
            <a:r>
              <a:rPr lang="ja-JP" altLang="en-US" sz="1400"/>
              <a:t>平成２９年中</a:t>
            </a:r>
            <a:r>
              <a:rPr lang="ja-JP" altLang="en-US" sz="1400" dirty="0"/>
              <a:t>の交通死亡事故の特徴及び道路交通法違反取締り状況について他）</a:t>
            </a:r>
          </a:p>
        </p:txBody>
      </p:sp>
    </p:spTree>
    <p:extLst>
      <p:ext uri="{BB962C8B-B14F-4D97-AF65-F5344CB8AC3E}">
        <p14:creationId xmlns:p14="http://schemas.microsoft.com/office/powerpoint/2010/main" val="1117601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65113" y="65088"/>
            <a:ext cx="8627367" cy="1143000"/>
          </a:xfrm>
        </p:spPr>
        <p:txBody>
          <a:bodyPr/>
          <a:lstStyle/>
          <a:p>
            <a:pPr eaLnBrk="1" hangingPunct="1"/>
            <a:r>
              <a:rPr lang="ja-JP" altLang="en-US" sz="1800" dirty="0"/>
              <a:t>原付以上運転者の</a:t>
            </a:r>
            <a:r>
              <a:rPr lang="ja-JP" altLang="en-US" dirty="0"/>
              <a:t>年齢別死亡事故件数の推移</a:t>
            </a:r>
            <a:br>
              <a:rPr lang="ja-JP" altLang="en-US" dirty="0"/>
            </a:br>
            <a:r>
              <a:rPr lang="ja-JP" altLang="en-US" dirty="0"/>
              <a:t>（免許保有者１０万人当たり）</a:t>
            </a:r>
            <a:endParaRPr lang="ja-JP" altLang="en-US" sz="3200" dirty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278751"/>
              </p:ext>
            </p:extLst>
          </p:nvPr>
        </p:nvGraphicFramePr>
        <p:xfrm>
          <a:off x="265113" y="1122363"/>
          <a:ext cx="8328025" cy="5114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0" y="6180693"/>
            <a:ext cx="4054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※</a:t>
            </a:r>
            <a:r>
              <a:rPr kumimoji="1" lang="ja-JP" altLang="en-US" dirty="0"/>
              <a:t>各年齢層は前半と後半の値の平均値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706688" y="6550025"/>
            <a:ext cx="6403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/>
              <a:t>（</a:t>
            </a:r>
            <a:r>
              <a:rPr lang="ja-JP" altLang="en-US" sz="1400"/>
              <a:t>平成２９年中</a:t>
            </a:r>
            <a:r>
              <a:rPr lang="ja-JP" altLang="en-US" sz="1400" dirty="0"/>
              <a:t>の交通死亡事故の特徴及び道路交通法違反取締り状況について他）</a:t>
            </a:r>
          </a:p>
        </p:txBody>
      </p:sp>
    </p:spTree>
    <p:extLst>
      <p:ext uri="{BB962C8B-B14F-4D97-AF65-F5344CB8AC3E}">
        <p14:creationId xmlns:p14="http://schemas.microsoft.com/office/powerpoint/2010/main" val="16428541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主な法令違反別事故件数の推移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8284060"/>
              </p:ext>
            </p:extLst>
          </p:nvPr>
        </p:nvGraphicFramePr>
        <p:xfrm>
          <a:off x="231775" y="1177925"/>
          <a:ext cx="8661400" cy="5312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907216" y="6550223"/>
            <a:ext cx="323678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000000"/>
                </a:solidFill>
              </a:rPr>
              <a:t>（</a:t>
            </a:r>
            <a:r>
              <a:rPr lang="ja-JP" altLang="en-US" sz="1400">
                <a:solidFill>
                  <a:srgbClr val="000000"/>
                </a:solidFill>
              </a:rPr>
              <a:t>平成</a:t>
            </a:r>
            <a:r>
              <a:rPr lang="en-US" altLang="ja-JP" sz="1400" dirty="0">
                <a:solidFill>
                  <a:srgbClr val="000000"/>
                </a:solidFill>
              </a:rPr>
              <a:t>29</a:t>
            </a:r>
            <a:r>
              <a:rPr lang="ja-JP" altLang="en-US" sz="1400">
                <a:solidFill>
                  <a:srgbClr val="000000"/>
                </a:solidFill>
              </a:rPr>
              <a:t>年中</a:t>
            </a:r>
            <a:r>
              <a:rPr lang="ja-JP" altLang="en-US" sz="1400" dirty="0">
                <a:solidFill>
                  <a:srgbClr val="000000"/>
                </a:solidFill>
              </a:rPr>
              <a:t>の交通事故の発生状況他）</a:t>
            </a:r>
          </a:p>
        </p:txBody>
      </p:sp>
    </p:spTree>
    <p:extLst>
      <p:ext uri="{BB962C8B-B14F-4D97-AF65-F5344CB8AC3E}">
        <p14:creationId xmlns:p14="http://schemas.microsoft.com/office/powerpoint/2010/main" val="3789607948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主な法令違反別死亡事故件数の推移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231775" y="1177925"/>
          <a:ext cx="8661400" cy="5312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508" name="Text Box 6"/>
          <p:cNvSpPr txBox="1">
            <a:spLocks noChangeArrowheads="1"/>
          </p:cNvSpPr>
          <p:nvPr/>
        </p:nvSpPr>
        <p:spPr bwMode="auto">
          <a:xfrm>
            <a:off x="2720975" y="6557963"/>
            <a:ext cx="637065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000000"/>
                </a:solidFill>
              </a:rPr>
              <a:t>（</a:t>
            </a:r>
            <a:r>
              <a:rPr lang="ja-JP" altLang="en-US" sz="1400">
                <a:solidFill>
                  <a:srgbClr val="000000"/>
                </a:solidFill>
              </a:rPr>
              <a:t>平成</a:t>
            </a:r>
            <a:r>
              <a:rPr lang="en-US" altLang="ja-JP" sz="1400" dirty="0">
                <a:solidFill>
                  <a:srgbClr val="000000"/>
                </a:solidFill>
              </a:rPr>
              <a:t>29</a:t>
            </a:r>
            <a:r>
              <a:rPr lang="ja-JP" altLang="en-US" sz="1400">
                <a:solidFill>
                  <a:srgbClr val="000000"/>
                </a:solidFill>
              </a:rPr>
              <a:t>年中</a:t>
            </a:r>
            <a:r>
              <a:rPr lang="ja-JP" altLang="en-US" sz="1400" dirty="0">
                <a:solidFill>
                  <a:srgbClr val="000000"/>
                </a:solidFill>
              </a:rPr>
              <a:t>の交通死亡事故の特徴及び道路交通法違反取締り状況について他）</a:t>
            </a:r>
          </a:p>
        </p:txBody>
      </p:sp>
    </p:spTree>
    <p:extLst>
      <p:ext uri="{BB962C8B-B14F-4D97-AF65-F5344CB8AC3E}">
        <p14:creationId xmlns:p14="http://schemas.microsoft.com/office/powerpoint/2010/main" val="227421142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latin typeface="Times New Roman" charset="0"/>
                <a:ea typeface="ＭＳ Ｐゴシック" charset="0"/>
              </a:rPr>
              <a:t>目　次</a:t>
            </a:r>
          </a:p>
        </p:txBody>
      </p:sp>
      <p:sp>
        <p:nvSpPr>
          <p:cNvPr id="3075" name="Rectangle 9"/>
          <p:cNvSpPr>
            <a:spLocks noChangeArrowheads="1"/>
          </p:cNvSpPr>
          <p:nvPr/>
        </p:nvSpPr>
        <p:spPr bwMode="auto">
          <a:xfrm>
            <a:off x="827088" y="1268413"/>
            <a:ext cx="7561262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130000"/>
              </a:lnSpc>
              <a:spcAft>
                <a:spcPct val="40000"/>
              </a:spcAft>
              <a:buFontTx/>
              <a:buAutoNum type="arabicPeriod"/>
            </a:pPr>
            <a:r>
              <a:rPr lang="ja-JP" altLang="en-US" sz="3200"/>
              <a:t>概略</a:t>
            </a:r>
          </a:p>
          <a:p>
            <a:pPr marL="609600" indent="-609600">
              <a:lnSpc>
                <a:spcPct val="130000"/>
              </a:lnSpc>
              <a:spcAft>
                <a:spcPct val="40000"/>
              </a:spcAft>
              <a:buFontTx/>
              <a:buAutoNum type="arabicPeriod"/>
            </a:pPr>
            <a:r>
              <a:rPr lang="ja-JP" altLang="en-US" sz="3200"/>
              <a:t>若者の事故</a:t>
            </a:r>
          </a:p>
          <a:p>
            <a:pPr marL="609600" indent="-609600">
              <a:lnSpc>
                <a:spcPct val="130000"/>
              </a:lnSpc>
              <a:spcAft>
                <a:spcPct val="40000"/>
              </a:spcAft>
              <a:buFontTx/>
              <a:buAutoNum type="arabicPeriod"/>
            </a:pPr>
            <a:r>
              <a:rPr lang="ja-JP" altLang="en-US" sz="3200"/>
              <a:t>高齢者の事故</a:t>
            </a:r>
          </a:p>
          <a:p>
            <a:pPr marL="609600" indent="-609600">
              <a:lnSpc>
                <a:spcPct val="130000"/>
              </a:lnSpc>
              <a:spcAft>
                <a:spcPct val="40000"/>
              </a:spcAft>
              <a:buFontTx/>
              <a:buAutoNum type="arabicPeriod"/>
            </a:pPr>
            <a:r>
              <a:rPr lang="ja-JP" altLang="en-US" sz="3200"/>
              <a:t>飲酒運転</a:t>
            </a:r>
          </a:p>
          <a:p>
            <a:pPr marL="609600" indent="-609600">
              <a:lnSpc>
                <a:spcPct val="130000"/>
              </a:lnSpc>
              <a:spcAft>
                <a:spcPct val="40000"/>
              </a:spcAft>
              <a:buFontTx/>
              <a:buAutoNum type="arabicPeriod"/>
            </a:pPr>
            <a:r>
              <a:rPr lang="ja-JP" altLang="en-US" sz="3200"/>
              <a:t>自転車の事故</a:t>
            </a:r>
          </a:p>
          <a:p>
            <a:pPr marL="609600" indent="-609600">
              <a:lnSpc>
                <a:spcPct val="130000"/>
              </a:lnSpc>
              <a:spcAft>
                <a:spcPct val="40000"/>
              </a:spcAft>
              <a:buFontTx/>
              <a:buAutoNum type="arabicPeriod"/>
            </a:pPr>
            <a:r>
              <a:rPr lang="ja-JP" altLang="en-US" sz="3200"/>
              <a:t>歩行中の事故</a:t>
            </a:r>
          </a:p>
          <a:p>
            <a:pPr marL="609600" indent="-609600">
              <a:lnSpc>
                <a:spcPct val="130000"/>
              </a:lnSpc>
              <a:spcAft>
                <a:spcPct val="40000"/>
              </a:spcAft>
              <a:buFontTx/>
              <a:buAutoNum type="arabicPeriod"/>
            </a:pPr>
            <a:endParaRPr lang="en-US" altLang="ja-JP" sz="320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088"/>
            <a:ext cx="7918648" cy="1014414"/>
          </a:xfrm>
        </p:spPr>
        <p:txBody>
          <a:bodyPr/>
          <a:lstStyle/>
          <a:p>
            <a:pPr eaLnBrk="1" hangingPunct="1"/>
            <a:r>
              <a:rPr lang="en-US" altLang="ja-JP" dirty="0"/>
              <a:t>H</a:t>
            </a:r>
            <a:r>
              <a:rPr lang="ja-JP" altLang="en-US"/>
              <a:t>２９年</a:t>
            </a:r>
            <a:r>
              <a:rPr lang="ja-JP" altLang="en-US" dirty="0"/>
              <a:t>の年齢層別の昼夜比率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036872" y="6289575"/>
            <a:ext cx="312457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/>
              <a:t>（</a:t>
            </a:r>
            <a:r>
              <a:rPr lang="ja-JP" altLang="en-US" sz="1400"/>
              <a:t>平成２９年中</a:t>
            </a:r>
            <a:r>
              <a:rPr lang="ja-JP" altLang="en-US" sz="1400" dirty="0"/>
              <a:t>の交通事故の発生状況）</a:t>
            </a:r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3845250"/>
              </p:ext>
            </p:extLst>
          </p:nvPr>
        </p:nvGraphicFramePr>
        <p:xfrm>
          <a:off x="107504" y="1373416"/>
          <a:ext cx="4283791" cy="5096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987824" y="6583489"/>
            <a:ext cx="62247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>
                <a:solidFill>
                  <a:srgbClr val="000000"/>
                </a:solidFill>
              </a:rPr>
              <a:t>（平成２９年中</a:t>
            </a:r>
            <a:r>
              <a:rPr lang="ja-JP" altLang="en-US" sz="1400" dirty="0">
                <a:solidFill>
                  <a:srgbClr val="000000"/>
                </a:solidFill>
              </a:rPr>
              <a:t>の交通死亡事故の特徴及び道路交通法違反取締り状況について）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3833" y="964849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/>
              <a:t>死傷者数</a:t>
            </a:r>
            <a:endParaRPr kumimoji="1" lang="ja-JP" altLang="en-US" sz="2800" dirty="0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8189263"/>
              </p:ext>
            </p:extLst>
          </p:nvPr>
        </p:nvGraphicFramePr>
        <p:xfrm>
          <a:off x="4572000" y="1342928"/>
          <a:ext cx="4464496" cy="5127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4588329" y="934361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死者数</a:t>
            </a:r>
          </a:p>
        </p:txBody>
      </p:sp>
    </p:spTree>
    <p:extLst>
      <p:ext uri="{BB962C8B-B14F-4D97-AF65-F5344CB8AC3E}">
        <p14:creationId xmlns:p14="http://schemas.microsoft.com/office/powerpoint/2010/main" val="1951137116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latin typeface="Times New Roman" charset="0"/>
                <a:ea typeface="ＭＳ Ｐゴシック" charset="0"/>
              </a:rPr>
              <a:t>２．若者の事故</a:t>
            </a:r>
          </a:p>
        </p:txBody>
      </p:sp>
      <p:sp>
        <p:nvSpPr>
          <p:cNvPr id="26627" name="Text Box 6"/>
          <p:cNvSpPr txBox="1">
            <a:spLocks noChangeArrowheads="1"/>
          </p:cNvSpPr>
          <p:nvPr/>
        </p:nvSpPr>
        <p:spPr bwMode="auto">
          <a:xfrm>
            <a:off x="900113" y="1484313"/>
            <a:ext cx="15382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ja-JP" sz="3200"/>
              <a:t>16-24</a:t>
            </a:r>
            <a:r>
              <a:rPr lang="ja-JP" altLang="en-US" sz="3200"/>
              <a:t>歳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03554" y="9723"/>
            <a:ext cx="8616918" cy="1143000"/>
          </a:xfrm>
        </p:spPr>
        <p:txBody>
          <a:bodyPr/>
          <a:lstStyle/>
          <a:p>
            <a:pPr eaLnBrk="1" hangingPunct="1"/>
            <a:r>
              <a:rPr lang="ja-JP" altLang="en-US" sz="1800" dirty="0"/>
              <a:t>原付以上運転者の</a:t>
            </a:r>
            <a:r>
              <a:rPr lang="ja-JP" altLang="en-US" dirty="0"/>
              <a:t>類型別事故の特徴（若者）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1182804"/>
              </p:ext>
            </p:extLst>
          </p:nvPr>
        </p:nvGraphicFramePr>
        <p:xfrm>
          <a:off x="203554" y="1152723"/>
          <a:ext cx="8920163" cy="539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019427" y="6550223"/>
            <a:ext cx="312457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/>
              <a:t>（</a:t>
            </a:r>
            <a:r>
              <a:rPr lang="ja-JP" altLang="en-US" sz="1400"/>
              <a:t>平成２９年中</a:t>
            </a:r>
            <a:r>
              <a:rPr lang="ja-JP" altLang="en-US" sz="1400" dirty="0"/>
              <a:t>の交通事故の発生状況）</a:t>
            </a:r>
          </a:p>
        </p:txBody>
      </p:sp>
    </p:spTree>
    <p:extLst>
      <p:ext uri="{BB962C8B-B14F-4D97-AF65-F5344CB8AC3E}">
        <p14:creationId xmlns:p14="http://schemas.microsoft.com/office/powerpoint/2010/main" val="4406858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80974" y="0"/>
            <a:ext cx="8920163" cy="1143000"/>
          </a:xfrm>
        </p:spPr>
        <p:txBody>
          <a:bodyPr/>
          <a:lstStyle/>
          <a:p>
            <a:pPr eaLnBrk="1" hangingPunct="1"/>
            <a:r>
              <a:rPr lang="ja-JP" altLang="en-US" sz="1800" dirty="0"/>
              <a:t>原付以上運転者の</a:t>
            </a:r>
            <a:r>
              <a:rPr lang="ja-JP" altLang="en-US" dirty="0"/>
              <a:t>類型別死亡事故の特徴（若者）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1876486"/>
              </p:ext>
            </p:extLst>
          </p:nvPr>
        </p:nvGraphicFramePr>
        <p:xfrm>
          <a:off x="180975" y="1123950"/>
          <a:ext cx="8920163" cy="539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652" name="Text Box 8"/>
          <p:cNvSpPr txBox="1">
            <a:spLocks noChangeArrowheads="1"/>
          </p:cNvSpPr>
          <p:nvPr/>
        </p:nvSpPr>
        <p:spPr bwMode="auto">
          <a:xfrm>
            <a:off x="2944813" y="6553200"/>
            <a:ext cx="6199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/>
              <a:t>（</a:t>
            </a:r>
            <a:r>
              <a:rPr lang="ja-JP" altLang="en-US" sz="1400"/>
              <a:t>平成２９年中</a:t>
            </a:r>
            <a:r>
              <a:rPr lang="ja-JP" altLang="en-US" sz="1400" dirty="0"/>
              <a:t>の交通死亡事故の特徴及び道路交通法違反取締り状況について）</a:t>
            </a:r>
          </a:p>
        </p:txBody>
      </p:sp>
    </p:spTree>
    <p:extLst>
      <p:ext uri="{BB962C8B-B14F-4D97-AF65-F5344CB8AC3E}">
        <p14:creationId xmlns:p14="http://schemas.microsoft.com/office/powerpoint/2010/main" val="10183563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01138" cy="1143000"/>
          </a:xfrm>
        </p:spPr>
        <p:txBody>
          <a:bodyPr/>
          <a:lstStyle/>
          <a:p>
            <a:pPr eaLnBrk="1" hangingPunct="1"/>
            <a:r>
              <a:rPr lang="ja-JP" altLang="en-US" sz="1800" dirty="0"/>
              <a:t>原付以上運転者の</a:t>
            </a:r>
            <a:r>
              <a:rPr lang="ja-JP" altLang="en-US" dirty="0"/>
              <a:t>法令違反別事故の特徴（若者）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6595656"/>
              </p:ext>
            </p:extLst>
          </p:nvPr>
        </p:nvGraphicFramePr>
        <p:xfrm>
          <a:off x="180975" y="1052513"/>
          <a:ext cx="8920163" cy="5500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019427" y="6550223"/>
            <a:ext cx="312457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/>
              <a:t>（</a:t>
            </a:r>
            <a:r>
              <a:rPr lang="ja-JP" altLang="en-US" sz="1400"/>
              <a:t>平成２９年中</a:t>
            </a:r>
            <a:r>
              <a:rPr lang="ja-JP" altLang="en-US" sz="1400" dirty="0"/>
              <a:t>の交通事故の発生状況）</a:t>
            </a:r>
          </a:p>
        </p:txBody>
      </p:sp>
    </p:spTree>
    <p:extLst>
      <p:ext uri="{BB962C8B-B14F-4D97-AF65-F5344CB8AC3E}">
        <p14:creationId xmlns:p14="http://schemas.microsoft.com/office/powerpoint/2010/main" val="20479475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3252"/>
            <a:ext cx="9101138" cy="1143000"/>
          </a:xfrm>
        </p:spPr>
        <p:txBody>
          <a:bodyPr/>
          <a:lstStyle/>
          <a:p>
            <a:pPr eaLnBrk="1" hangingPunct="1"/>
            <a:r>
              <a:rPr lang="ja-JP" altLang="en-US" sz="1800" dirty="0"/>
              <a:t>原付以上運転者の</a:t>
            </a:r>
            <a:r>
              <a:rPr lang="ja-JP" altLang="en-US" sz="2800" dirty="0"/>
              <a:t>法令違反別死亡事故の特徴（若者）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4701039"/>
              </p:ext>
            </p:extLst>
          </p:nvPr>
        </p:nvGraphicFramePr>
        <p:xfrm>
          <a:off x="180975" y="1052513"/>
          <a:ext cx="8920163" cy="5500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944813" y="6553200"/>
            <a:ext cx="6199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/>
              <a:t>（</a:t>
            </a:r>
            <a:r>
              <a:rPr lang="ja-JP" altLang="en-US" sz="1400"/>
              <a:t>平成２９年中</a:t>
            </a:r>
            <a:r>
              <a:rPr lang="ja-JP" altLang="en-US" sz="1400" dirty="0"/>
              <a:t>の交通死亡事故の特徴及び道路交通法違反取締り状況について）</a:t>
            </a:r>
          </a:p>
        </p:txBody>
      </p:sp>
    </p:spTree>
    <p:extLst>
      <p:ext uri="{BB962C8B-B14F-4D97-AF65-F5344CB8AC3E}">
        <p14:creationId xmlns:p14="http://schemas.microsoft.com/office/powerpoint/2010/main" val="6496726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225"/>
            <a:ext cx="9144000" cy="1143000"/>
          </a:xfrm>
        </p:spPr>
        <p:txBody>
          <a:bodyPr/>
          <a:lstStyle/>
          <a:p>
            <a:pPr eaLnBrk="1" hangingPunct="1"/>
            <a:r>
              <a:rPr lang="ja-JP" altLang="en-US" sz="1800" dirty="0"/>
              <a:t>原付以上運転者の</a:t>
            </a:r>
            <a:br>
              <a:rPr lang="en-US" altLang="ja-JP" dirty="0"/>
            </a:br>
            <a:r>
              <a:rPr lang="ja-JP" altLang="en-US" dirty="0"/>
              <a:t>主な法令違反別死亡事故件数の推移（若者）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5377928"/>
              </p:ext>
            </p:extLst>
          </p:nvPr>
        </p:nvGraphicFramePr>
        <p:xfrm>
          <a:off x="230188" y="1168400"/>
          <a:ext cx="8372475" cy="5378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4" name="Text Box 6"/>
          <p:cNvSpPr txBox="1">
            <a:spLocks noChangeArrowheads="1"/>
          </p:cNvSpPr>
          <p:nvPr/>
        </p:nvSpPr>
        <p:spPr bwMode="auto">
          <a:xfrm>
            <a:off x="2706688" y="6550025"/>
            <a:ext cx="64373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/>
              <a:t>（</a:t>
            </a:r>
            <a:r>
              <a:rPr lang="ja-JP" altLang="en-US" sz="1400"/>
              <a:t>平成２９年中</a:t>
            </a:r>
            <a:r>
              <a:rPr lang="ja-JP" altLang="en-US" sz="1400" dirty="0"/>
              <a:t>の交通死亡事故の特徴及び道路交通法違反取締り状況について他）</a:t>
            </a:r>
          </a:p>
        </p:txBody>
      </p:sp>
    </p:spTree>
    <p:extLst>
      <p:ext uri="{BB962C8B-B14F-4D97-AF65-F5344CB8AC3E}">
        <p14:creationId xmlns:p14="http://schemas.microsoft.com/office/powerpoint/2010/main" val="1474363693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088"/>
            <a:ext cx="7990656" cy="1143000"/>
          </a:xfrm>
        </p:spPr>
        <p:txBody>
          <a:bodyPr/>
          <a:lstStyle/>
          <a:p>
            <a:pPr eaLnBrk="1" hangingPunct="1"/>
            <a:r>
              <a:rPr lang="ja-JP" altLang="en-US" dirty="0"/>
              <a:t>危険認知速度別死亡事故件数の推移（若者）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2904599"/>
              </p:ext>
            </p:extLst>
          </p:nvPr>
        </p:nvGraphicFramePr>
        <p:xfrm>
          <a:off x="231775" y="1177925"/>
          <a:ext cx="8372475" cy="505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716463" y="6092825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dirty="0"/>
              <a:t>平成</a:t>
            </a: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2677394" y="6540500"/>
            <a:ext cx="64379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/>
              <a:t>（</a:t>
            </a:r>
            <a:r>
              <a:rPr lang="ja-JP" altLang="en-US" sz="1400"/>
              <a:t>平成２９年中</a:t>
            </a:r>
            <a:r>
              <a:rPr lang="ja-JP" altLang="en-US" sz="1400" dirty="0"/>
              <a:t>の交通死亡事故の特徴及び道路交通法違反取締り状況について他）</a:t>
            </a:r>
          </a:p>
        </p:txBody>
      </p:sp>
    </p:spTree>
    <p:extLst>
      <p:ext uri="{BB962C8B-B14F-4D97-AF65-F5344CB8AC3E}">
        <p14:creationId xmlns:p14="http://schemas.microsoft.com/office/powerpoint/2010/main" val="205750824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latin typeface="Times New Roman" charset="0"/>
                <a:ea typeface="ＭＳ Ｐゴシック" charset="0"/>
              </a:rPr>
              <a:t>３．高齢者の事故</a:t>
            </a:r>
          </a:p>
        </p:txBody>
      </p:sp>
      <p:sp>
        <p:nvSpPr>
          <p:cNvPr id="773123" name="Text Box 3"/>
          <p:cNvSpPr txBox="1">
            <a:spLocks noChangeArrowheads="1"/>
          </p:cNvSpPr>
          <p:nvPr/>
        </p:nvSpPr>
        <p:spPr bwMode="auto">
          <a:xfrm>
            <a:off x="1042988" y="1341438"/>
            <a:ext cx="18097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ja-JP" sz="3200"/>
              <a:t>65</a:t>
            </a:r>
            <a:r>
              <a:rPr lang="ja-JP" altLang="en-US" sz="3200"/>
              <a:t>歳以上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312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08520" y="274638"/>
            <a:ext cx="9289032" cy="582612"/>
          </a:xfrm>
        </p:spPr>
        <p:txBody>
          <a:bodyPr/>
          <a:lstStyle/>
          <a:p>
            <a:r>
              <a:rPr kumimoji="1" lang="ja-JP" altLang="en-US" dirty="0"/>
              <a:t>年齢層別人口１０万人当たり死者数</a:t>
            </a:r>
          </a:p>
        </p:txBody>
      </p:sp>
      <p:graphicFrame>
        <p:nvGraphicFramePr>
          <p:cNvPr id="3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8898656"/>
              </p:ext>
            </p:extLst>
          </p:nvPr>
        </p:nvGraphicFramePr>
        <p:xfrm>
          <a:off x="515938" y="1028700"/>
          <a:ext cx="8221662" cy="5391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2843808" y="6540698"/>
            <a:ext cx="630019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/>
              <a:t>（</a:t>
            </a:r>
            <a:r>
              <a:rPr lang="ja-JP" altLang="en-US" sz="1400"/>
              <a:t>平成２９年中</a:t>
            </a:r>
            <a:r>
              <a:rPr lang="ja-JP" altLang="en-US" sz="1400" dirty="0"/>
              <a:t>の交通死亡事故の特徴及び道路交通法違反取締り状況について）</a:t>
            </a:r>
          </a:p>
        </p:txBody>
      </p:sp>
    </p:spTree>
    <p:extLst>
      <p:ext uri="{BB962C8B-B14F-4D97-AF65-F5344CB8AC3E}">
        <p14:creationId xmlns:p14="http://schemas.microsoft.com/office/powerpoint/2010/main" val="1368037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latin typeface="Times New Roman" charset="0"/>
                <a:ea typeface="ＭＳ Ｐゴシック" charset="0"/>
              </a:rPr>
              <a:t>データの出典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1374520" y="2142939"/>
            <a:ext cx="7572375" cy="265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30000"/>
              </a:lnSpc>
              <a:spcAft>
                <a:spcPct val="40000"/>
              </a:spcAft>
            </a:pPr>
            <a:r>
              <a:rPr lang="ja-JP" altLang="en-US" sz="2800" dirty="0"/>
              <a:t>「</a:t>
            </a:r>
            <a:r>
              <a:rPr lang="ja-JP" altLang="en-US" sz="2800"/>
              <a:t>平成２９年中</a:t>
            </a:r>
            <a:r>
              <a:rPr lang="ja-JP" altLang="en-US" sz="2800" dirty="0"/>
              <a:t>の交通事故の発生状況」</a:t>
            </a:r>
          </a:p>
          <a:p>
            <a:pPr eaLnBrk="1" hangingPunct="1">
              <a:lnSpc>
                <a:spcPct val="130000"/>
              </a:lnSpc>
              <a:spcAft>
                <a:spcPct val="40000"/>
              </a:spcAft>
            </a:pPr>
            <a:r>
              <a:rPr lang="ja-JP" altLang="en-US" sz="2800" dirty="0"/>
              <a:t>「</a:t>
            </a:r>
            <a:r>
              <a:rPr lang="ja-JP" altLang="en-US" sz="2800"/>
              <a:t>平成２９年中</a:t>
            </a:r>
            <a:r>
              <a:rPr lang="ja-JP" altLang="en-US" sz="2800" dirty="0"/>
              <a:t>の交通死亡事故の特徴及び道路交通法違反取締り状況について」</a:t>
            </a:r>
            <a:endParaRPr lang="en-US" altLang="ja-JP" sz="2800" dirty="0"/>
          </a:p>
          <a:p>
            <a:pPr eaLnBrk="1" hangingPunct="1">
              <a:lnSpc>
                <a:spcPct val="130000"/>
              </a:lnSpc>
              <a:spcAft>
                <a:spcPct val="40000"/>
              </a:spcAft>
            </a:pPr>
            <a:r>
              <a:rPr lang="ja-JP" altLang="en-US" sz="2800" dirty="0"/>
              <a:t>「</a:t>
            </a:r>
            <a:r>
              <a:rPr lang="ja-JP" altLang="en-US" sz="2800"/>
              <a:t>平成２９年中</a:t>
            </a:r>
            <a:r>
              <a:rPr lang="ja-JP" altLang="en-US" sz="2800" dirty="0"/>
              <a:t>の３０日以内交通事故死者の状況」</a:t>
            </a: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395288" y="981075"/>
            <a:ext cx="7848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30000"/>
              </a:lnSpc>
              <a:spcAft>
                <a:spcPct val="40000"/>
              </a:spcAft>
            </a:pPr>
            <a:r>
              <a:rPr lang="ja-JP" altLang="en-US" sz="2800" dirty="0"/>
              <a:t>警察庁ホームページ　</a:t>
            </a:r>
            <a:r>
              <a:rPr lang="en-US" altLang="ja-JP" sz="2800" dirty="0"/>
              <a:t>http://</a:t>
            </a:r>
            <a:r>
              <a:rPr lang="en-US" altLang="ja-JP" sz="2800" dirty="0" err="1"/>
              <a:t>www.npa.go.jp</a:t>
            </a:r>
            <a:r>
              <a:rPr lang="en-US" altLang="ja-JP" sz="2800" dirty="0"/>
              <a:t>/</a:t>
            </a:r>
            <a:r>
              <a:rPr lang="en-US" altLang="ja-JP" sz="2800" dirty="0" err="1"/>
              <a:t>toukei</a:t>
            </a:r>
            <a:r>
              <a:rPr lang="en-US" altLang="ja-JP" sz="2800" dirty="0"/>
              <a:t>/</a:t>
            </a:r>
          </a:p>
        </p:txBody>
      </p:sp>
      <p:sp>
        <p:nvSpPr>
          <p:cNvPr id="4101" name="テキスト ボックス 1"/>
          <p:cNvSpPr txBox="1">
            <a:spLocks noChangeArrowheads="1"/>
          </p:cNvSpPr>
          <p:nvPr/>
        </p:nvSpPr>
        <p:spPr bwMode="auto">
          <a:xfrm>
            <a:off x="1455483" y="4913126"/>
            <a:ext cx="40513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ja-JP" altLang="en-US" sz="2800" dirty="0"/>
              <a:t>および上記の過去の資料</a:t>
            </a:r>
          </a:p>
        </p:txBody>
      </p:sp>
      <p:sp>
        <p:nvSpPr>
          <p:cNvPr id="4102" name="テキスト ボックス 1"/>
          <p:cNvSpPr txBox="1">
            <a:spLocks noChangeArrowheads="1"/>
          </p:cNvSpPr>
          <p:nvPr/>
        </p:nvSpPr>
        <p:spPr bwMode="auto">
          <a:xfrm flipH="1">
            <a:off x="374395" y="5705289"/>
            <a:ext cx="86423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ja-JP" dirty="0"/>
              <a:t>※</a:t>
            </a:r>
            <a:r>
              <a:rPr lang="ja-JP" altLang="en-US" dirty="0"/>
              <a:t>　平成</a:t>
            </a:r>
            <a:r>
              <a:rPr lang="en-US" altLang="ja-JP" dirty="0"/>
              <a:t>27</a:t>
            </a:r>
            <a:r>
              <a:rPr lang="ja-JP" altLang="en-US"/>
              <a:t>年度以降の</a:t>
            </a:r>
            <a:r>
              <a:rPr lang="ja-JP" altLang="en-US" dirty="0"/>
              <a:t>資料は従来の資料と項目が異なっている。</a:t>
            </a:r>
            <a:endParaRPr lang="en-US" altLang="ja-JP" dirty="0"/>
          </a:p>
          <a:p>
            <a:pPr eaLnBrk="1" hangingPunct="1"/>
            <a:r>
              <a:rPr lang="en-US" altLang="ja-JP" dirty="0"/>
              <a:t>       </a:t>
            </a:r>
            <a:r>
              <a:rPr lang="ja-JP" altLang="en-US" dirty="0"/>
              <a:t>このため、本資料も従来のものとは項目が異なっている。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95288" y="1574800"/>
            <a:ext cx="7848600" cy="652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30000"/>
              </a:lnSpc>
              <a:spcAft>
                <a:spcPct val="40000"/>
              </a:spcAft>
            </a:pPr>
            <a:r>
              <a:rPr lang="ja-JP" altLang="en-US" sz="2800" dirty="0"/>
              <a:t>政府統計の総合窓口　</a:t>
            </a:r>
            <a:r>
              <a:rPr lang="en-US" altLang="ja-JP" sz="2800" dirty="0"/>
              <a:t>https://</a:t>
            </a:r>
            <a:r>
              <a:rPr lang="en-US" altLang="ja-JP" sz="2800" dirty="0" err="1"/>
              <a:t>www.e-stat.go.jp</a:t>
            </a:r>
            <a:r>
              <a:rPr lang="en-US" altLang="ja-JP" sz="2800" dirty="0"/>
              <a:t>/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65088"/>
            <a:ext cx="9069406" cy="1143000"/>
          </a:xfrm>
        </p:spPr>
        <p:txBody>
          <a:bodyPr/>
          <a:lstStyle/>
          <a:p>
            <a:pPr eaLnBrk="1" hangingPunct="1"/>
            <a:r>
              <a:rPr lang="en-US" altLang="ja-JP" sz="3200" dirty="0"/>
              <a:t>H29</a:t>
            </a:r>
            <a:r>
              <a:rPr lang="ja-JP" altLang="en-US" sz="3200"/>
              <a:t>年</a:t>
            </a:r>
            <a:r>
              <a:rPr lang="ja-JP" altLang="en-US" sz="3200" dirty="0"/>
              <a:t>の自転車乗車中の年齢別負傷者、死者内訳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9676004"/>
              </p:ext>
            </p:extLst>
          </p:nvPr>
        </p:nvGraphicFramePr>
        <p:xfrm>
          <a:off x="365125" y="963613"/>
          <a:ext cx="8432800" cy="5768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105802" y="6300291"/>
            <a:ext cx="312457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>
                <a:solidFill>
                  <a:srgbClr val="000000"/>
                </a:solidFill>
              </a:rPr>
              <a:t>（平成２９年中</a:t>
            </a:r>
            <a:r>
              <a:rPr lang="ja-JP" altLang="en-US" sz="1400" dirty="0">
                <a:solidFill>
                  <a:srgbClr val="000000"/>
                </a:solidFill>
              </a:rPr>
              <a:t>の交通事故の発生状況）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944813" y="6553200"/>
            <a:ext cx="6199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>
                <a:solidFill>
                  <a:srgbClr val="000000"/>
                </a:solidFill>
              </a:rPr>
              <a:t>（平成２９年中</a:t>
            </a:r>
            <a:r>
              <a:rPr lang="ja-JP" altLang="en-US" sz="1400" dirty="0">
                <a:solidFill>
                  <a:srgbClr val="000000"/>
                </a:solidFill>
              </a:rPr>
              <a:t>の交通死亡事故の特徴及び道路交通法違反取締り状況について）</a:t>
            </a:r>
          </a:p>
        </p:txBody>
      </p:sp>
    </p:spTree>
    <p:extLst>
      <p:ext uri="{BB962C8B-B14F-4D97-AF65-F5344CB8AC3E}">
        <p14:creationId xmlns:p14="http://schemas.microsoft.com/office/powerpoint/2010/main" val="20328211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65088"/>
            <a:ext cx="9069406" cy="1143000"/>
          </a:xfrm>
        </p:spPr>
        <p:txBody>
          <a:bodyPr/>
          <a:lstStyle/>
          <a:p>
            <a:pPr eaLnBrk="1" hangingPunct="1"/>
            <a:r>
              <a:rPr lang="en-US" altLang="ja-JP" sz="3200" dirty="0"/>
              <a:t>H29</a:t>
            </a:r>
            <a:r>
              <a:rPr lang="ja-JP" altLang="en-US" sz="3200"/>
              <a:t>年</a:t>
            </a:r>
            <a:r>
              <a:rPr lang="ja-JP" altLang="en-US" sz="3200" dirty="0"/>
              <a:t>の歩行中の年齢別負傷者、死者内訳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8321670"/>
              </p:ext>
            </p:extLst>
          </p:nvPr>
        </p:nvGraphicFramePr>
        <p:xfrm>
          <a:off x="365125" y="963613"/>
          <a:ext cx="8432800" cy="5768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105802" y="6300291"/>
            <a:ext cx="312457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>
                <a:solidFill>
                  <a:srgbClr val="000000"/>
                </a:solidFill>
              </a:rPr>
              <a:t>（平成２９年中</a:t>
            </a:r>
            <a:r>
              <a:rPr lang="ja-JP" altLang="en-US" sz="1400" dirty="0">
                <a:solidFill>
                  <a:srgbClr val="000000"/>
                </a:solidFill>
              </a:rPr>
              <a:t>の交通事故の発生状況）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944813" y="6553200"/>
            <a:ext cx="6199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>
                <a:solidFill>
                  <a:srgbClr val="000000"/>
                </a:solidFill>
              </a:rPr>
              <a:t>（平成２９年中</a:t>
            </a:r>
            <a:r>
              <a:rPr lang="ja-JP" altLang="en-US" sz="1400" dirty="0">
                <a:solidFill>
                  <a:srgbClr val="000000"/>
                </a:solidFill>
              </a:rPr>
              <a:t>の交通死亡事故の特徴及び道路交通法違反取締り状況について）</a:t>
            </a:r>
          </a:p>
        </p:txBody>
      </p:sp>
    </p:spTree>
    <p:extLst>
      <p:ext uri="{BB962C8B-B14F-4D97-AF65-F5344CB8AC3E}">
        <p14:creationId xmlns:p14="http://schemas.microsoft.com/office/powerpoint/2010/main" val="13085178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03554" y="0"/>
            <a:ext cx="8781217" cy="1143000"/>
          </a:xfrm>
        </p:spPr>
        <p:txBody>
          <a:bodyPr/>
          <a:lstStyle/>
          <a:p>
            <a:pPr eaLnBrk="1" hangingPunct="1"/>
            <a:r>
              <a:rPr lang="ja-JP" altLang="en-US" sz="1800" u="sng" dirty="0"/>
              <a:t>原付以上運転者</a:t>
            </a:r>
            <a:r>
              <a:rPr lang="ja-JP" altLang="en-US" sz="1800" dirty="0"/>
              <a:t>の</a:t>
            </a:r>
            <a:r>
              <a:rPr lang="ja-JP" altLang="en-US" dirty="0"/>
              <a:t>類型別事故の特徴（高齢者）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7200398"/>
              </p:ext>
            </p:extLst>
          </p:nvPr>
        </p:nvGraphicFramePr>
        <p:xfrm>
          <a:off x="203554" y="1152723"/>
          <a:ext cx="8920163" cy="539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019427" y="6550223"/>
            <a:ext cx="312457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/>
              <a:t>（平成２９年中の交通事故の発生状況）</a:t>
            </a:r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1614929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64488" cy="1143000"/>
          </a:xfrm>
        </p:spPr>
        <p:txBody>
          <a:bodyPr/>
          <a:lstStyle/>
          <a:p>
            <a:pPr eaLnBrk="1" hangingPunct="1"/>
            <a:r>
              <a:rPr lang="ja-JP" altLang="en-US" sz="1800" dirty="0"/>
              <a:t>原付以上運転者の</a:t>
            </a:r>
            <a:r>
              <a:rPr lang="ja-JP" altLang="en-US" dirty="0"/>
              <a:t>類型別死亡事故の特徴（高齢者）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4333247"/>
              </p:ext>
            </p:extLst>
          </p:nvPr>
        </p:nvGraphicFramePr>
        <p:xfrm>
          <a:off x="180975" y="1123950"/>
          <a:ext cx="8920163" cy="539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652" name="Text Box 8"/>
          <p:cNvSpPr txBox="1">
            <a:spLocks noChangeArrowheads="1"/>
          </p:cNvSpPr>
          <p:nvPr/>
        </p:nvSpPr>
        <p:spPr bwMode="auto">
          <a:xfrm>
            <a:off x="2944813" y="6553200"/>
            <a:ext cx="6199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/>
              <a:t>（</a:t>
            </a:r>
            <a:r>
              <a:rPr lang="ja-JP" altLang="en-US" sz="1400"/>
              <a:t>平成２９年中</a:t>
            </a:r>
            <a:r>
              <a:rPr lang="ja-JP" altLang="en-US" sz="1400" dirty="0"/>
              <a:t>の交通死亡事故の特徴及び道路交通法違反取締り状況について）</a:t>
            </a:r>
          </a:p>
        </p:txBody>
      </p:sp>
    </p:spTree>
    <p:extLst>
      <p:ext uri="{BB962C8B-B14F-4D97-AF65-F5344CB8AC3E}">
        <p14:creationId xmlns:p14="http://schemas.microsoft.com/office/powerpoint/2010/main" val="214571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01138" cy="1143000"/>
          </a:xfrm>
        </p:spPr>
        <p:txBody>
          <a:bodyPr/>
          <a:lstStyle/>
          <a:p>
            <a:pPr eaLnBrk="1" hangingPunct="1"/>
            <a:r>
              <a:rPr lang="ja-JP" altLang="en-US" sz="1800" dirty="0"/>
              <a:t>原付以上</a:t>
            </a:r>
            <a:r>
              <a:rPr lang="ja-JP" altLang="en-US" sz="1800"/>
              <a:t>運転者の</a:t>
            </a:r>
            <a:r>
              <a:rPr lang="ja-JP" altLang="en-US"/>
              <a:t>法令</a:t>
            </a:r>
            <a:r>
              <a:rPr lang="ja-JP" altLang="en-US" dirty="0"/>
              <a:t>違反別事故</a:t>
            </a:r>
            <a:r>
              <a:rPr lang="ja-JP" altLang="en-US"/>
              <a:t>の特徴（高齢者）</a:t>
            </a:r>
            <a:endParaRPr lang="ja-JP" altLang="en-US" dirty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8587487"/>
              </p:ext>
            </p:extLst>
          </p:nvPr>
        </p:nvGraphicFramePr>
        <p:xfrm>
          <a:off x="180975" y="1052513"/>
          <a:ext cx="8920163" cy="5500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019427" y="6550223"/>
            <a:ext cx="312457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/>
              <a:t>（</a:t>
            </a:r>
            <a:r>
              <a:rPr lang="ja-JP" altLang="en-US" sz="1400"/>
              <a:t>平成２９年中</a:t>
            </a:r>
            <a:r>
              <a:rPr lang="ja-JP" altLang="en-US" sz="1400" dirty="0"/>
              <a:t>の交通事故の発生状況）</a:t>
            </a:r>
          </a:p>
        </p:txBody>
      </p:sp>
    </p:spTree>
    <p:extLst>
      <p:ext uri="{BB962C8B-B14F-4D97-AF65-F5344CB8AC3E}">
        <p14:creationId xmlns:p14="http://schemas.microsoft.com/office/powerpoint/2010/main" val="17462256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01138" cy="1143000"/>
          </a:xfrm>
        </p:spPr>
        <p:txBody>
          <a:bodyPr/>
          <a:lstStyle/>
          <a:p>
            <a:pPr eaLnBrk="1" hangingPunct="1"/>
            <a:r>
              <a:rPr lang="ja-JP" altLang="en-US" sz="1800" dirty="0"/>
              <a:t>原付以上運転者の</a:t>
            </a:r>
            <a:br>
              <a:rPr lang="en-US" altLang="ja-JP" sz="1800" dirty="0"/>
            </a:br>
            <a:r>
              <a:rPr lang="ja-JP" altLang="en-US" dirty="0"/>
              <a:t>法令違反別死亡事故の特徴（高齢者）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3931347"/>
              </p:ext>
            </p:extLst>
          </p:nvPr>
        </p:nvGraphicFramePr>
        <p:xfrm>
          <a:off x="180975" y="1052513"/>
          <a:ext cx="8920163" cy="5500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944813" y="6553200"/>
            <a:ext cx="625844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/>
              <a:t>（</a:t>
            </a:r>
            <a:r>
              <a:rPr lang="ja-JP" altLang="en-US" sz="1400"/>
              <a:t>平成２９年中</a:t>
            </a:r>
            <a:r>
              <a:rPr lang="ja-JP" altLang="en-US" sz="1400" dirty="0"/>
              <a:t>の交通死亡事故の特徴及び道路交通法違反取締り状況について）</a:t>
            </a:r>
          </a:p>
        </p:txBody>
      </p:sp>
    </p:spTree>
    <p:extLst>
      <p:ext uri="{BB962C8B-B14F-4D97-AF65-F5344CB8AC3E}">
        <p14:creationId xmlns:p14="http://schemas.microsoft.com/office/powerpoint/2010/main" val="6654064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822" y="0"/>
            <a:ext cx="8993316" cy="1143000"/>
          </a:xfrm>
        </p:spPr>
        <p:txBody>
          <a:bodyPr/>
          <a:lstStyle/>
          <a:p>
            <a:pPr eaLnBrk="1" hangingPunct="1"/>
            <a:r>
              <a:rPr lang="ja-JP" altLang="en-US" sz="1800" dirty="0"/>
              <a:t>原付以上運転者の</a:t>
            </a:r>
            <a:r>
              <a:rPr lang="ja-JP" altLang="en-US" dirty="0"/>
              <a:t>法令違反別事故の特徴（中高年）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6082794"/>
              </p:ext>
            </p:extLst>
          </p:nvPr>
        </p:nvGraphicFramePr>
        <p:xfrm>
          <a:off x="180975" y="1052513"/>
          <a:ext cx="8920163" cy="5500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019427" y="6550223"/>
            <a:ext cx="312457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/>
              <a:t>（</a:t>
            </a:r>
            <a:r>
              <a:rPr lang="ja-JP" altLang="en-US" sz="1400"/>
              <a:t>平成２９年中</a:t>
            </a:r>
            <a:r>
              <a:rPr lang="ja-JP" altLang="en-US" sz="1400" dirty="0"/>
              <a:t>の交通事故の発生状況）</a:t>
            </a:r>
          </a:p>
        </p:txBody>
      </p:sp>
    </p:spTree>
    <p:extLst>
      <p:ext uri="{BB962C8B-B14F-4D97-AF65-F5344CB8AC3E}">
        <p14:creationId xmlns:p14="http://schemas.microsoft.com/office/powerpoint/2010/main" val="15098156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01138" cy="1143000"/>
          </a:xfrm>
        </p:spPr>
        <p:txBody>
          <a:bodyPr/>
          <a:lstStyle/>
          <a:p>
            <a:pPr eaLnBrk="1" hangingPunct="1"/>
            <a:r>
              <a:rPr lang="ja-JP" altLang="en-US" sz="1800" dirty="0"/>
              <a:t>原付以上運転者の</a:t>
            </a:r>
            <a:br>
              <a:rPr lang="en-US" altLang="ja-JP" sz="1800" dirty="0"/>
            </a:br>
            <a:r>
              <a:rPr lang="ja-JP" altLang="en-US" dirty="0"/>
              <a:t>法令違反別死亡事故の特徴（中高年）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2507679"/>
              </p:ext>
            </p:extLst>
          </p:nvPr>
        </p:nvGraphicFramePr>
        <p:xfrm>
          <a:off x="180975" y="1052513"/>
          <a:ext cx="8920163" cy="5500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944813" y="6553200"/>
            <a:ext cx="6199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/>
              <a:t>（</a:t>
            </a:r>
            <a:r>
              <a:rPr lang="ja-JP" altLang="en-US" sz="1400"/>
              <a:t>平成２９年中</a:t>
            </a:r>
            <a:r>
              <a:rPr lang="ja-JP" altLang="en-US" sz="1400" dirty="0"/>
              <a:t>の交通死亡事故の特徴及び道路交通法違反取締り状況について）</a:t>
            </a:r>
          </a:p>
        </p:txBody>
      </p:sp>
    </p:spTree>
    <p:extLst>
      <p:ext uri="{BB962C8B-B14F-4D97-AF65-F5344CB8AC3E}">
        <p14:creationId xmlns:p14="http://schemas.microsoft.com/office/powerpoint/2010/main" val="6779822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latin typeface="Times New Roman" charset="0"/>
                <a:ea typeface="ＭＳ Ｐゴシック" charset="0"/>
              </a:rPr>
              <a:t>４．飲酒運転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125538"/>
            <a:ext cx="7772400" cy="4895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800">
                <a:latin typeface="Times New Roman" charset="0"/>
                <a:ea typeface="ＭＳ Ｐゴシック" charset="0"/>
              </a:rPr>
              <a:t>酒酔い運転</a:t>
            </a:r>
          </a:p>
          <a:p>
            <a:pPr eaLnBrk="1" hangingPunct="1">
              <a:lnSpc>
                <a:spcPct val="90000"/>
              </a:lnSpc>
            </a:pPr>
            <a:endParaRPr lang="ja-JP" altLang="en-US" sz="2800">
              <a:latin typeface="Times New Roman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ja-JP" altLang="en-US" sz="2800">
                <a:latin typeface="Times New Roman" charset="0"/>
                <a:ea typeface="ＭＳ Ｐゴシック" charset="0"/>
              </a:rPr>
              <a:t>酒気帯び運転</a:t>
            </a:r>
          </a:p>
          <a:p>
            <a:pPr eaLnBrk="1" hangingPunct="1">
              <a:lnSpc>
                <a:spcPct val="90000"/>
              </a:lnSpc>
            </a:pPr>
            <a:endParaRPr lang="ja-JP" altLang="en-US" sz="2800">
              <a:latin typeface="Times New Roman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ja-JP" altLang="en-US" sz="2800">
              <a:latin typeface="Times New Roman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ja-JP" altLang="en-US" sz="2800">
              <a:latin typeface="Times New Roman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ja-JP" altLang="en-US" sz="2800">
                <a:latin typeface="Times New Roman" charset="0"/>
                <a:ea typeface="ＭＳ Ｐゴシック" charset="0"/>
              </a:rPr>
              <a:t>基準以下</a:t>
            </a:r>
          </a:p>
          <a:p>
            <a:pPr eaLnBrk="1" hangingPunct="1">
              <a:lnSpc>
                <a:spcPct val="90000"/>
              </a:lnSpc>
            </a:pPr>
            <a:endParaRPr lang="ja-JP" altLang="en-US" sz="2800">
              <a:latin typeface="Times New Roman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ja-JP" altLang="en-US" sz="2800">
                <a:latin typeface="Times New Roman" charset="0"/>
                <a:ea typeface="ＭＳ Ｐゴシック" charset="0"/>
              </a:rPr>
              <a:t>検知不能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547813" y="2624138"/>
            <a:ext cx="5697537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ja-JP" altLang="en-US" sz="2800">
                <a:latin typeface="Arial" charset="0"/>
              </a:rPr>
              <a:t>血液１ミリリットルにつき</a:t>
            </a:r>
            <a:r>
              <a:rPr lang="en-US" altLang="ja-JP" sz="2800">
                <a:latin typeface="Arial" charset="0"/>
              </a:rPr>
              <a:t>0.3</a:t>
            </a:r>
            <a:r>
              <a:rPr lang="ja-JP" altLang="en-US" sz="2800">
                <a:latin typeface="Arial" charset="0"/>
              </a:rPr>
              <a:t>ミリグラム</a:t>
            </a:r>
          </a:p>
          <a:p>
            <a:pPr eaLnBrk="1" hangingPunct="1">
              <a:lnSpc>
                <a:spcPct val="130000"/>
              </a:lnSpc>
            </a:pPr>
            <a:r>
              <a:rPr lang="ja-JP" altLang="en-US" sz="2800">
                <a:latin typeface="Arial" charset="0"/>
              </a:rPr>
              <a:t>呼気１リットルにつき</a:t>
            </a:r>
            <a:r>
              <a:rPr lang="en-US" altLang="ja-JP" sz="2800">
                <a:latin typeface="Arial" charset="0"/>
              </a:rPr>
              <a:t>0.15</a:t>
            </a:r>
            <a:r>
              <a:rPr lang="ja-JP" altLang="en-US" sz="2800">
                <a:latin typeface="Arial" charset="0"/>
              </a:rPr>
              <a:t>ミリグラム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飲酒による交通事故件数の推移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22526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320675" y="1147763"/>
          <a:ext cx="8099425" cy="5432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5839890" y="6553200"/>
            <a:ext cx="323678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000000"/>
                </a:solidFill>
              </a:rPr>
              <a:t>（</a:t>
            </a:r>
            <a:r>
              <a:rPr lang="ja-JP" altLang="en-US" sz="1400">
                <a:solidFill>
                  <a:srgbClr val="000000"/>
                </a:solidFill>
              </a:rPr>
              <a:t>平成</a:t>
            </a:r>
            <a:r>
              <a:rPr lang="en-US" altLang="ja-JP" sz="1400" dirty="0">
                <a:solidFill>
                  <a:srgbClr val="000000"/>
                </a:solidFill>
              </a:rPr>
              <a:t>29</a:t>
            </a:r>
            <a:r>
              <a:rPr lang="ja-JP" altLang="en-US" sz="1400">
                <a:solidFill>
                  <a:srgbClr val="000000"/>
                </a:solidFill>
              </a:rPr>
              <a:t>年中</a:t>
            </a:r>
            <a:r>
              <a:rPr lang="ja-JP" altLang="en-US" sz="1400" dirty="0">
                <a:solidFill>
                  <a:srgbClr val="000000"/>
                </a:solidFill>
              </a:rPr>
              <a:t>の交通事故の発生状況他）</a:t>
            </a:r>
          </a:p>
        </p:txBody>
      </p:sp>
    </p:spTree>
    <p:extLst>
      <p:ext uri="{BB962C8B-B14F-4D97-AF65-F5344CB8AC3E}">
        <p14:creationId xmlns:p14="http://schemas.microsoft.com/office/powerpoint/2010/main" val="299446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latin typeface="Times New Roman" charset="0"/>
                <a:ea typeface="ＭＳ Ｐゴシック" charset="0"/>
              </a:rPr>
              <a:t>１．概　略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飲酒による交通死亡事故件数の推移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0" y="22526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320675" y="1147763"/>
          <a:ext cx="8099425" cy="5432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3013" name="Text Box 6"/>
          <p:cNvSpPr txBox="1">
            <a:spLocks noChangeArrowheads="1"/>
          </p:cNvSpPr>
          <p:nvPr/>
        </p:nvSpPr>
        <p:spPr bwMode="auto">
          <a:xfrm>
            <a:off x="2706688" y="6553200"/>
            <a:ext cx="64373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000000"/>
                </a:solidFill>
              </a:rPr>
              <a:t>（</a:t>
            </a:r>
            <a:r>
              <a:rPr lang="ja-JP" altLang="en-US" sz="1400">
                <a:solidFill>
                  <a:srgbClr val="000000"/>
                </a:solidFill>
              </a:rPr>
              <a:t>平成</a:t>
            </a:r>
            <a:r>
              <a:rPr lang="en-US" altLang="ja-JP" sz="1400" dirty="0">
                <a:solidFill>
                  <a:srgbClr val="000000"/>
                </a:solidFill>
              </a:rPr>
              <a:t>29</a:t>
            </a:r>
            <a:r>
              <a:rPr lang="ja-JP" altLang="en-US" sz="1400">
                <a:solidFill>
                  <a:srgbClr val="000000"/>
                </a:solidFill>
              </a:rPr>
              <a:t>年中</a:t>
            </a:r>
            <a:r>
              <a:rPr lang="ja-JP" altLang="en-US" sz="1400" dirty="0">
                <a:solidFill>
                  <a:srgbClr val="000000"/>
                </a:solidFill>
              </a:rPr>
              <a:t>の交通死亡事故の特徴及び道路交通法違反取締り状況について他）</a:t>
            </a:r>
          </a:p>
        </p:txBody>
      </p:sp>
    </p:spTree>
    <p:extLst>
      <p:ext uri="{BB962C8B-B14F-4D97-AF65-F5344CB8AC3E}">
        <p14:creationId xmlns:p14="http://schemas.microsoft.com/office/powerpoint/2010/main" val="22549859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latin typeface="Times New Roman" charset="0"/>
                <a:ea typeface="ＭＳ Ｐゴシック" charset="0"/>
              </a:rPr>
              <a:t>５．　自転車の事故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65088"/>
            <a:ext cx="9069406" cy="1143000"/>
          </a:xfrm>
        </p:spPr>
        <p:txBody>
          <a:bodyPr/>
          <a:lstStyle/>
          <a:p>
            <a:pPr eaLnBrk="1" hangingPunct="1"/>
            <a:r>
              <a:rPr lang="en-US" altLang="ja-JP" sz="3200" dirty="0"/>
              <a:t>H29</a:t>
            </a:r>
            <a:r>
              <a:rPr lang="ja-JP" altLang="en-US" sz="3200"/>
              <a:t>年</a:t>
            </a:r>
            <a:r>
              <a:rPr lang="ja-JP" altLang="en-US" sz="3200" dirty="0"/>
              <a:t>の自転車乗車中の年齢別負傷者、死者内訳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365125" y="963613"/>
          <a:ext cx="8432800" cy="5768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105802" y="6300291"/>
            <a:ext cx="305724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000000"/>
                </a:solidFill>
              </a:rPr>
              <a:t>（</a:t>
            </a:r>
            <a:r>
              <a:rPr lang="ja-JP" altLang="en-US" sz="1400">
                <a:solidFill>
                  <a:srgbClr val="000000"/>
                </a:solidFill>
              </a:rPr>
              <a:t>平成</a:t>
            </a:r>
            <a:r>
              <a:rPr lang="en-US" altLang="ja-JP" sz="1400" dirty="0">
                <a:solidFill>
                  <a:srgbClr val="000000"/>
                </a:solidFill>
              </a:rPr>
              <a:t>29</a:t>
            </a:r>
            <a:r>
              <a:rPr lang="ja-JP" altLang="en-US" sz="1400">
                <a:solidFill>
                  <a:srgbClr val="000000"/>
                </a:solidFill>
              </a:rPr>
              <a:t>年中</a:t>
            </a:r>
            <a:r>
              <a:rPr lang="ja-JP" altLang="en-US" sz="1400" dirty="0">
                <a:solidFill>
                  <a:srgbClr val="000000"/>
                </a:solidFill>
              </a:rPr>
              <a:t>の交通事故の発生状況）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944813" y="6553200"/>
            <a:ext cx="6199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000000"/>
                </a:solidFill>
              </a:rPr>
              <a:t>（</a:t>
            </a:r>
            <a:r>
              <a:rPr lang="ja-JP" altLang="en-US" sz="1400">
                <a:solidFill>
                  <a:srgbClr val="000000"/>
                </a:solidFill>
              </a:rPr>
              <a:t>平成</a:t>
            </a:r>
            <a:r>
              <a:rPr lang="en-US" altLang="ja-JP" sz="1400" dirty="0">
                <a:solidFill>
                  <a:srgbClr val="000000"/>
                </a:solidFill>
              </a:rPr>
              <a:t>29</a:t>
            </a:r>
            <a:r>
              <a:rPr lang="ja-JP" altLang="en-US" sz="1400">
                <a:solidFill>
                  <a:srgbClr val="000000"/>
                </a:solidFill>
              </a:rPr>
              <a:t>年中</a:t>
            </a:r>
            <a:r>
              <a:rPr lang="ja-JP" altLang="en-US" sz="1400" dirty="0">
                <a:solidFill>
                  <a:srgbClr val="000000"/>
                </a:solidFill>
              </a:rPr>
              <a:t>の交通死亡事故の特徴及び道路交通法違反取締り状況について）</a:t>
            </a:r>
          </a:p>
        </p:txBody>
      </p:sp>
    </p:spTree>
    <p:extLst>
      <p:ext uri="{BB962C8B-B14F-4D97-AF65-F5344CB8AC3E}">
        <p14:creationId xmlns:p14="http://schemas.microsoft.com/office/powerpoint/2010/main" val="34359231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自転車（第１・第２当事者）の</a:t>
            </a:r>
            <a:br>
              <a:rPr lang="en-US" altLang="ja-JP" dirty="0"/>
            </a:br>
            <a:r>
              <a:rPr lang="ja-JP" altLang="en-US" dirty="0"/>
              <a:t>主な類型別事故件数の推移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5576723"/>
              </p:ext>
            </p:extLst>
          </p:nvPr>
        </p:nvGraphicFramePr>
        <p:xfrm>
          <a:off x="231775" y="1177925"/>
          <a:ext cx="8661400" cy="5312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012160" y="6553200"/>
            <a:ext cx="312457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>
                <a:solidFill>
                  <a:srgbClr val="000000"/>
                </a:solidFill>
              </a:rPr>
              <a:t>（平成２９年中</a:t>
            </a:r>
            <a:r>
              <a:rPr lang="ja-JP" altLang="en-US" sz="1400" dirty="0">
                <a:solidFill>
                  <a:srgbClr val="000000"/>
                </a:solidFill>
              </a:rPr>
              <a:t>の交通事故の発生状況）</a:t>
            </a:r>
          </a:p>
        </p:txBody>
      </p:sp>
    </p:spTree>
    <p:extLst>
      <p:ext uri="{BB962C8B-B14F-4D97-AF65-F5344CB8AC3E}">
        <p14:creationId xmlns:p14="http://schemas.microsoft.com/office/powerpoint/2010/main" val="1018741317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自転車（第１・第２当事者）の</a:t>
            </a:r>
            <a:br>
              <a:rPr lang="en-US" altLang="ja-JP" dirty="0"/>
            </a:br>
            <a:r>
              <a:rPr lang="ja-JP" altLang="en-US" dirty="0"/>
              <a:t>主な類型別死亡事故件数の推移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0736430"/>
              </p:ext>
            </p:extLst>
          </p:nvPr>
        </p:nvGraphicFramePr>
        <p:xfrm>
          <a:off x="231775" y="1177925"/>
          <a:ext cx="8661400" cy="5312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944813" y="6553200"/>
            <a:ext cx="6199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>
                <a:solidFill>
                  <a:srgbClr val="000000"/>
                </a:solidFill>
              </a:rPr>
              <a:t>（平成２９年中</a:t>
            </a:r>
            <a:r>
              <a:rPr lang="ja-JP" altLang="en-US" sz="1400" dirty="0">
                <a:solidFill>
                  <a:srgbClr val="000000"/>
                </a:solidFill>
              </a:rPr>
              <a:t>の交通死亡事故の特徴及び道路交通法違反取締り状況について）</a:t>
            </a:r>
          </a:p>
        </p:txBody>
      </p:sp>
    </p:spTree>
    <p:extLst>
      <p:ext uri="{BB962C8B-B14F-4D97-AF65-F5344CB8AC3E}">
        <p14:creationId xmlns:p14="http://schemas.microsoft.com/office/powerpoint/2010/main" val="1134378520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自転車（第１・第２当事者）の</a:t>
            </a:r>
            <a:br>
              <a:rPr lang="en-US" altLang="ja-JP" dirty="0"/>
            </a:br>
            <a:r>
              <a:rPr lang="ja-JP" altLang="en-US" dirty="0"/>
              <a:t>主な法令違反別事故件数の推移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7596511"/>
              </p:ext>
            </p:extLst>
          </p:nvPr>
        </p:nvGraphicFramePr>
        <p:xfrm>
          <a:off x="231775" y="1177925"/>
          <a:ext cx="8661400" cy="5312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012160" y="6553200"/>
            <a:ext cx="312457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>
                <a:solidFill>
                  <a:srgbClr val="000000"/>
                </a:solidFill>
              </a:rPr>
              <a:t>（平成２９年中</a:t>
            </a:r>
            <a:r>
              <a:rPr lang="ja-JP" altLang="en-US" sz="1400" dirty="0">
                <a:solidFill>
                  <a:srgbClr val="000000"/>
                </a:solidFill>
              </a:rPr>
              <a:t>の交通事故の発生状況）</a:t>
            </a:r>
          </a:p>
        </p:txBody>
      </p:sp>
    </p:spTree>
    <p:extLst>
      <p:ext uri="{BB962C8B-B14F-4D97-AF65-F5344CB8AC3E}">
        <p14:creationId xmlns:p14="http://schemas.microsoft.com/office/powerpoint/2010/main" val="940422753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自転車（第１・第２当事者）の</a:t>
            </a:r>
            <a:br>
              <a:rPr lang="en-US" altLang="ja-JP" dirty="0"/>
            </a:br>
            <a:r>
              <a:rPr lang="ja-JP" altLang="en-US" dirty="0"/>
              <a:t>主な類型別死亡事故件数の推移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1722871"/>
              </p:ext>
            </p:extLst>
          </p:nvPr>
        </p:nvGraphicFramePr>
        <p:xfrm>
          <a:off x="231775" y="1177925"/>
          <a:ext cx="8661400" cy="5312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944813" y="6553200"/>
            <a:ext cx="6199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>
                <a:solidFill>
                  <a:srgbClr val="000000"/>
                </a:solidFill>
              </a:rPr>
              <a:t>（平成２９年中</a:t>
            </a:r>
            <a:r>
              <a:rPr lang="ja-JP" altLang="en-US" sz="1400" dirty="0">
                <a:solidFill>
                  <a:srgbClr val="000000"/>
                </a:solidFill>
              </a:rPr>
              <a:t>の交通死亡事故の特徴及び道路交通法違反取締り状況について）</a:t>
            </a:r>
          </a:p>
        </p:txBody>
      </p:sp>
    </p:spTree>
    <p:extLst>
      <p:ext uri="{BB962C8B-B14F-4D97-AF65-F5344CB8AC3E}">
        <p14:creationId xmlns:p14="http://schemas.microsoft.com/office/powerpoint/2010/main" val="1823486681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latin typeface="Times New Roman" charset="0"/>
                <a:ea typeface="ＭＳ Ｐゴシック" charset="0"/>
              </a:rPr>
              <a:t>６．　歩行中の事故</a:t>
            </a:r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65088"/>
            <a:ext cx="9069406" cy="1143000"/>
          </a:xfrm>
        </p:spPr>
        <p:txBody>
          <a:bodyPr/>
          <a:lstStyle/>
          <a:p>
            <a:pPr eaLnBrk="1" hangingPunct="1"/>
            <a:r>
              <a:rPr lang="en-US" altLang="ja-JP" sz="3200" dirty="0"/>
              <a:t>H29</a:t>
            </a:r>
            <a:r>
              <a:rPr lang="ja-JP" altLang="en-US" sz="3200"/>
              <a:t>年</a:t>
            </a:r>
            <a:r>
              <a:rPr lang="ja-JP" altLang="en-US" sz="3200" dirty="0"/>
              <a:t>の歩行中の年齢別負傷者、死者内訳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365125" y="963613"/>
          <a:ext cx="8432800" cy="5768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105802" y="6300291"/>
            <a:ext cx="305724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000000"/>
                </a:solidFill>
              </a:rPr>
              <a:t>（</a:t>
            </a:r>
            <a:r>
              <a:rPr lang="ja-JP" altLang="en-US" sz="1400">
                <a:solidFill>
                  <a:srgbClr val="000000"/>
                </a:solidFill>
              </a:rPr>
              <a:t>平成</a:t>
            </a:r>
            <a:r>
              <a:rPr lang="en-US" altLang="ja-JP" sz="1400" dirty="0">
                <a:solidFill>
                  <a:srgbClr val="000000"/>
                </a:solidFill>
              </a:rPr>
              <a:t>29</a:t>
            </a:r>
            <a:r>
              <a:rPr lang="ja-JP" altLang="en-US" sz="1400">
                <a:solidFill>
                  <a:srgbClr val="000000"/>
                </a:solidFill>
              </a:rPr>
              <a:t>年中</a:t>
            </a:r>
            <a:r>
              <a:rPr lang="ja-JP" altLang="en-US" sz="1400" dirty="0">
                <a:solidFill>
                  <a:srgbClr val="000000"/>
                </a:solidFill>
              </a:rPr>
              <a:t>の交通事故の発生状況）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944813" y="6553200"/>
            <a:ext cx="6199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000000"/>
                </a:solidFill>
              </a:rPr>
              <a:t>（</a:t>
            </a:r>
            <a:r>
              <a:rPr lang="ja-JP" altLang="en-US" sz="1400">
                <a:solidFill>
                  <a:srgbClr val="000000"/>
                </a:solidFill>
              </a:rPr>
              <a:t>平成</a:t>
            </a:r>
            <a:r>
              <a:rPr lang="en-US" altLang="ja-JP" sz="1400" dirty="0">
                <a:solidFill>
                  <a:srgbClr val="000000"/>
                </a:solidFill>
              </a:rPr>
              <a:t>29</a:t>
            </a:r>
            <a:r>
              <a:rPr lang="ja-JP" altLang="en-US" sz="1400">
                <a:solidFill>
                  <a:srgbClr val="000000"/>
                </a:solidFill>
              </a:rPr>
              <a:t>年中</a:t>
            </a:r>
            <a:r>
              <a:rPr lang="ja-JP" altLang="en-US" sz="1400" dirty="0">
                <a:solidFill>
                  <a:srgbClr val="000000"/>
                </a:solidFill>
              </a:rPr>
              <a:t>の交通死亡事故の特徴及び道路交通法違反取締り状況について）</a:t>
            </a:r>
          </a:p>
        </p:txBody>
      </p:sp>
    </p:spTree>
    <p:extLst>
      <p:ext uri="{BB962C8B-B14F-4D97-AF65-F5344CB8AC3E}">
        <p14:creationId xmlns:p14="http://schemas.microsoft.com/office/powerpoint/2010/main" val="179957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平成２９年</a:t>
            </a:r>
            <a:r>
              <a:rPr lang="ja-JP" altLang="en-US" dirty="0"/>
              <a:t>の事故</a:t>
            </a:r>
          </a:p>
        </p:txBody>
      </p:sp>
      <p:graphicFrame>
        <p:nvGraphicFramePr>
          <p:cNvPr id="577578" name="Group 42"/>
          <p:cNvGraphicFramePr>
            <a:graphicFrameLocks noGrp="1"/>
          </p:cNvGraphicFramePr>
          <p:nvPr>
            <p:ph idx="1"/>
            <p:extLst/>
          </p:nvPr>
        </p:nvGraphicFramePr>
        <p:xfrm>
          <a:off x="1214438" y="1428750"/>
          <a:ext cx="6626225" cy="292576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034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0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事故件数</a:t>
                      </a:r>
                      <a:endParaRPr kumimoji="1" lang="ja-JP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472,165</a:t>
                      </a:r>
                      <a:r>
                        <a:rPr kumimoji="1" lang="ja-JP" altLang="en-US" sz="320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kumimoji="1" lang="ja-JP" altLang="en-US" sz="32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件</a:t>
                      </a:r>
                      <a:endParaRPr kumimoji="1" lang="ja-JP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死亡事故件数</a:t>
                      </a:r>
                      <a:endParaRPr kumimoji="1" lang="ja-JP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3,630 </a:t>
                      </a:r>
                      <a:r>
                        <a:rPr kumimoji="1" lang="ja-JP" altLang="en-US" sz="32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件</a:t>
                      </a:r>
                      <a:endParaRPr kumimoji="1" lang="ja-JP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負傷者数</a:t>
                      </a:r>
                      <a:endParaRPr kumimoji="1" lang="ja-JP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580,847 </a:t>
                      </a:r>
                      <a:r>
                        <a:rPr kumimoji="1" lang="ja-JP" altLang="en-US" sz="32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人</a:t>
                      </a:r>
                      <a:endParaRPr kumimoji="1" lang="ja-JP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２４時間以内死者数</a:t>
                      </a:r>
                      <a:endParaRPr kumimoji="1" lang="ja-JP" altLang="en-US" sz="3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3,694 </a:t>
                      </a:r>
                      <a:r>
                        <a:rPr kumimoji="1" lang="ja-JP" altLang="en-US" sz="32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人</a:t>
                      </a:r>
                      <a:endParaRPr kumimoji="1" lang="ja-JP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34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３０日以内死者数</a:t>
                      </a:r>
                      <a:endParaRPr kumimoji="1" lang="ja-JP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4,431 </a:t>
                      </a:r>
                      <a:r>
                        <a:rPr kumimoji="1" lang="ja-JP" altLang="en-US" sz="32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人</a:t>
                      </a:r>
                      <a:endParaRPr kumimoji="1" lang="ja-JP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167" name="Text Box 8"/>
          <p:cNvSpPr txBox="1">
            <a:spLocks noChangeArrowheads="1"/>
          </p:cNvSpPr>
          <p:nvPr/>
        </p:nvSpPr>
        <p:spPr bwMode="auto">
          <a:xfrm>
            <a:off x="5375650" y="6544000"/>
            <a:ext cx="376490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000000"/>
                </a:solidFill>
              </a:rPr>
              <a:t>（</a:t>
            </a:r>
            <a:r>
              <a:rPr lang="ja-JP" altLang="en-US" sz="1400">
                <a:solidFill>
                  <a:srgbClr val="000000"/>
                </a:solidFill>
              </a:rPr>
              <a:t>平成</a:t>
            </a:r>
            <a:r>
              <a:rPr lang="en-US" altLang="ja-JP" sz="1400" dirty="0">
                <a:solidFill>
                  <a:srgbClr val="000000"/>
                </a:solidFill>
              </a:rPr>
              <a:t>29</a:t>
            </a:r>
            <a:r>
              <a:rPr lang="ja-JP" altLang="en-US" sz="1400">
                <a:solidFill>
                  <a:srgbClr val="000000"/>
                </a:solidFill>
              </a:rPr>
              <a:t>年中</a:t>
            </a:r>
            <a:r>
              <a:rPr lang="ja-JP" altLang="en-US" sz="1400" dirty="0">
                <a:solidFill>
                  <a:srgbClr val="000000"/>
                </a:solidFill>
              </a:rPr>
              <a:t>の</a:t>
            </a:r>
            <a:r>
              <a:rPr lang="en-US" altLang="ja-JP" sz="1400" dirty="0">
                <a:solidFill>
                  <a:srgbClr val="000000"/>
                </a:solidFill>
              </a:rPr>
              <a:t>30</a:t>
            </a:r>
            <a:r>
              <a:rPr lang="ja-JP" altLang="en-US" sz="1400" dirty="0">
                <a:solidFill>
                  <a:srgbClr val="000000"/>
                </a:solidFill>
              </a:rPr>
              <a:t>日以内交通事故死者の状況）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5940152" y="6237312"/>
            <a:ext cx="3200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000000"/>
                </a:solidFill>
              </a:rPr>
              <a:t>（</a:t>
            </a:r>
            <a:r>
              <a:rPr lang="ja-JP" altLang="en-US" sz="1400">
                <a:solidFill>
                  <a:srgbClr val="000000"/>
                </a:solidFill>
              </a:rPr>
              <a:t>平成</a:t>
            </a:r>
            <a:r>
              <a:rPr lang="en-US" altLang="ja-JP" sz="1400" dirty="0">
                <a:solidFill>
                  <a:srgbClr val="000000"/>
                </a:solidFill>
              </a:rPr>
              <a:t>29</a:t>
            </a:r>
            <a:r>
              <a:rPr lang="ja-JP" altLang="en-US" sz="1400">
                <a:solidFill>
                  <a:srgbClr val="000000"/>
                </a:solidFill>
              </a:rPr>
              <a:t>年中</a:t>
            </a:r>
            <a:r>
              <a:rPr lang="ja-JP" altLang="en-US" sz="1400" dirty="0">
                <a:solidFill>
                  <a:srgbClr val="000000"/>
                </a:solidFill>
              </a:rPr>
              <a:t>の交通事故の発生状況）</a:t>
            </a:r>
          </a:p>
        </p:txBody>
      </p:sp>
    </p:spTree>
    <p:extLst>
      <p:ext uri="{BB962C8B-B14F-4D97-AF65-F5344CB8AC3E}">
        <p14:creationId xmlns:p14="http://schemas.microsoft.com/office/powerpoint/2010/main" val="784211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4625" y="65088"/>
            <a:ext cx="8785225" cy="1143000"/>
          </a:xfrm>
        </p:spPr>
        <p:txBody>
          <a:bodyPr/>
          <a:lstStyle/>
          <a:p>
            <a:pPr eaLnBrk="1" hangingPunct="1"/>
            <a:r>
              <a:rPr lang="ja-JP" altLang="en-US" dirty="0"/>
              <a:t>事故件数、負傷者数、死者数の推移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31047495"/>
              </p:ext>
            </p:extLst>
          </p:nvPr>
        </p:nvGraphicFramePr>
        <p:xfrm>
          <a:off x="428625" y="1223963"/>
          <a:ext cx="8329613" cy="5008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3276600" y="5805488"/>
            <a:ext cx="803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dirty="0">
                <a:solidFill>
                  <a:srgbClr val="000000"/>
                </a:solidFill>
              </a:rPr>
              <a:t>昭和</a:t>
            </a: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6302375" y="5805488"/>
            <a:ext cx="803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>
                <a:solidFill>
                  <a:srgbClr val="000000"/>
                </a:solidFill>
              </a:rPr>
              <a:t>平成</a:t>
            </a:r>
          </a:p>
        </p:txBody>
      </p:sp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7883525" y="2338388"/>
            <a:ext cx="1368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ja-JP" b="1"/>
          </a:p>
        </p:txBody>
      </p:sp>
      <p:sp>
        <p:nvSpPr>
          <p:cNvPr id="7175" name="Text Box 8"/>
          <p:cNvSpPr txBox="1">
            <a:spLocks noChangeArrowheads="1"/>
          </p:cNvSpPr>
          <p:nvPr/>
        </p:nvSpPr>
        <p:spPr bwMode="auto">
          <a:xfrm>
            <a:off x="5292725" y="6550025"/>
            <a:ext cx="38512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000000"/>
                </a:solidFill>
              </a:rPr>
              <a:t>（</a:t>
            </a:r>
            <a:r>
              <a:rPr lang="ja-JP" altLang="en-US" sz="1400">
                <a:solidFill>
                  <a:srgbClr val="000000"/>
                </a:solidFill>
              </a:rPr>
              <a:t>平成</a:t>
            </a:r>
            <a:r>
              <a:rPr lang="en-US" altLang="ja-JP" sz="1400" dirty="0">
                <a:solidFill>
                  <a:srgbClr val="000000"/>
                </a:solidFill>
              </a:rPr>
              <a:t>29</a:t>
            </a:r>
            <a:r>
              <a:rPr lang="ja-JP" altLang="en-US" sz="1400">
                <a:solidFill>
                  <a:srgbClr val="000000"/>
                </a:solidFill>
              </a:rPr>
              <a:t>年中</a:t>
            </a:r>
            <a:r>
              <a:rPr lang="ja-JP" altLang="en-US" sz="1400" dirty="0">
                <a:solidFill>
                  <a:srgbClr val="000000"/>
                </a:solidFill>
              </a:rPr>
              <a:t>の</a:t>
            </a:r>
            <a:r>
              <a:rPr lang="en-US" altLang="ja-JP" sz="1400" dirty="0">
                <a:solidFill>
                  <a:srgbClr val="000000"/>
                </a:solidFill>
              </a:rPr>
              <a:t>30</a:t>
            </a:r>
            <a:r>
              <a:rPr lang="ja-JP" altLang="en-US" sz="1400" dirty="0">
                <a:solidFill>
                  <a:srgbClr val="000000"/>
                </a:solidFill>
              </a:rPr>
              <a:t>日以内交通事故死者の状況）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6008688" y="6308725"/>
            <a:ext cx="31321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000000"/>
                </a:solidFill>
              </a:rPr>
              <a:t>（</a:t>
            </a:r>
            <a:r>
              <a:rPr lang="ja-JP" altLang="en-US" sz="1400">
                <a:solidFill>
                  <a:srgbClr val="000000"/>
                </a:solidFill>
              </a:rPr>
              <a:t>平成</a:t>
            </a:r>
            <a:r>
              <a:rPr lang="en-US" altLang="ja-JP" sz="1400" dirty="0">
                <a:solidFill>
                  <a:srgbClr val="000000"/>
                </a:solidFill>
              </a:rPr>
              <a:t>29</a:t>
            </a:r>
            <a:r>
              <a:rPr lang="ja-JP" altLang="en-US" sz="1400">
                <a:solidFill>
                  <a:srgbClr val="000000"/>
                </a:solidFill>
              </a:rPr>
              <a:t>年中</a:t>
            </a:r>
            <a:r>
              <a:rPr lang="ja-JP" altLang="en-US" sz="1400" dirty="0">
                <a:solidFill>
                  <a:srgbClr val="000000"/>
                </a:solidFill>
              </a:rPr>
              <a:t>の交通事故の発生状況）</a:t>
            </a:r>
          </a:p>
        </p:txBody>
      </p:sp>
    </p:spTree>
    <p:extLst>
      <p:ext uri="{BB962C8B-B14F-4D97-AF65-F5344CB8AC3E}">
        <p14:creationId xmlns:p14="http://schemas.microsoft.com/office/powerpoint/2010/main" val="367606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状態別負傷者数の推移</a:t>
            </a:r>
          </a:p>
        </p:txBody>
      </p:sp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266995"/>
              </p:ext>
            </p:extLst>
          </p:nvPr>
        </p:nvGraphicFramePr>
        <p:xfrm>
          <a:off x="467544" y="1208088"/>
          <a:ext cx="8136904" cy="4919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5840413" y="6550025"/>
            <a:ext cx="33035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/>
              <a:t>（</a:t>
            </a:r>
            <a:r>
              <a:rPr lang="ja-JP" altLang="en-US" sz="1400"/>
              <a:t>平成２９年中</a:t>
            </a:r>
            <a:r>
              <a:rPr lang="ja-JP" altLang="en-US" sz="1400" dirty="0"/>
              <a:t>の交通事故の発生状況他）</a:t>
            </a:r>
          </a:p>
        </p:txBody>
      </p:sp>
    </p:spTree>
    <p:extLst>
      <p:ext uri="{BB962C8B-B14F-4D97-AF65-F5344CB8AC3E}">
        <p14:creationId xmlns:p14="http://schemas.microsoft.com/office/powerpoint/2010/main" val="309210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状態別死者数の推移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851051"/>
              </p:ext>
            </p:extLst>
          </p:nvPr>
        </p:nvGraphicFramePr>
        <p:xfrm>
          <a:off x="481013" y="1168400"/>
          <a:ext cx="8113712" cy="5137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2944813" y="6553200"/>
            <a:ext cx="6199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/>
              <a:t>（</a:t>
            </a:r>
            <a:r>
              <a:rPr lang="ja-JP" altLang="en-US" sz="1400"/>
              <a:t>平成２９年中</a:t>
            </a:r>
            <a:r>
              <a:rPr lang="ja-JP" altLang="en-US" sz="1400" dirty="0"/>
              <a:t>の交通死亡事故の特徴及び道路交通法違反取締り状況について）</a:t>
            </a:r>
          </a:p>
        </p:txBody>
      </p:sp>
    </p:spTree>
    <p:extLst>
      <p:ext uri="{BB962C8B-B14F-4D97-AF65-F5344CB8AC3E}">
        <p14:creationId xmlns:p14="http://schemas.microsoft.com/office/powerpoint/2010/main" val="1625784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65088"/>
            <a:ext cx="9069406" cy="1143000"/>
          </a:xfrm>
        </p:spPr>
        <p:txBody>
          <a:bodyPr/>
          <a:lstStyle/>
          <a:p>
            <a:pPr eaLnBrk="1" hangingPunct="1"/>
            <a:r>
              <a:rPr lang="en-US" altLang="ja-JP" dirty="0"/>
              <a:t>H29</a:t>
            </a:r>
            <a:r>
              <a:rPr lang="ja-JP" altLang="en-US"/>
              <a:t>年</a:t>
            </a:r>
            <a:r>
              <a:rPr lang="ja-JP" altLang="en-US" dirty="0"/>
              <a:t>の年齢別負傷者、死者内訳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365125" y="963613"/>
          <a:ext cx="8432800" cy="5768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105802" y="6300291"/>
            <a:ext cx="305724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000000"/>
                </a:solidFill>
              </a:rPr>
              <a:t>（</a:t>
            </a:r>
            <a:r>
              <a:rPr lang="ja-JP" altLang="en-US" sz="1400">
                <a:solidFill>
                  <a:srgbClr val="000000"/>
                </a:solidFill>
              </a:rPr>
              <a:t>平成</a:t>
            </a:r>
            <a:r>
              <a:rPr lang="en-US" altLang="ja-JP" sz="1400" dirty="0">
                <a:solidFill>
                  <a:srgbClr val="000000"/>
                </a:solidFill>
              </a:rPr>
              <a:t>29</a:t>
            </a:r>
            <a:r>
              <a:rPr lang="ja-JP" altLang="en-US" sz="1400">
                <a:solidFill>
                  <a:srgbClr val="000000"/>
                </a:solidFill>
              </a:rPr>
              <a:t>年中</a:t>
            </a:r>
            <a:r>
              <a:rPr lang="ja-JP" altLang="en-US" sz="1400" dirty="0">
                <a:solidFill>
                  <a:srgbClr val="000000"/>
                </a:solidFill>
              </a:rPr>
              <a:t>の交通事故の発生状況）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944813" y="6553200"/>
            <a:ext cx="6199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000000"/>
                </a:solidFill>
              </a:rPr>
              <a:t>（</a:t>
            </a:r>
            <a:r>
              <a:rPr lang="ja-JP" altLang="en-US" sz="1400">
                <a:solidFill>
                  <a:srgbClr val="000000"/>
                </a:solidFill>
              </a:rPr>
              <a:t>平成</a:t>
            </a:r>
            <a:r>
              <a:rPr lang="en-US" altLang="ja-JP" sz="1400" dirty="0">
                <a:solidFill>
                  <a:srgbClr val="000000"/>
                </a:solidFill>
              </a:rPr>
              <a:t>29</a:t>
            </a:r>
            <a:r>
              <a:rPr lang="ja-JP" altLang="en-US" sz="1400">
                <a:solidFill>
                  <a:srgbClr val="000000"/>
                </a:solidFill>
              </a:rPr>
              <a:t>年中</a:t>
            </a:r>
            <a:r>
              <a:rPr lang="ja-JP" altLang="en-US" sz="1400" dirty="0">
                <a:solidFill>
                  <a:srgbClr val="000000"/>
                </a:solidFill>
              </a:rPr>
              <a:t>の交通死亡事故の特徴及び道路交通法違反取締り状況について）</a:t>
            </a:r>
          </a:p>
        </p:txBody>
      </p:sp>
    </p:spTree>
    <p:extLst>
      <p:ext uri="{BB962C8B-B14F-4D97-AF65-F5344CB8AC3E}">
        <p14:creationId xmlns:p14="http://schemas.microsoft.com/office/powerpoint/2010/main" val="3546308749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7923</TotalTime>
  <Words>1500</Words>
  <Application>Microsoft Macintosh PowerPoint</Application>
  <PresentationFormat>画面に合わせる (4:3)</PresentationFormat>
  <Paragraphs>229</Paragraphs>
  <Slides>48</Slides>
  <Notes>21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48</vt:i4>
      </vt:variant>
    </vt:vector>
  </HeadingPairs>
  <TitlesOfParts>
    <vt:vector size="54" baseType="lpstr">
      <vt:lpstr>ＭＳ Ｐゴシック</vt:lpstr>
      <vt:lpstr>ＭＳ Ｐ明朝</vt:lpstr>
      <vt:lpstr>ＭＳ ゴシック</vt:lpstr>
      <vt:lpstr>Arial</vt:lpstr>
      <vt:lpstr>Times New Roman</vt:lpstr>
      <vt:lpstr>標準デザイン</vt:lpstr>
      <vt:lpstr>交通事故統計 （Ｈ２９全国）</vt:lpstr>
      <vt:lpstr>目　次</vt:lpstr>
      <vt:lpstr>データの出典</vt:lpstr>
      <vt:lpstr>１．概　略</vt:lpstr>
      <vt:lpstr>平成２９年の事故</vt:lpstr>
      <vt:lpstr>事故件数、負傷者数、死者数の推移</vt:lpstr>
      <vt:lpstr>状態別負傷者数の推移</vt:lpstr>
      <vt:lpstr>状態別死者数の推移</vt:lpstr>
      <vt:lpstr>H29年の年齢別負傷者、死者内訳</vt:lpstr>
      <vt:lpstr>H29年の状態別負傷者、死者内訳</vt:lpstr>
      <vt:lpstr>H29年の類型別事故発生状況</vt:lpstr>
      <vt:lpstr>H29年の年齢別・状態別死傷者数（昼夜別）</vt:lpstr>
      <vt:lpstr>H29年の年齢別・状態別死者者数（昼夜別）</vt:lpstr>
      <vt:lpstr>原付以上運転者の年齢別事故件数の推移</vt:lpstr>
      <vt:lpstr>原付以上運転者の年齢別事故件数の推移 （免許保有者１０万人当たり）</vt:lpstr>
      <vt:lpstr>原付以上運転者の年齢別死亡事故件数の推移</vt:lpstr>
      <vt:lpstr>原付以上運転者の年齢別死亡事故件数の推移 （免許保有者１０万人当たり）</vt:lpstr>
      <vt:lpstr>主な法令違反別事故件数の推移</vt:lpstr>
      <vt:lpstr>主な法令違反別死亡事故件数の推移</vt:lpstr>
      <vt:lpstr>H２９年の年齢層別の昼夜比率</vt:lpstr>
      <vt:lpstr>２．若者の事故</vt:lpstr>
      <vt:lpstr>原付以上運転者の類型別事故の特徴（若者）</vt:lpstr>
      <vt:lpstr>原付以上運転者の類型別死亡事故の特徴（若者）</vt:lpstr>
      <vt:lpstr>原付以上運転者の法令違反別事故の特徴（若者）</vt:lpstr>
      <vt:lpstr>原付以上運転者の法令違反別死亡事故の特徴（若者）</vt:lpstr>
      <vt:lpstr>原付以上運転者の 主な法令違反別死亡事故件数の推移（若者）</vt:lpstr>
      <vt:lpstr>危険認知速度別死亡事故件数の推移（若者）</vt:lpstr>
      <vt:lpstr>３．高齢者の事故</vt:lpstr>
      <vt:lpstr>年齢層別人口１０万人当たり死者数</vt:lpstr>
      <vt:lpstr>H29年の自転車乗車中の年齢別負傷者、死者内訳</vt:lpstr>
      <vt:lpstr>H29年の歩行中の年齢別負傷者、死者内訳</vt:lpstr>
      <vt:lpstr>原付以上運転者の類型別事故の特徴（高齢者）</vt:lpstr>
      <vt:lpstr>原付以上運転者の類型別死亡事故の特徴（高齢者）</vt:lpstr>
      <vt:lpstr>原付以上運転者の法令違反別事故の特徴（高齢者）</vt:lpstr>
      <vt:lpstr>原付以上運転者の 法令違反別死亡事故の特徴（高齢者）</vt:lpstr>
      <vt:lpstr>原付以上運転者の法令違反別事故の特徴（中高年）</vt:lpstr>
      <vt:lpstr>原付以上運転者の 法令違反別死亡事故の特徴（中高年）</vt:lpstr>
      <vt:lpstr>４．飲酒運転</vt:lpstr>
      <vt:lpstr>飲酒による交通事故件数の推移</vt:lpstr>
      <vt:lpstr>飲酒による交通死亡事故件数の推移</vt:lpstr>
      <vt:lpstr>５．　自転車の事故</vt:lpstr>
      <vt:lpstr>H29年の自転車乗車中の年齢別負傷者、死者内訳</vt:lpstr>
      <vt:lpstr>自転車（第１・第２当事者）の 主な類型別事故件数の推移</vt:lpstr>
      <vt:lpstr>自転車（第１・第２当事者）の 主な類型別死亡事故件数の推移</vt:lpstr>
      <vt:lpstr>自転車（第１・第２当事者）の 主な法令違反別事故件数の推移</vt:lpstr>
      <vt:lpstr>自転車（第１・第２当事者）の 主な類型別死亡事故件数の推移</vt:lpstr>
      <vt:lpstr>６．　歩行中の事故</vt:lpstr>
      <vt:lpstr>H29年の歩行中の年齢別負傷者、死者内訳</vt:lpstr>
    </vt:vector>
  </TitlesOfParts>
  <Company>九州大学</Company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交通事故統計</dc:title>
  <dc:creator>志堂寺 和則</dc:creator>
  <cp:lastModifiedBy>志堂寺和則</cp:lastModifiedBy>
  <cp:revision>441</cp:revision>
  <cp:lastPrinted>2011-04-06T02:52:58Z</cp:lastPrinted>
  <dcterms:created xsi:type="dcterms:W3CDTF">2000-09-11T08:34:27Z</dcterms:created>
  <dcterms:modified xsi:type="dcterms:W3CDTF">2018-06-14T11:24:04Z</dcterms:modified>
</cp:coreProperties>
</file>