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45" r:id="rId2"/>
    <p:sldId id="556" r:id="rId3"/>
    <p:sldId id="554" r:id="rId4"/>
    <p:sldId id="533" r:id="rId5"/>
    <p:sldId id="514" r:id="rId6"/>
    <p:sldId id="495" r:id="rId7"/>
    <p:sldId id="541" r:id="rId8"/>
    <p:sldId id="499" r:id="rId9"/>
    <p:sldId id="500" r:id="rId10"/>
    <p:sldId id="503" r:id="rId11"/>
    <p:sldId id="518" r:id="rId12"/>
    <p:sldId id="519" r:id="rId13"/>
    <p:sldId id="520" r:id="rId14"/>
    <p:sldId id="521" r:id="rId15"/>
    <p:sldId id="507" r:id="rId16"/>
    <p:sldId id="508" r:id="rId17"/>
    <p:sldId id="509" r:id="rId18"/>
    <p:sldId id="510" r:id="rId19"/>
    <p:sldId id="512" r:id="rId20"/>
    <p:sldId id="511" r:id="rId21"/>
    <p:sldId id="498" r:id="rId22"/>
    <p:sldId id="496" r:id="rId23"/>
    <p:sldId id="522" r:id="rId24"/>
    <p:sldId id="523" r:id="rId25"/>
    <p:sldId id="538" r:id="rId26"/>
    <p:sldId id="539" r:id="rId27"/>
    <p:sldId id="557" r:id="rId28"/>
    <p:sldId id="532" r:id="rId29"/>
    <p:sldId id="544" r:id="rId30"/>
    <p:sldId id="543" r:id="rId31"/>
    <p:sldId id="526" r:id="rId32"/>
    <p:sldId id="546" r:id="rId33"/>
    <p:sldId id="527" r:id="rId34"/>
    <p:sldId id="555" r:id="rId35"/>
    <p:sldId id="561" r:id="rId36"/>
    <p:sldId id="531" r:id="rId37"/>
  </p:sldIdLst>
  <p:sldSz cx="9144000" cy="6858000" type="screen4x3"/>
  <p:notesSz cx="9869488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432FF"/>
    <a:srgbClr val="000000"/>
    <a:srgbClr val="F64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8" autoAdjust="0"/>
    <p:restoredTop sz="60032" autoAdjust="0"/>
  </p:normalViewPr>
  <p:slideViewPr>
    <p:cSldViewPr>
      <p:cViewPr varScale="1">
        <p:scale>
          <a:sx n="57" d="100"/>
          <a:sy n="57" d="100"/>
        </p:scale>
        <p:origin x="2896" y="17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592"/>
    </p:cViewPr>
  </p:sorterViewPr>
  <p:notesViewPr>
    <p:cSldViewPr>
      <p:cViewPr varScale="1">
        <p:scale>
          <a:sx n="106" d="100"/>
          <a:sy n="106" d="100"/>
        </p:scale>
        <p:origin x="1568" y="184"/>
      </p:cViewPr>
      <p:guideLst>
        <p:guide orient="horz" pos="212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3248813138582"/>
          <c:y val="0.23253005680845848"/>
          <c:w val="0.63593012399576243"/>
          <c:h val="0.6520989433559604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死者数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Sheet1!$A$2:$A$70</c:f>
              <c:strCache>
                <c:ptCount val="69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元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  <c:pt idx="53">
                  <c:v>15</c:v>
                </c:pt>
                <c:pt idx="54">
                  <c:v>16</c:v>
                </c:pt>
                <c:pt idx="55">
                  <c:v>17</c:v>
                </c:pt>
                <c:pt idx="56">
                  <c:v>18</c:v>
                </c:pt>
                <c:pt idx="57">
                  <c:v>19</c:v>
                </c:pt>
                <c:pt idx="58">
                  <c:v>20</c:v>
                </c:pt>
                <c:pt idx="59">
                  <c:v>21</c:v>
                </c:pt>
                <c:pt idx="60">
                  <c:v>22</c:v>
                </c:pt>
                <c:pt idx="61">
                  <c:v>23</c:v>
                </c:pt>
                <c:pt idx="62">
                  <c:v>24</c:v>
                </c:pt>
                <c:pt idx="63">
                  <c:v>25</c:v>
                </c:pt>
                <c:pt idx="64">
                  <c:v>26</c:v>
                </c:pt>
                <c:pt idx="65">
                  <c:v>27</c:v>
                </c:pt>
                <c:pt idx="66">
                  <c:v>28</c:v>
                </c:pt>
                <c:pt idx="67">
                  <c:v>29</c:v>
                </c:pt>
                <c:pt idx="68">
                  <c:v>30</c:v>
                </c:pt>
              </c:strCache>
            </c:strRef>
          </c:cat>
          <c:val>
            <c:numRef>
              <c:f>Sheet1!$C$2:$C$70</c:f>
              <c:numCache>
                <c:formatCode>0_);[Red]\(0\)</c:formatCode>
                <c:ptCount val="69"/>
                <c:pt idx="0">
                  <c:v>4202</c:v>
                </c:pt>
                <c:pt idx="1">
                  <c:v>4429</c:v>
                </c:pt>
                <c:pt idx="2">
                  <c:v>4696</c:v>
                </c:pt>
                <c:pt idx="3">
                  <c:v>5544</c:v>
                </c:pt>
                <c:pt idx="4">
                  <c:v>6374</c:v>
                </c:pt>
                <c:pt idx="5">
                  <c:v>6379</c:v>
                </c:pt>
                <c:pt idx="6">
                  <c:v>6751</c:v>
                </c:pt>
                <c:pt idx="7">
                  <c:v>7575</c:v>
                </c:pt>
                <c:pt idx="8">
                  <c:v>8248</c:v>
                </c:pt>
                <c:pt idx="9">
                  <c:v>10079</c:v>
                </c:pt>
                <c:pt idx="10">
                  <c:v>12055</c:v>
                </c:pt>
                <c:pt idx="11">
                  <c:v>12865</c:v>
                </c:pt>
                <c:pt idx="12">
                  <c:v>11445</c:v>
                </c:pt>
                <c:pt idx="13">
                  <c:v>12301</c:v>
                </c:pt>
                <c:pt idx="14">
                  <c:v>13318</c:v>
                </c:pt>
                <c:pt idx="15">
                  <c:v>12484</c:v>
                </c:pt>
                <c:pt idx="16">
                  <c:v>13904</c:v>
                </c:pt>
                <c:pt idx="17">
                  <c:v>13618</c:v>
                </c:pt>
                <c:pt idx="18">
                  <c:v>14256</c:v>
                </c:pt>
                <c:pt idx="19">
                  <c:v>16257</c:v>
                </c:pt>
                <c:pt idx="20">
                  <c:v>16765</c:v>
                </c:pt>
                <c:pt idx="21">
                  <c:v>16278</c:v>
                </c:pt>
                <c:pt idx="22">
                  <c:v>15918</c:v>
                </c:pt>
                <c:pt idx="23">
                  <c:v>14574</c:v>
                </c:pt>
                <c:pt idx="24">
                  <c:v>11432</c:v>
                </c:pt>
                <c:pt idx="25">
                  <c:v>10792</c:v>
                </c:pt>
                <c:pt idx="26">
                  <c:v>9734</c:v>
                </c:pt>
                <c:pt idx="27">
                  <c:v>8945</c:v>
                </c:pt>
                <c:pt idx="28">
                  <c:v>8783</c:v>
                </c:pt>
                <c:pt idx="29">
                  <c:v>8466</c:v>
                </c:pt>
                <c:pt idx="30">
                  <c:v>8760</c:v>
                </c:pt>
                <c:pt idx="31">
                  <c:v>8719</c:v>
                </c:pt>
                <c:pt idx="32">
                  <c:v>9073</c:v>
                </c:pt>
                <c:pt idx="33">
                  <c:v>9520</c:v>
                </c:pt>
                <c:pt idx="34">
                  <c:v>9262</c:v>
                </c:pt>
                <c:pt idx="35">
                  <c:v>9261</c:v>
                </c:pt>
                <c:pt idx="36">
                  <c:v>9317</c:v>
                </c:pt>
                <c:pt idx="37">
                  <c:v>9347</c:v>
                </c:pt>
                <c:pt idx="38">
                  <c:v>10344</c:v>
                </c:pt>
                <c:pt idx="39">
                  <c:v>11086</c:v>
                </c:pt>
                <c:pt idx="40">
                  <c:v>11227</c:v>
                </c:pt>
                <c:pt idx="41">
                  <c:v>11109</c:v>
                </c:pt>
                <c:pt idx="42">
                  <c:v>11452</c:v>
                </c:pt>
                <c:pt idx="43">
                  <c:v>10945</c:v>
                </c:pt>
                <c:pt idx="44">
                  <c:v>10653</c:v>
                </c:pt>
                <c:pt idx="45">
                  <c:v>10684</c:v>
                </c:pt>
                <c:pt idx="46">
                  <c:v>9943</c:v>
                </c:pt>
                <c:pt idx="47">
                  <c:v>9642</c:v>
                </c:pt>
                <c:pt idx="48">
                  <c:v>9214</c:v>
                </c:pt>
                <c:pt idx="49">
                  <c:v>9012</c:v>
                </c:pt>
                <c:pt idx="50">
                  <c:v>9073</c:v>
                </c:pt>
                <c:pt idx="51">
                  <c:v>8757</c:v>
                </c:pt>
                <c:pt idx="52">
                  <c:v>8396</c:v>
                </c:pt>
                <c:pt idx="53">
                  <c:v>7768</c:v>
                </c:pt>
                <c:pt idx="54">
                  <c:v>7436</c:v>
                </c:pt>
                <c:pt idx="55">
                  <c:v>6937</c:v>
                </c:pt>
                <c:pt idx="56">
                  <c:v>6415</c:v>
                </c:pt>
                <c:pt idx="57">
                  <c:v>5796</c:v>
                </c:pt>
                <c:pt idx="58">
                  <c:v>5209</c:v>
                </c:pt>
                <c:pt idx="59">
                  <c:v>4979</c:v>
                </c:pt>
                <c:pt idx="60">
                  <c:v>4948</c:v>
                </c:pt>
                <c:pt idx="61">
                  <c:v>4691</c:v>
                </c:pt>
                <c:pt idx="62">
                  <c:v>4438</c:v>
                </c:pt>
                <c:pt idx="63">
                  <c:v>4388</c:v>
                </c:pt>
                <c:pt idx="64">
                  <c:v>4113</c:v>
                </c:pt>
                <c:pt idx="65">
                  <c:v>4117</c:v>
                </c:pt>
                <c:pt idx="66">
                  <c:v>3904</c:v>
                </c:pt>
                <c:pt idx="67">
                  <c:v>3694</c:v>
                </c:pt>
                <c:pt idx="68">
                  <c:v>3532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36-0946-887E-712E0A67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15616"/>
        <c:axId val="95141313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件数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Sheet1!$A$2:$A$70</c:f>
              <c:strCache>
                <c:ptCount val="69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元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  <c:pt idx="53">
                  <c:v>15</c:v>
                </c:pt>
                <c:pt idx="54">
                  <c:v>16</c:v>
                </c:pt>
                <c:pt idx="55">
                  <c:v>17</c:v>
                </c:pt>
                <c:pt idx="56">
                  <c:v>18</c:v>
                </c:pt>
                <c:pt idx="57">
                  <c:v>19</c:v>
                </c:pt>
                <c:pt idx="58">
                  <c:v>20</c:v>
                </c:pt>
                <c:pt idx="59">
                  <c:v>21</c:v>
                </c:pt>
                <c:pt idx="60">
                  <c:v>22</c:v>
                </c:pt>
                <c:pt idx="61">
                  <c:v>23</c:v>
                </c:pt>
                <c:pt idx="62">
                  <c:v>24</c:v>
                </c:pt>
                <c:pt idx="63">
                  <c:v>25</c:v>
                </c:pt>
                <c:pt idx="64">
                  <c:v>26</c:v>
                </c:pt>
                <c:pt idx="65">
                  <c:v>27</c:v>
                </c:pt>
                <c:pt idx="66">
                  <c:v>28</c:v>
                </c:pt>
                <c:pt idx="67">
                  <c:v>29</c:v>
                </c:pt>
                <c:pt idx="68">
                  <c:v>30</c:v>
                </c:pt>
              </c:strCache>
            </c:strRef>
          </c:cat>
          <c:val>
            <c:numRef>
              <c:f>Sheet1!$B$2:$B$70</c:f>
              <c:numCache>
                <c:formatCode>0_);[Red]\(0\)</c:formatCode>
                <c:ptCount val="69"/>
                <c:pt idx="0">
                  <c:v>33212</c:v>
                </c:pt>
                <c:pt idx="1">
                  <c:v>41423</c:v>
                </c:pt>
                <c:pt idx="2">
                  <c:v>58487</c:v>
                </c:pt>
                <c:pt idx="3">
                  <c:v>80019</c:v>
                </c:pt>
                <c:pt idx="4">
                  <c:v>93869</c:v>
                </c:pt>
                <c:pt idx="5">
                  <c:v>93981</c:v>
                </c:pt>
                <c:pt idx="6">
                  <c:v>122691</c:v>
                </c:pt>
                <c:pt idx="7">
                  <c:v>146833</c:v>
                </c:pt>
                <c:pt idx="8">
                  <c:v>168799</c:v>
                </c:pt>
                <c:pt idx="9">
                  <c:v>201292</c:v>
                </c:pt>
                <c:pt idx="10">
                  <c:v>449917</c:v>
                </c:pt>
                <c:pt idx="11">
                  <c:v>493693</c:v>
                </c:pt>
                <c:pt idx="12">
                  <c:v>479825</c:v>
                </c:pt>
                <c:pt idx="13">
                  <c:v>531966</c:v>
                </c:pt>
                <c:pt idx="14">
                  <c:v>557183</c:v>
                </c:pt>
                <c:pt idx="15">
                  <c:v>567286</c:v>
                </c:pt>
                <c:pt idx="16">
                  <c:v>425944</c:v>
                </c:pt>
                <c:pt idx="17">
                  <c:v>521481</c:v>
                </c:pt>
                <c:pt idx="18">
                  <c:v>635056</c:v>
                </c:pt>
                <c:pt idx="19">
                  <c:v>720880</c:v>
                </c:pt>
                <c:pt idx="20">
                  <c:v>718080</c:v>
                </c:pt>
                <c:pt idx="21">
                  <c:v>700290</c:v>
                </c:pt>
                <c:pt idx="22">
                  <c:v>659283</c:v>
                </c:pt>
                <c:pt idx="23">
                  <c:v>586713</c:v>
                </c:pt>
                <c:pt idx="24">
                  <c:v>490452</c:v>
                </c:pt>
                <c:pt idx="25">
                  <c:v>472938</c:v>
                </c:pt>
                <c:pt idx="26">
                  <c:v>471041</c:v>
                </c:pt>
                <c:pt idx="27">
                  <c:v>460649</c:v>
                </c:pt>
                <c:pt idx="28">
                  <c:v>464037</c:v>
                </c:pt>
                <c:pt idx="29">
                  <c:v>471573</c:v>
                </c:pt>
                <c:pt idx="30">
                  <c:v>476677</c:v>
                </c:pt>
                <c:pt idx="31">
                  <c:v>485578</c:v>
                </c:pt>
                <c:pt idx="32">
                  <c:v>502261</c:v>
                </c:pt>
                <c:pt idx="33">
                  <c:v>526362</c:v>
                </c:pt>
                <c:pt idx="34">
                  <c:v>518642</c:v>
                </c:pt>
                <c:pt idx="35">
                  <c:v>552788</c:v>
                </c:pt>
                <c:pt idx="36">
                  <c:v>579190</c:v>
                </c:pt>
                <c:pt idx="37">
                  <c:v>590723</c:v>
                </c:pt>
                <c:pt idx="38">
                  <c:v>614481</c:v>
                </c:pt>
                <c:pt idx="39">
                  <c:v>661363</c:v>
                </c:pt>
                <c:pt idx="40">
                  <c:v>643097</c:v>
                </c:pt>
                <c:pt idx="41">
                  <c:v>662392</c:v>
                </c:pt>
                <c:pt idx="42">
                  <c:v>695346</c:v>
                </c:pt>
                <c:pt idx="43">
                  <c:v>724678</c:v>
                </c:pt>
                <c:pt idx="44">
                  <c:v>729461</c:v>
                </c:pt>
                <c:pt idx="45">
                  <c:v>761794</c:v>
                </c:pt>
                <c:pt idx="46">
                  <c:v>771085</c:v>
                </c:pt>
                <c:pt idx="47">
                  <c:v>780401</c:v>
                </c:pt>
                <c:pt idx="48">
                  <c:v>803882</c:v>
                </c:pt>
                <c:pt idx="49">
                  <c:v>850371</c:v>
                </c:pt>
                <c:pt idx="50">
                  <c:v>931950</c:v>
                </c:pt>
                <c:pt idx="51">
                  <c:v>947253</c:v>
                </c:pt>
                <c:pt idx="52">
                  <c:v>936950</c:v>
                </c:pt>
                <c:pt idx="53">
                  <c:v>948281</c:v>
                </c:pt>
                <c:pt idx="54">
                  <c:v>952720</c:v>
                </c:pt>
                <c:pt idx="55">
                  <c:v>934346</c:v>
                </c:pt>
                <c:pt idx="56">
                  <c:v>887267</c:v>
                </c:pt>
                <c:pt idx="57">
                  <c:v>832704</c:v>
                </c:pt>
                <c:pt idx="58">
                  <c:v>766394</c:v>
                </c:pt>
                <c:pt idx="59">
                  <c:v>737637</c:v>
                </c:pt>
                <c:pt idx="60">
                  <c:v>725924</c:v>
                </c:pt>
                <c:pt idx="61">
                  <c:v>692084</c:v>
                </c:pt>
                <c:pt idx="62">
                  <c:v>665157</c:v>
                </c:pt>
                <c:pt idx="63">
                  <c:v>629033</c:v>
                </c:pt>
                <c:pt idx="64">
                  <c:v>573842</c:v>
                </c:pt>
                <c:pt idx="65">
                  <c:v>536899</c:v>
                </c:pt>
                <c:pt idx="66">
                  <c:v>499201</c:v>
                </c:pt>
                <c:pt idx="67">
                  <c:v>472165</c:v>
                </c:pt>
                <c:pt idx="68">
                  <c:v>430601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36-0946-887E-712E0A67F4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負傷者数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Sheet1!$A$2:$A$70</c:f>
              <c:strCache>
                <c:ptCount val="69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元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  <c:pt idx="53">
                  <c:v>15</c:v>
                </c:pt>
                <c:pt idx="54">
                  <c:v>16</c:v>
                </c:pt>
                <c:pt idx="55">
                  <c:v>17</c:v>
                </c:pt>
                <c:pt idx="56">
                  <c:v>18</c:v>
                </c:pt>
                <c:pt idx="57">
                  <c:v>19</c:v>
                </c:pt>
                <c:pt idx="58">
                  <c:v>20</c:v>
                </c:pt>
                <c:pt idx="59">
                  <c:v>21</c:v>
                </c:pt>
                <c:pt idx="60">
                  <c:v>22</c:v>
                </c:pt>
                <c:pt idx="61">
                  <c:v>23</c:v>
                </c:pt>
                <c:pt idx="62">
                  <c:v>24</c:v>
                </c:pt>
                <c:pt idx="63">
                  <c:v>25</c:v>
                </c:pt>
                <c:pt idx="64">
                  <c:v>26</c:v>
                </c:pt>
                <c:pt idx="65">
                  <c:v>27</c:v>
                </c:pt>
                <c:pt idx="66">
                  <c:v>28</c:v>
                </c:pt>
                <c:pt idx="67">
                  <c:v>29</c:v>
                </c:pt>
                <c:pt idx="68">
                  <c:v>30</c:v>
                </c:pt>
              </c:strCache>
            </c:strRef>
          </c:cat>
          <c:val>
            <c:numRef>
              <c:f>Sheet1!$D$2:$D$70</c:f>
              <c:numCache>
                <c:formatCode>0_);[Red]\(0\)</c:formatCode>
                <c:ptCount val="69"/>
                <c:pt idx="0">
                  <c:v>25450</c:v>
                </c:pt>
                <c:pt idx="1">
                  <c:v>31274</c:v>
                </c:pt>
                <c:pt idx="2">
                  <c:v>43321</c:v>
                </c:pt>
                <c:pt idx="3">
                  <c:v>59280</c:v>
                </c:pt>
                <c:pt idx="4">
                  <c:v>72390</c:v>
                </c:pt>
                <c:pt idx="5">
                  <c:v>76501</c:v>
                </c:pt>
                <c:pt idx="6">
                  <c:v>102072</c:v>
                </c:pt>
                <c:pt idx="7">
                  <c:v>124530</c:v>
                </c:pt>
                <c:pt idx="8">
                  <c:v>145432</c:v>
                </c:pt>
                <c:pt idx="9">
                  <c:v>175951</c:v>
                </c:pt>
                <c:pt idx="10">
                  <c:v>289156</c:v>
                </c:pt>
                <c:pt idx="11">
                  <c:v>308697</c:v>
                </c:pt>
                <c:pt idx="12">
                  <c:v>313813</c:v>
                </c:pt>
                <c:pt idx="13">
                  <c:v>359089</c:v>
                </c:pt>
                <c:pt idx="14">
                  <c:v>401117</c:v>
                </c:pt>
                <c:pt idx="15">
                  <c:v>425666</c:v>
                </c:pt>
                <c:pt idx="16">
                  <c:v>517775</c:v>
                </c:pt>
                <c:pt idx="17">
                  <c:v>655377</c:v>
                </c:pt>
                <c:pt idx="18">
                  <c:v>828071</c:v>
                </c:pt>
                <c:pt idx="19">
                  <c:v>967000</c:v>
                </c:pt>
                <c:pt idx="20">
                  <c:v>981096</c:v>
                </c:pt>
                <c:pt idx="21">
                  <c:v>949689</c:v>
                </c:pt>
                <c:pt idx="22">
                  <c:v>889198</c:v>
                </c:pt>
                <c:pt idx="23">
                  <c:v>789948</c:v>
                </c:pt>
                <c:pt idx="24">
                  <c:v>651420</c:v>
                </c:pt>
                <c:pt idx="25">
                  <c:v>622467</c:v>
                </c:pt>
                <c:pt idx="26">
                  <c:v>613957</c:v>
                </c:pt>
                <c:pt idx="27">
                  <c:v>593211</c:v>
                </c:pt>
                <c:pt idx="28">
                  <c:v>594116</c:v>
                </c:pt>
                <c:pt idx="29">
                  <c:v>596282</c:v>
                </c:pt>
                <c:pt idx="30">
                  <c:v>598719</c:v>
                </c:pt>
                <c:pt idx="31">
                  <c:v>607346</c:v>
                </c:pt>
                <c:pt idx="32">
                  <c:v>626192</c:v>
                </c:pt>
                <c:pt idx="33">
                  <c:v>654822</c:v>
                </c:pt>
                <c:pt idx="34">
                  <c:v>644321</c:v>
                </c:pt>
                <c:pt idx="35">
                  <c:v>681346</c:v>
                </c:pt>
                <c:pt idx="36">
                  <c:v>712330</c:v>
                </c:pt>
                <c:pt idx="37">
                  <c:v>722179</c:v>
                </c:pt>
                <c:pt idx="38">
                  <c:v>752845</c:v>
                </c:pt>
                <c:pt idx="39">
                  <c:v>814832</c:v>
                </c:pt>
                <c:pt idx="40">
                  <c:v>790295</c:v>
                </c:pt>
                <c:pt idx="41">
                  <c:v>810245</c:v>
                </c:pt>
                <c:pt idx="42">
                  <c:v>844003</c:v>
                </c:pt>
                <c:pt idx="43">
                  <c:v>878633</c:v>
                </c:pt>
                <c:pt idx="44">
                  <c:v>881723</c:v>
                </c:pt>
                <c:pt idx="45">
                  <c:v>922677</c:v>
                </c:pt>
                <c:pt idx="46">
                  <c:v>942204</c:v>
                </c:pt>
                <c:pt idx="47">
                  <c:v>958925</c:v>
                </c:pt>
                <c:pt idx="48">
                  <c:v>990676</c:v>
                </c:pt>
                <c:pt idx="49">
                  <c:v>1050399</c:v>
                </c:pt>
                <c:pt idx="50">
                  <c:v>1155707</c:v>
                </c:pt>
                <c:pt idx="51">
                  <c:v>1181039</c:v>
                </c:pt>
                <c:pt idx="52">
                  <c:v>1168029</c:v>
                </c:pt>
                <c:pt idx="53">
                  <c:v>1181681</c:v>
                </c:pt>
                <c:pt idx="54">
                  <c:v>1183617</c:v>
                </c:pt>
                <c:pt idx="55">
                  <c:v>1157113</c:v>
                </c:pt>
                <c:pt idx="56">
                  <c:v>1098564</c:v>
                </c:pt>
                <c:pt idx="57">
                  <c:v>1034652</c:v>
                </c:pt>
                <c:pt idx="58">
                  <c:v>945703</c:v>
                </c:pt>
                <c:pt idx="59">
                  <c:v>911215</c:v>
                </c:pt>
                <c:pt idx="60">
                  <c:v>896297</c:v>
                </c:pt>
                <c:pt idx="61">
                  <c:v>854613</c:v>
                </c:pt>
                <c:pt idx="62">
                  <c:v>825392</c:v>
                </c:pt>
                <c:pt idx="63">
                  <c:v>781492</c:v>
                </c:pt>
                <c:pt idx="64">
                  <c:v>711374</c:v>
                </c:pt>
                <c:pt idx="65">
                  <c:v>666023</c:v>
                </c:pt>
                <c:pt idx="66">
                  <c:v>618853</c:v>
                </c:pt>
                <c:pt idx="67">
                  <c:v>580850</c:v>
                </c:pt>
                <c:pt idx="68">
                  <c:v>525846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90-6A49-95E1-FBAF83D35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145727"/>
        <c:axId val="772221759"/>
      </c:lineChart>
      <c:valAx>
        <c:axId val="951413136"/>
        <c:scaling>
          <c:orientation val="minMax"/>
        </c:scaling>
        <c:delete val="0"/>
        <c:axPos val="r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4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死者数（千人）</a:t>
                </a:r>
                <a:endParaRPr lang="en-US" altLang="ja-JP" sz="2400" dirty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c:rich>
          </c:tx>
          <c:layout>
            <c:manualLayout>
              <c:xMode val="edge"/>
              <c:yMode val="edge"/>
              <c:x val="0.91035360549639366"/>
              <c:y val="0.32153507830037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);[Red]\(0\)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51415616"/>
        <c:crosses val="max"/>
        <c:crossBetween val="between"/>
        <c:dispUnits>
          <c:builtInUnit val="thousands"/>
        </c:dispUnits>
      </c:valAx>
      <c:catAx>
        <c:axId val="9514156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5141313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772221759"/>
        <c:scaling>
          <c:orientation val="minMax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4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事故件数（万件）</a:t>
                </a:r>
                <a:endParaRPr lang="en-US" altLang="ja-JP" sz="2400" dirty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  <a:p>
                <a:pPr>
                  <a:defRPr sz="24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defRPr>
                </a:pPr>
                <a:r>
                  <a:rPr lang="ja-JP" altLang="en-US" sz="24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負傷者数（万人）</a:t>
                </a:r>
              </a:p>
            </c:rich>
          </c:tx>
          <c:layout>
            <c:manualLayout>
              <c:xMode val="edge"/>
              <c:yMode val="edge"/>
              <c:x val="0"/>
              <c:y val="0.292237449625694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);[Red]\(0\)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42145727"/>
        <c:crosses val="autoZero"/>
        <c:crossBetween val="between"/>
        <c:dispUnits>
          <c:builtInUnit val="tenThousands"/>
        </c:dispUnits>
      </c:valAx>
      <c:catAx>
        <c:axId val="7421457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2221759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1.8722898513340604E-2"/>
          <c:y val="1.5980524731644626E-2"/>
          <c:w val="0.91164003303865726"/>
          <c:h val="0.15362653052322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169740648745"/>
          <c:y val="2.6914664330594536E-2"/>
          <c:w val="0.65083517875627939"/>
          <c:h val="0.83118378862528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</c:v>
                </c:pt>
              </c:strCache>
            </c:strRef>
          </c:cat>
          <c:val>
            <c:numRef>
              <c:f>Sheet1!$B$3:$B$9</c:f>
              <c:numCache>
                <c:formatCode>0.0_ </c:formatCode>
                <c:ptCount val="7"/>
                <c:pt idx="0">
                  <c:v>3991.2886878586087</c:v>
                </c:pt>
                <c:pt idx="1">
                  <c:v>2098.516705653285</c:v>
                </c:pt>
                <c:pt idx="2">
                  <c:v>1249.7614639584597</c:v>
                </c:pt>
                <c:pt idx="3">
                  <c:v>1066.8836340508919</c:v>
                </c:pt>
                <c:pt idx="4">
                  <c:v>1054.7565877623938</c:v>
                </c:pt>
                <c:pt idx="5">
                  <c:v>1123.2290797799951</c:v>
                </c:pt>
                <c:pt idx="6">
                  <c:v>1127.9486615498006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5-A941-9931-B77D54A844E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</c:v>
                </c:pt>
              </c:strCache>
            </c:strRef>
          </c:cat>
          <c:val>
            <c:numRef>
              <c:f>Sheet1!$C$3:$C$9</c:f>
              <c:numCache>
                <c:formatCode>0.0_ </c:formatCode>
                <c:ptCount val="7"/>
                <c:pt idx="0">
                  <c:v>2332.657200811359</c:v>
                </c:pt>
                <c:pt idx="1">
                  <c:v>1135.5667548690521</c:v>
                </c:pt>
                <c:pt idx="2">
                  <c:v>713.95406738488248</c:v>
                </c:pt>
                <c:pt idx="3">
                  <c:v>697.4961306467244</c:v>
                </c:pt>
                <c:pt idx="4">
                  <c:v>614.33149167251656</c:v>
                </c:pt>
                <c:pt idx="5">
                  <c:v>658.32759833319471</c:v>
                </c:pt>
                <c:pt idx="6">
                  <c:v>842.78235556494599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5-A941-9931-B77D54A84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584543"/>
        <c:axId val="806936975"/>
      </c:barChart>
      <c:catAx>
        <c:axId val="71458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6936975"/>
        <c:crosses val="autoZero"/>
        <c:auto val="1"/>
        <c:lblAlgn val="ctr"/>
        <c:lblOffset val="100"/>
        <c:noMultiLvlLbl val="0"/>
      </c:catAx>
      <c:valAx>
        <c:axId val="80693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18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発生件数（千件）</a:t>
                </a:r>
              </a:p>
            </c:rich>
          </c:tx>
          <c:layout>
            <c:manualLayout>
              <c:xMode val="edge"/>
              <c:yMode val="edge"/>
              <c:x val="0.35506176622307861"/>
              <c:y val="0.92955698308383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14584543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607419120949969"/>
          <c:y val="5.6851593080330352E-2"/>
          <c:w val="0.26162014750578044"/>
          <c:h val="0.13815526466825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169740648745"/>
          <c:y val="2.6914664330594536E-2"/>
          <c:w val="0.65961568146268124"/>
          <c:h val="0.8360773639581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953</c:v>
                </c:pt>
                <c:pt idx="1">
                  <c:v>4656</c:v>
                </c:pt>
                <c:pt idx="2">
                  <c:v>3733</c:v>
                </c:pt>
                <c:pt idx="3">
                  <c:v>3724</c:v>
                </c:pt>
                <c:pt idx="4">
                  <c:v>2952</c:v>
                </c:pt>
                <c:pt idx="5">
                  <c:v>3582</c:v>
                </c:pt>
                <c:pt idx="6">
                  <c:v>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B-E24E-B505-27BC8D2731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368</c:v>
                </c:pt>
                <c:pt idx="1">
                  <c:v>2429</c:v>
                </c:pt>
                <c:pt idx="2">
                  <c:v>2122</c:v>
                </c:pt>
                <c:pt idx="3">
                  <c:v>2411</c:v>
                </c:pt>
                <c:pt idx="4">
                  <c:v>1689</c:v>
                </c:pt>
                <c:pt idx="5">
                  <c:v>1741</c:v>
                </c:pt>
                <c:pt idx="6">
                  <c:v>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B-E24E-B505-27BC8D273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584543"/>
        <c:axId val="806936975"/>
      </c:barChart>
      <c:catAx>
        <c:axId val="71458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6936975"/>
        <c:crosses val="autoZero"/>
        <c:auto val="1"/>
        <c:lblAlgn val="ctr"/>
        <c:lblOffset val="100"/>
        <c:noMultiLvlLbl val="0"/>
      </c:catAx>
      <c:valAx>
        <c:axId val="80693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18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発生件数（千件）</a:t>
                </a:r>
              </a:p>
            </c:rich>
          </c:tx>
          <c:layout>
            <c:manualLayout>
              <c:xMode val="edge"/>
              <c:yMode val="edge"/>
              <c:x val="0.35212266645313844"/>
              <c:y val="0.93347165068965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14584543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607419120949969"/>
          <c:y val="5.6851593080330352E-2"/>
          <c:w val="0.26162014750578044"/>
          <c:h val="0.13815526466825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169740648745"/>
          <c:y val="2.6914664330594536E-2"/>
          <c:w val="0.65961568146268124"/>
          <c:h val="0.8360773639581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</c:v>
                </c:pt>
                <c:pt idx="1">
                  <c:v>15</c:v>
                </c:pt>
                <c:pt idx="2">
                  <c:v>44</c:v>
                </c:pt>
                <c:pt idx="3">
                  <c:v>1361</c:v>
                </c:pt>
                <c:pt idx="4">
                  <c:v>3729</c:v>
                </c:pt>
                <c:pt idx="5">
                  <c:v>2859</c:v>
                </c:pt>
                <c:pt idx="6">
                  <c:v>2569</c:v>
                </c:pt>
                <c:pt idx="7">
                  <c:v>2413</c:v>
                </c:pt>
                <c:pt idx="8">
                  <c:v>2496</c:v>
                </c:pt>
                <c:pt idx="9">
                  <c:v>2346</c:v>
                </c:pt>
                <c:pt idx="10">
                  <c:v>1855</c:v>
                </c:pt>
                <c:pt idx="11">
                  <c:v>1881</c:v>
                </c:pt>
                <c:pt idx="12">
                  <c:v>1993</c:v>
                </c:pt>
                <c:pt idx="13">
                  <c:v>2557</c:v>
                </c:pt>
                <c:pt idx="14">
                  <c:v>1555</c:v>
                </c:pt>
                <c:pt idx="15">
                  <c:v>1083</c:v>
                </c:pt>
                <c:pt idx="16">
                  <c:v>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9-794F-A33C-08E94DD08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524</c:v>
                </c:pt>
                <c:pt idx="4">
                  <c:v>1854</c:v>
                </c:pt>
                <c:pt idx="5">
                  <c:v>1527</c:v>
                </c:pt>
                <c:pt idx="6">
                  <c:v>1356</c:v>
                </c:pt>
                <c:pt idx="7">
                  <c:v>1539</c:v>
                </c:pt>
                <c:pt idx="8">
                  <c:v>1630</c:v>
                </c:pt>
                <c:pt idx="9">
                  <c:v>1532</c:v>
                </c:pt>
                <c:pt idx="10">
                  <c:v>1182</c:v>
                </c:pt>
                <c:pt idx="11">
                  <c:v>1015</c:v>
                </c:pt>
                <c:pt idx="12">
                  <c:v>1034</c:v>
                </c:pt>
                <c:pt idx="13">
                  <c:v>1190</c:v>
                </c:pt>
                <c:pt idx="14">
                  <c:v>774</c:v>
                </c:pt>
                <c:pt idx="15">
                  <c:v>447</c:v>
                </c:pt>
                <c:pt idx="16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9-794F-A33C-08E94DD08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584543"/>
        <c:axId val="806936975"/>
      </c:barChart>
      <c:catAx>
        <c:axId val="71458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6936975"/>
        <c:crosses val="autoZero"/>
        <c:auto val="1"/>
        <c:lblAlgn val="ctr"/>
        <c:lblOffset val="100"/>
        <c:noMultiLvlLbl val="0"/>
      </c:catAx>
      <c:valAx>
        <c:axId val="80693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18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負傷者数（千人）</a:t>
                </a:r>
              </a:p>
            </c:rich>
          </c:tx>
          <c:layout>
            <c:manualLayout>
              <c:xMode val="edge"/>
              <c:yMode val="edge"/>
              <c:x val="0.35212266645313844"/>
              <c:y val="0.93347165068965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14584543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607419120949969"/>
          <c:y val="5.6851593080330352E-2"/>
          <c:w val="0.26162014750578044"/>
          <c:h val="0.13815526466825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169740648745"/>
          <c:y val="2.6914664330594536E-2"/>
          <c:w val="0.65083517875627939"/>
          <c:h val="0.83118378862528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Sheet1!$B$3:$B$19</c:f>
              <c:numCache>
                <c:formatCode>0.0_ </c:formatCode>
                <c:ptCount val="17"/>
                <c:pt idx="0">
                  <c:v>0</c:v>
                </c:pt>
                <c:pt idx="1">
                  <c:v>12.417938125553635</c:v>
                </c:pt>
                <c:pt idx="2">
                  <c:v>37.495313085864268</c:v>
                </c:pt>
                <c:pt idx="3">
                  <c:v>1102.363480261133</c:v>
                </c:pt>
                <c:pt idx="4">
                  <c:v>2996.9861362266424</c:v>
                </c:pt>
                <c:pt idx="5">
                  <c:v>2260.8654393623078</c:v>
                </c:pt>
                <c:pt idx="6">
                  <c:v>1703.3436988217823</c:v>
                </c:pt>
                <c:pt idx="7">
                  <c:v>1449.9720581430984</c:v>
                </c:pt>
                <c:pt idx="8">
                  <c:v>1332.2444796720629</c:v>
                </c:pt>
                <c:pt idx="9">
                  <c:v>1368.5045616818722</c:v>
                </c:pt>
                <c:pt idx="10">
                  <c:v>1314.9593461355789</c:v>
                </c:pt>
                <c:pt idx="11">
                  <c:v>1300.2723590161895</c:v>
                </c:pt>
                <c:pt idx="12">
                  <c:v>1244.9091772230968</c:v>
                </c:pt>
                <c:pt idx="13">
                  <c:v>1311.4972713470929</c:v>
                </c:pt>
                <c:pt idx="14">
                  <c:v>1262.288028963625</c:v>
                </c:pt>
                <c:pt idx="15">
                  <c:v>1031.9592933508661</c:v>
                </c:pt>
                <c:pt idx="16">
                  <c:v>834.16468421456534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5-A941-9931-B77D54A844E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Sheet1!$C$3:$C$19</c:f>
              <c:numCache>
                <c:formatCode>0.0_ </c:formatCode>
                <c:ptCount val="17"/>
                <c:pt idx="0">
                  <c:v>0</c:v>
                </c:pt>
                <c:pt idx="1">
                  <c:v>3.4771421368777005</c:v>
                </c:pt>
                <c:pt idx="2">
                  <c:v>8.9488661786551642</c:v>
                </c:pt>
                <c:pt idx="3">
                  <c:v>443.30141111975911</c:v>
                </c:pt>
                <c:pt idx="4">
                  <c:v>1458.7398501919808</c:v>
                </c:pt>
                <c:pt idx="5">
                  <c:v>1143.0154048834529</c:v>
                </c:pt>
                <c:pt idx="6">
                  <c:v>875.07582699828333</c:v>
                </c:pt>
                <c:pt idx="7">
                  <c:v>909.61747600359354</c:v>
                </c:pt>
                <c:pt idx="8">
                  <c:v>860.39895062999142</c:v>
                </c:pt>
                <c:pt idx="9">
                  <c:v>861.61806473383763</c:v>
                </c:pt>
                <c:pt idx="10">
                  <c:v>783.34172785833584</c:v>
                </c:pt>
                <c:pt idx="11">
                  <c:v>661.73354630504934</c:v>
                </c:pt>
                <c:pt idx="12">
                  <c:v>604.46273551540094</c:v>
                </c:pt>
                <c:pt idx="13">
                  <c:v>552.14780857638664</c:v>
                </c:pt>
                <c:pt idx="14">
                  <c:v>517.0582458765607</c:v>
                </c:pt>
                <c:pt idx="15">
                  <c:v>313.31702496022206</c:v>
                </c:pt>
                <c:pt idx="16">
                  <c:v>62.958216606067829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5-A941-9931-B77D54A84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584543"/>
        <c:axId val="806936975"/>
      </c:barChart>
      <c:catAx>
        <c:axId val="71458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6936975"/>
        <c:crosses val="autoZero"/>
        <c:auto val="1"/>
        <c:lblAlgn val="ctr"/>
        <c:lblOffset val="100"/>
        <c:noMultiLvlLbl val="0"/>
      </c:catAx>
      <c:valAx>
        <c:axId val="80693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18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負傷者数（千人）</a:t>
                </a:r>
              </a:p>
            </c:rich>
          </c:tx>
          <c:layout>
            <c:manualLayout>
              <c:xMode val="edge"/>
              <c:yMode val="edge"/>
              <c:x val="0.35506176622307861"/>
              <c:y val="0.92955698308383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14584543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607419120949969"/>
          <c:y val="5.6851593080330352E-2"/>
          <c:w val="0.26162014750578044"/>
          <c:h val="0.13815526466825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hPercent val="40"/>
      <c:rotY val="20"/>
      <c:depthPercent val="100"/>
      <c:rAngAx val="0"/>
      <c:perspective val="10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rgbClr val="000000"/>
          </a:solidFill>
        </a:ln>
        <a:effectLst/>
        <a:sp3d>
          <a:contourClr>
            <a:srgbClr val="000000"/>
          </a:contourClr>
        </a:sp3d>
      </c:spPr>
    </c:sideWall>
    <c:backWall>
      <c:thickness val="0"/>
      <c:spPr>
        <a:noFill/>
        <a:ln>
          <a:solidFill>
            <a:srgbClr val="000000"/>
          </a:solidFill>
        </a:ln>
        <a:effectLst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0.10001818124933756"/>
          <c:y val="0.11229062647024353"/>
          <c:w val="0.77503832588205401"/>
          <c:h val="0.544308903318956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交差点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Sheet1!$A$2:$A$16</c:f>
              <c:strCache>
                <c:ptCount val="15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その他追突</c:v>
                </c:pt>
                <c:pt idx="9">
                  <c:v>出会い頭</c:v>
                </c:pt>
                <c:pt idx="10">
                  <c:v>左折時</c:v>
                </c:pt>
                <c:pt idx="11">
                  <c:v>右折時</c:v>
                </c:pt>
                <c:pt idx="12">
                  <c:v>その他車両相互</c:v>
                </c:pt>
                <c:pt idx="13">
                  <c:v>工作物衝突</c:v>
                </c:pt>
                <c:pt idx="14">
                  <c:v>その他の車両単独</c:v>
                </c:pt>
              </c:strCache>
            </c:strRef>
          </c:cat>
          <c:val>
            <c:numRef>
              <c:f>Sheet1!$B$2:$B$16</c:f>
              <c:numCache>
                <c:formatCode>#,##0_);[Red]\(#,##0\)</c:formatCode>
                <c:ptCount val="15"/>
                <c:pt idx="0">
                  <c:v>20</c:v>
                </c:pt>
                <c:pt idx="1">
                  <c:v>11</c:v>
                </c:pt>
                <c:pt idx="2">
                  <c:v>962</c:v>
                </c:pt>
                <c:pt idx="3">
                  <c:v>72</c:v>
                </c:pt>
                <c:pt idx="4">
                  <c:v>321</c:v>
                </c:pt>
                <c:pt idx="5">
                  <c:v>185</c:v>
                </c:pt>
                <c:pt idx="6">
                  <c:v>67</c:v>
                </c:pt>
                <c:pt idx="7">
                  <c:v>82</c:v>
                </c:pt>
                <c:pt idx="8">
                  <c:v>1126</c:v>
                </c:pt>
                <c:pt idx="9">
                  <c:v>6323</c:v>
                </c:pt>
                <c:pt idx="10">
                  <c:v>1008</c:v>
                </c:pt>
                <c:pt idx="11">
                  <c:v>2178</c:v>
                </c:pt>
                <c:pt idx="12">
                  <c:v>543</c:v>
                </c:pt>
                <c:pt idx="13">
                  <c:v>28</c:v>
                </c:pt>
                <c:pt idx="1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4-C242-ACFF-FEEEEDB3F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交差点付近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Sheet1!$A$2:$A$16</c:f>
              <c:strCache>
                <c:ptCount val="15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その他追突</c:v>
                </c:pt>
                <c:pt idx="9">
                  <c:v>出会い頭</c:v>
                </c:pt>
                <c:pt idx="10">
                  <c:v>左折時</c:v>
                </c:pt>
                <c:pt idx="11">
                  <c:v>右折時</c:v>
                </c:pt>
                <c:pt idx="12">
                  <c:v>その他車両相互</c:v>
                </c:pt>
                <c:pt idx="13">
                  <c:v>工作物衝突</c:v>
                </c:pt>
                <c:pt idx="14">
                  <c:v>その他の車両単独</c:v>
                </c:pt>
              </c:strCache>
            </c:strRef>
          </c:cat>
          <c:val>
            <c:numRef>
              <c:f>Sheet1!$C$2:$C$16</c:f>
              <c:numCache>
                <c:formatCode>#,##0_);[Red]\(#,##0\)</c:formatCode>
                <c:ptCount val="15"/>
                <c:pt idx="0">
                  <c:v>21</c:v>
                </c:pt>
                <c:pt idx="1">
                  <c:v>23</c:v>
                </c:pt>
                <c:pt idx="2">
                  <c:v>10</c:v>
                </c:pt>
                <c:pt idx="3">
                  <c:v>26</c:v>
                </c:pt>
                <c:pt idx="4">
                  <c:v>55</c:v>
                </c:pt>
                <c:pt idx="5">
                  <c:v>89</c:v>
                </c:pt>
                <c:pt idx="6">
                  <c:v>60</c:v>
                </c:pt>
                <c:pt idx="7">
                  <c:v>220</c:v>
                </c:pt>
                <c:pt idx="8">
                  <c:v>3846</c:v>
                </c:pt>
                <c:pt idx="9">
                  <c:v>283</c:v>
                </c:pt>
                <c:pt idx="10">
                  <c:v>117</c:v>
                </c:pt>
                <c:pt idx="11">
                  <c:v>111</c:v>
                </c:pt>
                <c:pt idx="12">
                  <c:v>618</c:v>
                </c:pt>
                <c:pt idx="13">
                  <c:v>20</c:v>
                </c:pt>
                <c:pt idx="1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4-C242-ACFF-FEEEEDB3F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単路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Sheet1!$A$2:$A$16</c:f>
              <c:strCache>
                <c:ptCount val="15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その他追突</c:v>
                </c:pt>
                <c:pt idx="9">
                  <c:v>出会い頭</c:v>
                </c:pt>
                <c:pt idx="10">
                  <c:v>左折時</c:v>
                </c:pt>
                <c:pt idx="11">
                  <c:v>右折時</c:v>
                </c:pt>
                <c:pt idx="12">
                  <c:v>その他車両相互</c:v>
                </c:pt>
                <c:pt idx="13">
                  <c:v>工作物衝突</c:v>
                </c:pt>
                <c:pt idx="14">
                  <c:v>その他の車両単独</c:v>
                </c:pt>
              </c:strCache>
            </c:strRef>
          </c:cat>
          <c:val>
            <c:numRef>
              <c:f>Sheet1!$D$2:$D$16</c:f>
              <c:numCache>
                <c:formatCode>#,##0_);[Red]\(#,##0\)</c:formatCode>
                <c:ptCount val="15"/>
                <c:pt idx="0">
                  <c:v>104</c:v>
                </c:pt>
                <c:pt idx="1">
                  <c:v>143</c:v>
                </c:pt>
                <c:pt idx="2">
                  <c:v>69</c:v>
                </c:pt>
                <c:pt idx="3">
                  <c:v>20</c:v>
                </c:pt>
                <c:pt idx="4">
                  <c:v>317</c:v>
                </c:pt>
                <c:pt idx="5">
                  <c:v>468</c:v>
                </c:pt>
                <c:pt idx="6">
                  <c:v>426</c:v>
                </c:pt>
                <c:pt idx="7">
                  <c:v>850</c:v>
                </c:pt>
                <c:pt idx="8">
                  <c:v>6792</c:v>
                </c:pt>
                <c:pt idx="9">
                  <c:v>1417</c:v>
                </c:pt>
                <c:pt idx="10">
                  <c:v>425</c:v>
                </c:pt>
                <c:pt idx="11">
                  <c:v>432</c:v>
                </c:pt>
                <c:pt idx="12">
                  <c:v>2145</c:v>
                </c:pt>
                <c:pt idx="13">
                  <c:v>177</c:v>
                </c:pt>
                <c:pt idx="14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4-C242-ACFF-FEEEEDB3F7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一般交通の場所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Sheet1!$A$2:$A$16</c:f>
              <c:strCache>
                <c:ptCount val="15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その他追突</c:v>
                </c:pt>
                <c:pt idx="9">
                  <c:v>出会い頭</c:v>
                </c:pt>
                <c:pt idx="10">
                  <c:v>左折時</c:v>
                </c:pt>
                <c:pt idx="11">
                  <c:v>右折時</c:v>
                </c:pt>
                <c:pt idx="12">
                  <c:v>その他車両相互</c:v>
                </c:pt>
                <c:pt idx="13">
                  <c:v>工作物衝突</c:v>
                </c:pt>
                <c:pt idx="14">
                  <c:v>その他の車両単独</c:v>
                </c:pt>
              </c:strCache>
            </c:strRef>
          </c:cat>
          <c:val>
            <c:numRef>
              <c:f>Sheet1!$E$2:$E$16</c:f>
              <c:numCache>
                <c:formatCode>#,##0_);[Red]\(#,##0\)</c:formatCode>
                <c:ptCount val="15"/>
                <c:pt idx="0">
                  <c:v>2296</c:v>
                </c:pt>
                <c:pt idx="1">
                  <c:v>65</c:v>
                </c:pt>
                <c:pt idx="2">
                  <c:v>1</c:v>
                </c:pt>
                <c:pt idx="3">
                  <c:v>2</c:v>
                </c:pt>
                <c:pt idx="4">
                  <c:v>62</c:v>
                </c:pt>
                <c:pt idx="5">
                  <c:v>399</c:v>
                </c:pt>
                <c:pt idx="6">
                  <c:v>32</c:v>
                </c:pt>
                <c:pt idx="7">
                  <c:v>2</c:v>
                </c:pt>
                <c:pt idx="8">
                  <c:v>209</c:v>
                </c:pt>
                <c:pt idx="9">
                  <c:v>208</c:v>
                </c:pt>
                <c:pt idx="10">
                  <c:v>14</c:v>
                </c:pt>
                <c:pt idx="11">
                  <c:v>20</c:v>
                </c:pt>
                <c:pt idx="12">
                  <c:v>1157</c:v>
                </c:pt>
                <c:pt idx="13">
                  <c:v>31</c:v>
                </c:pt>
                <c:pt idx="1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4-C242-ACFF-FEEEEDB3F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914418432"/>
        <c:axId val="914420112"/>
        <c:axId val="874800383"/>
      </c:bar3DChart>
      <c:catAx>
        <c:axId val="9144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20112"/>
        <c:crosses val="autoZero"/>
        <c:auto val="1"/>
        <c:lblAlgn val="ctr"/>
        <c:lblOffset val="100"/>
        <c:noMultiLvlLbl val="0"/>
      </c:catAx>
      <c:valAx>
        <c:axId val="9144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18432"/>
        <c:crosses val="autoZero"/>
        <c:crossBetween val="between"/>
        <c:majorUnit val="5000"/>
      </c:valAx>
      <c:serAx>
        <c:axId val="874800383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20112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109320474363246"/>
          <c:y val="1.5416238437821172E-2"/>
          <c:w val="0.76319645039440065"/>
          <c:h val="6.8534590035076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hPercent val="40"/>
      <c:rotY val="20"/>
      <c:depthPercent val="100"/>
      <c:rAngAx val="0"/>
      <c:perspective val="10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rgbClr val="000000"/>
          </a:solidFill>
        </a:ln>
        <a:effectLst/>
        <a:sp3d>
          <a:contourClr>
            <a:srgbClr val="000000"/>
          </a:contourClr>
        </a:sp3d>
      </c:spPr>
    </c:sideWall>
    <c:backWall>
      <c:thickness val="0"/>
      <c:spPr>
        <a:noFill/>
        <a:ln>
          <a:solidFill>
            <a:srgbClr val="000000"/>
          </a:solidFill>
        </a:ln>
        <a:effectLst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0.10001818124933756"/>
          <c:y val="0.11229062647024353"/>
          <c:w val="0.77503832588205401"/>
          <c:h val="0.544308903318956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交差点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左折時</c:v>
                </c:pt>
                <c:pt idx="9">
                  <c:v>右折時</c:v>
                </c:pt>
                <c:pt idx="10">
                  <c:v>工作物衝突</c:v>
                </c:pt>
                <c:pt idx="11">
                  <c:v>その他の車両単独</c:v>
                </c:pt>
              </c:strCache>
            </c:strRef>
          </c:cat>
          <c:val>
            <c:numRef>
              <c:f>Sheet1!$B$2:$B$13</c:f>
              <c:numCache>
                <c:formatCode>#,##0_);[Red]\(#,##0\)</c:formatCode>
                <c:ptCount val="12"/>
                <c:pt idx="0">
                  <c:v>20</c:v>
                </c:pt>
                <c:pt idx="1">
                  <c:v>11</c:v>
                </c:pt>
                <c:pt idx="2">
                  <c:v>962</c:v>
                </c:pt>
                <c:pt idx="3">
                  <c:v>72</c:v>
                </c:pt>
                <c:pt idx="4">
                  <c:v>321</c:v>
                </c:pt>
                <c:pt idx="5">
                  <c:v>185</c:v>
                </c:pt>
                <c:pt idx="6">
                  <c:v>67</c:v>
                </c:pt>
                <c:pt idx="7">
                  <c:v>82</c:v>
                </c:pt>
                <c:pt idx="8">
                  <c:v>1008</c:v>
                </c:pt>
                <c:pt idx="9">
                  <c:v>2178</c:v>
                </c:pt>
                <c:pt idx="10">
                  <c:v>28</c:v>
                </c:pt>
                <c:pt idx="1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4-C242-ACFF-FEEEEDB3F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交差点付近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左折時</c:v>
                </c:pt>
                <c:pt idx="9">
                  <c:v>右折時</c:v>
                </c:pt>
                <c:pt idx="10">
                  <c:v>工作物衝突</c:v>
                </c:pt>
                <c:pt idx="11">
                  <c:v>その他の車両単独</c:v>
                </c:pt>
              </c:strCache>
            </c:strRef>
          </c:cat>
          <c:val>
            <c:numRef>
              <c:f>Sheet1!$C$2:$C$13</c:f>
              <c:numCache>
                <c:formatCode>#,##0_);[Red]\(#,##0\)</c:formatCode>
                <c:ptCount val="12"/>
                <c:pt idx="0">
                  <c:v>21</c:v>
                </c:pt>
                <c:pt idx="1">
                  <c:v>23</c:v>
                </c:pt>
                <c:pt idx="2">
                  <c:v>10</c:v>
                </c:pt>
                <c:pt idx="3">
                  <c:v>26</c:v>
                </c:pt>
                <c:pt idx="4">
                  <c:v>55</c:v>
                </c:pt>
                <c:pt idx="5">
                  <c:v>89</c:v>
                </c:pt>
                <c:pt idx="6">
                  <c:v>60</c:v>
                </c:pt>
                <c:pt idx="7">
                  <c:v>220</c:v>
                </c:pt>
                <c:pt idx="8">
                  <c:v>117</c:v>
                </c:pt>
                <c:pt idx="9">
                  <c:v>111</c:v>
                </c:pt>
                <c:pt idx="10">
                  <c:v>20</c:v>
                </c:pt>
                <c:pt idx="1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4-C242-ACFF-FEEEEDB3F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単路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左折時</c:v>
                </c:pt>
                <c:pt idx="9">
                  <c:v>右折時</c:v>
                </c:pt>
                <c:pt idx="10">
                  <c:v>工作物衝突</c:v>
                </c:pt>
                <c:pt idx="11">
                  <c:v>その他の車両単独</c:v>
                </c:pt>
              </c:strCache>
            </c:strRef>
          </c:cat>
          <c:val>
            <c:numRef>
              <c:f>Sheet1!$D$2:$D$13</c:f>
              <c:numCache>
                <c:formatCode>#,##0_);[Red]\(#,##0\)</c:formatCode>
                <c:ptCount val="12"/>
                <c:pt idx="0">
                  <c:v>104</c:v>
                </c:pt>
                <c:pt idx="1">
                  <c:v>143</c:v>
                </c:pt>
                <c:pt idx="2">
                  <c:v>69</c:v>
                </c:pt>
                <c:pt idx="3">
                  <c:v>20</c:v>
                </c:pt>
                <c:pt idx="4">
                  <c:v>317</c:v>
                </c:pt>
                <c:pt idx="5">
                  <c:v>468</c:v>
                </c:pt>
                <c:pt idx="6">
                  <c:v>426</c:v>
                </c:pt>
                <c:pt idx="7">
                  <c:v>850</c:v>
                </c:pt>
                <c:pt idx="8">
                  <c:v>425</c:v>
                </c:pt>
                <c:pt idx="9">
                  <c:v>432</c:v>
                </c:pt>
                <c:pt idx="10">
                  <c:v>177</c:v>
                </c:pt>
                <c:pt idx="11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4-C242-ACFF-FEEEEDB3F7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一般交通の場所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対面通行中</c:v>
                </c:pt>
                <c:pt idx="1">
                  <c:v>背面通行中</c:v>
                </c:pt>
                <c:pt idx="2">
                  <c:v>横断歩道横断中</c:v>
                </c:pt>
                <c:pt idx="3">
                  <c:v>横断歩道付近横断中</c:v>
                </c:pt>
                <c:pt idx="4">
                  <c:v>その他横断中</c:v>
                </c:pt>
                <c:pt idx="5">
                  <c:v>その他人対車両</c:v>
                </c:pt>
                <c:pt idx="6">
                  <c:v>正面衝突</c:v>
                </c:pt>
                <c:pt idx="7">
                  <c:v>進行中追突</c:v>
                </c:pt>
                <c:pt idx="8">
                  <c:v>左折時</c:v>
                </c:pt>
                <c:pt idx="9">
                  <c:v>右折時</c:v>
                </c:pt>
                <c:pt idx="10">
                  <c:v>工作物衝突</c:v>
                </c:pt>
                <c:pt idx="11">
                  <c:v>その他の車両単独</c:v>
                </c:pt>
              </c:strCache>
            </c:strRef>
          </c:cat>
          <c:val>
            <c:numRef>
              <c:f>Sheet1!$E$2:$E$13</c:f>
              <c:numCache>
                <c:formatCode>#,##0_);[Red]\(#,##0\)</c:formatCode>
                <c:ptCount val="12"/>
                <c:pt idx="0">
                  <c:v>2296</c:v>
                </c:pt>
                <c:pt idx="1">
                  <c:v>65</c:v>
                </c:pt>
                <c:pt idx="2">
                  <c:v>1</c:v>
                </c:pt>
                <c:pt idx="3">
                  <c:v>2</c:v>
                </c:pt>
                <c:pt idx="4">
                  <c:v>62</c:v>
                </c:pt>
                <c:pt idx="5">
                  <c:v>399</c:v>
                </c:pt>
                <c:pt idx="6">
                  <c:v>32</c:v>
                </c:pt>
                <c:pt idx="7">
                  <c:v>2</c:v>
                </c:pt>
                <c:pt idx="8">
                  <c:v>14</c:v>
                </c:pt>
                <c:pt idx="9">
                  <c:v>20</c:v>
                </c:pt>
                <c:pt idx="10">
                  <c:v>31</c:v>
                </c:pt>
                <c:pt idx="1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4-C242-ACFF-FEEEEDB3F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914418432"/>
        <c:axId val="914420112"/>
        <c:axId val="874800383"/>
      </c:bar3DChart>
      <c:catAx>
        <c:axId val="9144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20112"/>
        <c:crosses val="autoZero"/>
        <c:auto val="1"/>
        <c:lblAlgn val="ctr"/>
        <c:lblOffset val="100"/>
        <c:noMultiLvlLbl val="0"/>
      </c:catAx>
      <c:valAx>
        <c:axId val="914420112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18432"/>
        <c:crosses val="autoZero"/>
        <c:crossBetween val="between"/>
        <c:majorUnit val="1000"/>
      </c:valAx>
      <c:serAx>
        <c:axId val="874800383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20112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109320474363246"/>
          <c:y val="1.5416238437821172E-2"/>
          <c:w val="0.76319645039440065"/>
          <c:h val="6.8534590035076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4349552569152"/>
          <c:y val="2.6914664330594536E-2"/>
          <c:w val="0.57597314053150628"/>
          <c:h val="0.836077363958124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交差点等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信号無視</c:v>
                </c:pt>
                <c:pt idx="1">
                  <c:v>左折違反</c:v>
                </c:pt>
                <c:pt idx="2">
                  <c:v>優先通行妨害等</c:v>
                </c:pt>
                <c:pt idx="3">
                  <c:v>交差点安全進行義務違反</c:v>
                </c:pt>
                <c:pt idx="4">
                  <c:v>歩行者妨害</c:v>
                </c:pt>
                <c:pt idx="5">
                  <c:v>徐行場所違反</c:v>
                </c:pt>
                <c:pt idx="6">
                  <c:v>指定場所一時不停止等</c:v>
                </c:pt>
                <c:pt idx="7">
                  <c:v>ハンドル操作不適</c:v>
                </c:pt>
                <c:pt idx="8">
                  <c:v>ブレーキ操作不適</c:v>
                </c:pt>
                <c:pt idx="9">
                  <c:v>前方不注意内在的</c:v>
                </c:pt>
                <c:pt idx="10">
                  <c:v>前方不注意外在的</c:v>
                </c:pt>
                <c:pt idx="11">
                  <c:v>動静不注視</c:v>
                </c:pt>
                <c:pt idx="12">
                  <c:v>前方左右安全不確認</c:v>
                </c:pt>
                <c:pt idx="13">
                  <c:v>後方安全不確認</c:v>
                </c:pt>
                <c:pt idx="14">
                  <c:v>その他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846</c:v>
                </c:pt>
                <c:pt idx="1">
                  <c:v>133</c:v>
                </c:pt>
                <c:pt idx="2">
                  <c:v>640</c:v>
                </c:pt>
                <c:pt idx="3">
                  <c:v>930</c:v>
                </c:pt>
                <c:pt idx="4">
                  <c:v>428</c:v>
                </c:pt>
                <c:pt idx="5">
                  <c:v>321</c:v>
                </c:pt>
                <c:pt idx="6">
                  <c:v>560</c:v>
                </c:pt>
                <c:pt idx="7">
                  <c:v>67</c:v>
                </c:pt>
                <c:pt idx="8">
                  <c:v>866</c:v>
                </c:pt>
                <c:pt idx="9">
                  <c:v>852</c:v>
                </c:pt>
                <c:pt idx="10">
                  <c:v>1959</c:v>
                </c:pt>
                <c:pt idx="11">
                  <c:v>1248</c:v>
                </c:pt>
                <c:pt idx="12">
                  <c:v>8213</c:v>
                </c:pt>
                <c:pt idx="13">
                  <c:v>816</c:v>
                </c:pt>
                <c:pt idx="14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9-794F-A33C-08E94DD08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単路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信号無視</c:v>
                </c:pt>
                <c:pt idx="1">
                  <c:v>左折違反</c:v>
                </c:pt>
                <c:pt idx="2">
                  <c:v>優先通行妨害等</c:v>
                </c:pt>
                <c:pt idx="3">
                  <c:v>交差点安全進行義務違反</c:v>
                </c:pt>
                <c:pt idx="4">
                  <c:v>歩行者妨害</c:v>
                </c:pt>
                <c:pt idx="5">
                  <c:v>徐行場所違反</c:v>
                </c:pt>
                <c:pt idx="6">
                  <c:v>指定場所一時不停止等</c:v>
                </c:pt>
                <c:pt idx="7">
                  <c:v>ハンドル操作不適</c:v>
                </c:pt>
                <c:pt idx="8">
                  <c:v>ブレーキ操作不適</c:v>
                </c:pt>
                <c:pt idx="9">
                  <c:v>前方不注意内在的</c:v>
                </c:pt>
                <c:pt idx="10">
                  <c:v>前方不注意外在的</c:v>
                </c:pt>
                <c:pt idx="11">
                  <c:v>動静不注視</c:v>
                </c:pt>
                <c:pt idx="12">
                  <c:v>前方左右安全不確認</c:v>
                </c:pt>
                <c:pt idx="13">
                  <c:v>後方安全不確認</c:v>
                </c:pt>
                <c:pt idx="14">
                  <c:v>その他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</c:v>
                </c:pt>
                <c:pt idx="1">
                  <c:v>73</c:v>
                </c:pt>
                <c:pt idx="2">
                  <c:v>32</c:v>
                </c:pt>
                <c:pt idx="3">
                  <c:v>4</c:v>
                </c:pt>
                <c:pt idx="4">
                  <c:v>72</c:v>
                </c:pt>
                <c:pt idx="5">
                  <c:v>25</c:v>
                </c:pt>
                <c:pt idx="6">
                  <c:v>1</c:v>
                </c:pt>
                <c:pt idx="7">
                  <c:v>184</c:v>
                </c:pt>
                <c:pt idx="8">
                  <c:v>1115</c:v>
                </c:pt>
                <c:pt idx="9">
                  <c:v>1479</c:v>
                </c:pt>
                <c:pt idx="10">
                  <c:v>3369</c:v>
                </c:pt>
                <c:pt idx="11">
                  <c:v>1178</c:v>
                </c:pt>
                <c:pt idx="12">
                  <c:v>4638</c:v>
                </c:pt>
                <c:pt idx="13">
                  <c:v>1268</c:v>
                </c:pt>
                <c:pt idx="14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8-B44F-A45A-6980CE6D19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信号無視</c:v>
                </c:pt>
                <c:pt idx="1">
                  <c:v>左折違反</c:v>
                </c:pt>
                <c:pt idx="2">
                  <c:v>優先通行妨害等</c:v>
                </c:pt>
                <c:pt idx="3">
                  <c:v>交差点安全進行義務違反</c:v>
                </c:pt>
                <c:pt idx="4">
                  <c:v>歩行者妨害</c:v>
                </c:pt>
                <c:pt idx="5">
                  <c:v>徐行場所違反</c:v>
                </c:pt>
                <c:pt idx="6">
                  <c:v>指定場所一時不停止等</c:v>
                </c:pt>
                <c:pt idx="7">
                  <c:v>ハンドル操作不適</c:v>
                </c:pt>
                <c:pt idx="8">
                  <c:v>ブレーキ操作不適</c:v>
                </c:pt>
                <c:pt idx="9">
                  <c:v>前方不注意内在的</c:v>
                </c:pt>
                <c:pt idx="10">
                  <c:v>前方不注意外在的</c:v>
                </c:pt>
                <c:pt idx="11">
                  <c:v>動静不注視</c:v>
                </c:pt>
                <c:pt idx="12">
                  <c:v>前方左右安全不確認</c:v>
                </c:pt>
                <c:pt idx="13">
                  <c:v>後方安全不確認</c:v>
                </c:pt>
                <c:pt idx="14">
                  <c:v>その他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19</c:v>
                </c:pt>
                <c:pt idx="8">
                  <c:v>132</c:v>
                </c:pt>
                <c:pt idx="9">
                  <c:v>11</c:v>
                </c:pt>
                <c:pt idx="10">
                  <c:v>75</c:v>
                </c:pt>
                <c:pt idx="11">
                  <c:v>44</c:v>
                </c:pt>
                <c:pt idx="12">
                  <c:v>574</c:v>
                </c:pt>
                <c:pt idx="13">
                  <c:v>1398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8-B44F-A45A-6980CE6D1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14584543"/>
        <c:axId val="806936975"/>
      </c:barChart>
      <c:catAx>
        <c:axId val="71458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6936975"/>
        <c:crosses val="autoZero"/>
        <c:auto val="1"/>
        <c:lblAlgn val="ctr"/>
        <c:lblOffset val="100"/>
        <c:noMultiLvlLbl val="0"/>
      </c:catAx>
      <c:valAx>
        <c:axId val="806936975"/>
        <c:scaling>
          <c:orientation val="minMax"/>
          <c:max val="14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18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件数（千件）</a:t>
                </a:r>
              </a:p>
            </c:rich>
          </c:tx>
          <c:layout>
            <c:manualLayout>
              <c:xMode val="edge"/>
              <c:yMode val="edge"/>
              <c:x val="0.53729659283929976"/>
              <c:y val="0.935416943214682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14584543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733224180239691"/>
          <c:y val="0.681806245627812"/>
          <c:w val="0.37043082184381276"/>
          <c:h val="0.15021272603164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50127920795255"/>
          <c:y val="0.12599322526416101"/>
          <c:w val="0.68975367506954743"/>
          <c:h val="0.758635774900258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取締件数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Sheet1!$A$2:$A$69</c:f>
              <c:strCache>
                <c:ptCount val="68"/>
                <c:pt idx="0">
                  <c:v>25</c:v>
                </c:pt>
                <c:pt idx="1">
                  <c:v>  26</c:v>
                </c:pt>
                <c:pt idx="2">
                  <c:v>  27</c:v>
                </c:pt>
                <c:pt idx="3">
                  <c:v>  28</c:v>
                </c:pt>
                <c:pt idx="4">
                  <c:v>  29</c:v>
                </c:pt>
                <c:pt idx="5">
                  <c:v>  30</c:v>
                </c:pt>
                <c:pt idx="6">
                  <c:v>  31</c:v>
                </c:pt>
                <c:pt idx="7">
                  <c:v>  32</c:v>
                </c:pt>
                <c:pt idx="8">
                  <c:v>  33</c:v>
                </c:pt>
                <c:pt idx="9">
                  <c:v>  34</c:v>
                </c:pt>
                <c:pt idx="10">
                  <c:v>  35</c:v>
                </c:pt>
                <c:pt idx="11">
                  <c:v>  36</c:v>
                </c:pt>
                <c:pt idx="12">
                  <c:v>  37</c:v>
                </c:pt>
                <c:pt idx="13">
                  <c:v>  38</c:v>
                </c:pt>
                <c:pt idx="14">
                  <c:v>  39</c:v>
                </c:pt>
                <c:pt idx="15">
                  <c:v>  40</c:v>
                </c:pt>
                <c:pt idx="16">
                  <c:v>  41</c:v>
                </c:pt>
                <c:pt idx="17">
                  <c:v>  42</c:v>
                </c:pt>
                <c:pt idx="18">
                  <c:v>  43</c:v>
                </c:pt>
                <c:pt idx="19">
                  <c:v>  44</c:v>
                </c:pt>
                <c:pt idx="20">
                  <c:v>  45</c:v>
                </c:pt>
                <c:pt idx="21">
                  <c:v>  46</c:v>
                </c:pt>
                <c:pt idx="22">
                  <c:v>  47</c:v>
                </c:pt>
                <c:pt idx="23">
                  <c:v>  48</c:v>
                </c:pt>
                <c:pt idx="24">
                  <c:v>  49</c:v>
                </c:pt>
                <c:pt idx="25">
                  <c:v>  50</c:v>
                </c:pt>
                <c:pt idx="26">
                  <c:v>  51</c:v>
                </c:pt>
                <c:pt idx="27">
                  <c:v>  52</c:v>
                </c:pt>
                <c:pt idx="28">
                  <c:v>  53</c:v>
                </c:pt>
                <c:pt idx="29">
                  <c:v>  54</c:v>
                </c:pt>
                <c:pt idx="30">
                  <c:v>  55</c:v>
                </c:pt>
                <c:pt idx="31">
                  <c:v>  56</c:v>
                </c:pt>
                <c:pt idx="32">
                  <c:v>  57</c:v>
                </c:pt>
                <c:pt idx="33">
                  <c:v>  58</c:v>
                </c:pt>
                <c:pt idx="34">
                  <c:v>  59</c:v>
                </c:pt>
                <c:pt idx="35">
                  <c:v>  60</c:v>
                </c:pt>
                <c:pt idx="36">
                  <c:v>  61</c:v>
                </c:pt>
                <c:pt idx="37">
                  <c:v>  62</c:v>
                </c:pt>
                <c:pt idx="38">
                  <c:v>  63</c:v>
                </c:pt>
                <c:pt idx="39">
                  <c:v>元</c:v>
                </c:pt>
                <c:pt idx="40">
                  <c:v>  ２</c:v>
                </c:pt>
                <c:pt idx="41">
                  <c:v>  ３</c:v>
                </c:pt>
                <c:pt idx="42">
                  <c:v>  ４</c:v>
                </c:pt>
                <c:pt idx="43">
                  <c:v>  ５</c:v>
                </c:pt>
                <c:pt idx="44">
                  <c:v>  ６</c:v>
                </c:pt>
                <c:pt idx="45">
                  <c:v>  ７</c:v>
                </c:pt>
                <c:pt idx="46">
                  <c:v>  ８</c:v>
                </c:pt>
                <c:pt idx="47">
                  <c:v>  ９</c:v>
                </c:pt>
                <c:pt idx="48">
                  <c:v>  10</c:v>
                </c:pt>
                <c:pt idx="49">
                  <c:v>  11</c:v>
                </c:pt>
                <c:pt idx="50">
                  <c:v>  12</c:v>
                </c:pt>
                <c:pt idx="51">
                  <c:v>  13</c:v>
                </c:pt>
                <c:pt idx="52">
                  <c:v>  14</c:v>
                </c:pt>
                <c:pt idx="53">
                  <c:v>  15</c:v>
                </c:pt>
                <c:pt idx="54">
                  <c:v>  16</c:v>
                </c:pt>
                <c:pt idx="55">
                  <c:v>  17</c:v>
                </c:pt>
                <c:pt idx="56">
                  <c:v>  18</c:v>
                </c:pt>
                <c:pt idx="57">
                  <c:v>  19</c:v>
                </c:pt>
                <c:pt idx="58">
                  <c:v>   20 </c:v>
                </c:pt>
                <c:pt idx="59">
                  <c:v>  21</c:v>
                </c:pt>
                <c:pt idx="60">
                  <c:v>  22</c:v>
                </c:pt>
                <c:pt idx="61">
                  <c:v>  23</c:v>
                </c:pt>
                <c:pt idx="62">
                  <c:v>  24</c:v>
                </c:pt>
                <c:pt idx="63">
                  <c:v>  25</c:v>
                </c:pt>
                <c:pt idx="64">
                  <c:v>  26</c:v>
                </c:pt>
                <c:pt idx="65">
                  <c:v>   27 </c:v>
                </c:pt>
                <c:pt idx="66">
                  <c:v>  28</c:v>
                </c:pt>
                <c:pt idx="67">
                  <c:v>  29</c:v>
                </c:pt>
              </c:strCache>
            </c:strRef>
          </c:cat>
          <c:val>
            <c:numRef>
              <c:f>Sheet1!$B$2:$B$69</c:f>
              <c:numCache>
                <c:formatCode>#,##0_);[Red]\(#,##0\)</c:formatCode>
                <c:ptCount val="68"/>
                <c:pt idx="0">
                  <c:v>414693</c:v>
                </c:pt>
                <c:pt idx="1">
                  <c:v>479759</c:v>
                </c:pt>
                <c:pt idx="2">
                  <c:v>462109</c:v>
                </c:pt>
                <c:pt idx="3">
                  <c:v>890356</c:v>
                </c:pt>
                <c:pt idx="4">
                  <c:v>1388793</c:v>
                </c:pt>
                <c:pt idx="5">
                  <c:v>1663409</c:v>
                </c:pt>
                <c:pt idx="6">
                  <c:v>1781761</c:v>
                </c:pt>
                <c:pt idx="7">
                  <c:v>2117907</c:v>
                </c:pt>
                <c:pt idx="8">
                  <c:v>2100995</c:v>
                </c:pt>
                <c:pt idx="9">
                  <c:v>2137343</c:v>
                </c:pt>
                <c:pt idx="10">
                  <c:v>2813710</c:v>
                </c:pt>
                <c:pt idx="11">
                  <c:v>3299941</c:v>
                </c:pt>
                <c:pt idx="12">
                  <c:v>4452219</c:v>
                </c:pt>
                <c:pt idx="13">
                  <c:v>4293379</c:v>
                </c:pt>
                <c:pt idx="14">
                  <c:v>4708389</c:v>
                </c:pt>
                <c:pt idx="15">
                  <c:v>5121485</c:v>
                </c:pt>
                <c:pt idx="16">
                  <c:v>4679115</c:v>
                </c:pt>
                <c:pt idx="17">
                  <c:v>4783605</c:v>
                </c:pt>
                <c:pt idx="18">
                  <c:v>4046312</c:v>
                </c:pt>
                <c:pt idx="19">
                  <c:v>4204529</c:v>
                </c:pt>
                <c:pt idx="20">
                  <c:v>5390198</c:v>
                </c:pt>
                <c:pt idx="21">
                  <c:v>6802367</c:v>
                </c:pt>
                <c:pt idx="22">
                  <c:v>7320696</c:v>
                </c:pt>
                <c:pt idx="23">
                  <c:v>8156440</c:v>
                </c:pt>
                <c:pt idx="24">
                  <c:v>8946747</c:v>
                </c:pt>
                <c:pt idx="25">
                  <c:v>10268458</c:v>
                </c:pt>
                <c:pt idx="26">
                  <c:v>11955807</c:v>
                </c:pt>
                <c:pt idx="27">
                  <c:v>12588122</c:v>
                </c:pt>
                <c:pt idx="28">
                  <c:v>12230512</c:v>
                </c:pt>
                <c:pt idx="29">
                  <c:v>11017938</c:v>
                </c:pt>
                <c:pt idx="30">
                  <c:v>11741187</c:v>
                </c:pt>
                <c:pt idx="31">
                  <c:v>11796921</c:v>
                </c:pt>
                <c:pt idx="32">
                  <c:v>12421244</c:v>
                </c:pt>
                <c:pt idx="33">
                  <c:v>13265811</c:v>
                </c:pt>
                <c:pt idx="34">
                  <c:v>13856207</c:v>
                </c:pt>
                <c:pt idx="35">
                  <c:v>13818815</c:v>
                </c:pt>
                <c:pt idx="36">
                  <c:v>13306120</c:v>
                </c:pt>
                <c:pt idx="37">
                  <c:v>12799095</c:v>
                </c:pt>
                <c:pt idx="38">
                  <c:v>11004035</c:v>
                </c:pt>
                <c:pt idx="39">
                  <c:v>8523523</c:v>
                </c:pt>
                <c:pt idx="40">
                  <c:v>9103918</c:v>
                </c:pt>
                <c:pt idx="41">
                  <c:v>9354621</c:v>
                </c:pt>
                <c:pt idx="42">
                  <c:v>8946570</c:v>
                </c:pt>
                <c:pt idx="43">
                  <c:v>8695021</c:v>
                </c:pt>
                <c:pt idx="44">
                  <c:v>8740245</c:v>
                </c:pt>
                <c:pt idx="45">
                  <c:v>8432772</c:v>
                </c:pt>
                <c:pt idx="46">
                  <c:v>8730462</c:v>
                </c:pt>
                <c:pt idx="47">
                  <c:v>9018290</c:v>
                </c:pt>
                <c:pt idx="48">
                  <c:v>9055484</c:v>
                </c:pt>
                <c:pt idx="49">
                  <c:v>9008992</c:v>
                </c:pt>
                <c:pt idx="50">
                  <c:v>7925105</c:v>
                </c:pt>
                <c:pt idx="51">
                  <c:v>7814151</c:v>
                </c:pt>
                <c:pt idx="52">
                  <c:v>7827720</c:v>
                </c:pt>
                <c:pt idx="53">
                  <c:v>8138067</c:v>
                </c:pt>
                <c:pt idx="54">
                  <c:v>8535658</c:v>
                </c:pt>
                <c:pt idx="55">
                  <c:v>8967549</c:v>
                </c:pt>
                <c:pt idx="56">
                  <c:v>8598866</c:v>
                </c:pt>
                <c:pt idx="57">
                  <c:v>8503997</c:v>
                </c:pt>
                <c:pt idx="58">
                  <c:v>8197695</c:v>
                </c:pt>
                <c:pt idx="59">
                  <c:v>8367093</c:v>
                </c:pt>
                <c:pt idx="60">
                  <c:v>8062692</c:v>
                </c:pt>
                <c:pt idx="61">
                  <c:v>7864798</c:v>
                </c:pt>
                <c:pt idx="62">
                  <c:v>7826492</c:v>
                </c:pt>
                <c:pt idx="63">
                  <c:v>7464295</c:v>
                </c:pt>
                <c:pt idx="64">
                  <c:v>7057779</c:v>
                </c:pt>
                <c:pt idx="65">
                  <c:v>7082675</c:v>
                </c:pt>
                <c:pt idx="66">
                  <c:v>6766663</c:v>
                </c:pt>
                <c:pt idx="67">
                  <c:v>6509141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36-0946-887E-712E0A67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427392"/>
        <c:axId val="91781462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事故発生件数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Sheet1!$A$2:$A$69</c:f>
              <c:strCache>
                <c:ptCount val="68"/>
                <c:pt idx="0">
                  <c:v>25</c:v>
                </c:pt>
                <c:pt idx="1">
                  <c:v>  26</c:v>
                </c:pt>
                <c:pt idx="2">
                  <c:v>  27</c:v>
                </c:pt>
                <c:pt idx="3">
                  <c:v>  28</c:v>
                </c:pt>
                <c:pt idx="4">
                  <c:v>  29</c:v>
                </c:pt>
                <c:pt idx="5">
                  <c:v>  30</c:v>
                </c:pt>
                <c:pt idx="6">
                  <c:v>  31</c:v>
                </c:pt>
                <c:pt idx="7">
                  <c:v>  32</c:v>
                </c:pt>
                <c:pt idx="8">
                  <c:v>  33</c:v>
                </c:pt>
                <c:pt idx="9">
                  <c:v>  34</c:v>
                </c:pt>
                <c:pt idx="10">
                  <c:v>  35</c:v>
                </c:pt>
                <c:pt idx="11">
                  <c:v>  36</c:v>
                </c:pt>
                <c:pt idx="12">
                  <c:v>  37</c:v>
                </c:pt>
                <c:pt idx="13">
                  <c:v>  38</c:v>
                </c:pt>
                <c:pt idx="14">
                  <c:v>  39</c:v>
                </c:pt>
                <c:pt idx="15">
                  <c:v>  40</c:v>
                </c:pt>
                <c:pt idx="16">
                  <c:v>  41</c:v>
                </c:pt>
                <c:pt idx="17">
                  <c:v>  42</c:v>
                </c:pt>
                <c:pt idx="18">
                  <c:v>  43</c:v>
                </c:pt>
                <c:pt idx="19">
                  <c:v>  44</c:v>
                </c:pt>
                <c:pt idx="20">
                  <c:v>  45</c:v>
                </c:pt>
                <c:pt idx="21">
                  <c:v>  46</c:v>
                </c:pt>
                <c:pt idx="22">
                  <c:v>  47</c:v>
                </c:pt>
                <c:pt idx="23">
                  <c:v>  48</c:v>
                </c:pt>
                <c:pt idx="24">
                  <c:v>  49</c:v>
                </c:pt>
                <c:pt idx="25">
                  <c:v>  50</c:v>
                </c:pt>
                <c:pt idx="26">
                  <c:v>  51</c:v>
                </c:pt>
                <c:pt idx="27">
                  <c:v>  52</c:v>
                </c:pt>
                <c:pt idx="28">
                  <c:v>  53</c:v>
                </c:pt>
                <c:pt idx="29">
                  <c:v>  54</c:v>
                </c:pt>
                <c:pt idx="30">
                  <c:v>  55</c:v>
                </c:pt>
                <c:pt idx="31">
                  <c:v>  56</c:v>
                </c:pt>
                <c:pt idx="32">
                  <c:v>  57</c:v>
                </c:pt>
                <c:pt idx="33">
                  <c:v>  58</c:v>
                </c:pt>
                <c:pt idx="34">
                  <c:v>  59</c:v>
                </c:pt>
                <c:pt idx="35">
                  <c:v>  60</c:v>
                </c:pt>
                <c:pt idx="36">
                  <c:v>  61</c:v>
                </c:pt>
                <c:pt idx="37">
                  <c:v>  62</c:v>
                </c:pt>
                <c:pt idx="38">
                  <c:v>  63</c:v>
                </c:pt>
                <c:pt idx="39">
                  <c:v>元</c:v>
                </c:pt>
                <c:pt idx="40">
                  <c:v>  ２</c:v>
                </c:pt>
                <c:pt idx="41">
                  <c:v>  ３</c:v>
                </c:pt>
                <c:pt idx="42">
                  <c:v>  ４</c:v>
                </c:pt>
                <c:pt idx="43">
                  <c:v>  ５</c:v>
                </c:pt>
                <c:pt idx="44">
                  <c:v>  ６</c:v>
                </c:pt>
                <c:pt idx="45">
                  <c:v>  ７</c:v>
                </c:pt>
                <c:pt idx="46">
                  <c:v>  ８</c:v>
                </c:pt>
                <c:pt idx="47">
                  <c:v>  ９</c:v>
                </c:pt>
                <c:pt idx="48">
                  <c:v>  10</c:v>
                </c:pt>
                <c:pt idx="49">
                  <c:v>  11</c:v>
                </c:pt>
                <c:pt idx="50">
                  <c:v>  12</c:v>
                </c:pt>
                <c:pt idx="51">
                  <c:v>  13</c:v>
                </c:pt>
                <c:pt idx="52">
                  <c:v>  14</c:v>
                </c:pt>
                <c:pt idx="53">
                  <c:v>  15</c:v>
                </c:pt>
                <c:pt idx="54">
                  <c:v>  16</c:v>
                </c:pt>
                <c:pt idx="55">
                  <c:v>  17</c:v>
                </c:pt>
                <c:pt idx="56">
                  <c:v>  18</c:v>
                </c:pt>
                <c:pt idx="57">
                  <c:v>  19</c:v>
                </c:pt>
                <c:pt idx="58">
                  <c:v>   20 </c:v>
                </c:pt>
                <c:pt idx="59">
                  <c:v>  21</c:v>
                </c:pt>
                <c:pt idx="60">
                  <c:v>  22</c:v>
                </c:pt>
                <c:pt idx="61">
                  <c:v>  23</c:v>
                </c:pt>
                <c:pt idx="62">
                  <c:v>  24</c:v>
                </c:pt>
                <c:pt idx="63">
                  <c:v>  25</c:v>
                </c:pt>
                <c:pt idx="64">
                  <c:v>  26</c:v>
                </c:pt>
                <c:pt idx="65">
                  <c:v>   27 </c:v>
                </c:pt>
                <c:pt idx="66">
                  <c:v>  28</c:v>
                </c:pt>
                <c:pt idx="67">
                  <c:v>  29</c:v>
                </c:pt>
              </c:strCache>
            </c:strRef>
          </c:cat>
          <c:val>
            <c:numRef>
              <c:f>Sheet1!$C$2:$C$69</c:f>
              <c:numCache>
                <c:formatCode>#,##0_);[Red]\(#,##0\)</c:formatCode>
                <c:ptCount val="68"/>
                <c:pt idx="0">
                  <c:v>33212</c:v>
                </c:pt>
                <c:pt idx="1">
                  <c:v>41423</c:v>
                </c:pt>
                <c:pt idx="2">
                  <c:v>58487</c:v>
                </c:pt>
                <c:pt idx="3">
                  <c:v>80019</c:v>
                </c:pt>
                <c:pt idx="4">
                  <c:v>93869</c:v>
                </c:pt>
                <c:pt idx="5">
                  <c:v>93981</c:v>
                </c:pt>
                <c:pt idx="6">
                  <c:v>122691</c:v>
                </c:pt>
                <c:pt idx="7">
                  <c:v>146833</c:v>
                </c:pt>
                <c:pt idx="8">
                  <c:v>168799</c:v>
                </c:pt>
                <c:pt idx="9">
                  <c:v>201292</c:v>
                </c:pt>
                <c:pt idx="10">
                  <c:v>449917</c:v>
                </c:pt>
                <c:pt idx="11">
                  <c:v>493693</c:v>
                </c:pt>
                <c:pt idx="12">
                  <c:v>479825</c:v>
                </c:pt>
                <c:pt idx="13">
                  <c:v>531966</c:v>
                </c:pt>
                <c:pt idx="14">
                  <c:v>557183</c:v>
                </c:pt>
                <c:pt idx="15">
                  <c:v>567286</c:v>
                </c:pt>
                <c:pt idx="16">
                  <c:v>425944</c:v>
                </c:pt>
                <c:pt idx="17">
                  <c:v>521481</c:v>
                </c:pt>
                <c:pt idx="18">
                  <c:v>635056</c:v>
                </c:pt>
                <c:pt idx="19">
                  <c:v>720880</c:v>
                </c:pt>
                <c:pt idx="20">
                  <c:v>718080</c:v>
                </c:pt>
                <c:pt idx="21">
                  <c:v>700290</c:v>
                </c:pt>
                <c:pt idx="22">
                  <c:v>659283</c:v>
                </c:pt>
                <c:pt idx="23">
                  <c:v>586713</c:v>
                </c:pt>
                <c:pt idx="24">
                  <c:v>490452</c:v>
                </c:pt>
                <c:pt idx="25">
                  <c:v>472938</c:v>
                </c:pt>
                <c:pt idx="26">
                  <c:v>471041</c:v>
                </c:pt>
                <c:pt idx="27">
                  <c:v>460649</c:v>
                </c:pt>
                <c:pt idx="28">
                  <c:v>464037</c:v>
                </c:pt>
                <c:pt idx="29">
                  <c:v>471573</c:v>
                </c:pt>
                <c:pt idx="30">
                  <c:v>476677</c:v>
                </c:pt>
                <c:pt idx="31">
                  <c:v>485578</c:v>
                </c:pt>
                <c:pt idx="32">
                  <c:v>502261</c:v>
                </c:pt>
                <c:pt idx="33">
                  <c:v>526362</c:v>
                </c:pt>
                <c:pt idx="34">
                  <c:v>518642</c:v>
                </c:pt>
                <c:pt idx="35">
                  <c:v>552788</c:v>
                </c:pt>
                <c:pt idx="36">
                  <c:v>579190</c:v>
                </c:pt>
                <c:pt idx="37">
                  <c:v>590723</c:v>
                </c:pt>
                <c:pt idx="38">
                  <c:v>614481</c:v>
                </c:pt>
                <c:pt idx="39">
                  <c:v>661363</c:v>
                </c:pt>
                <c:pt idx="40">
                  <c:v>643097</c:v>
                </c:pt>
                <c:pt idx="41">
                  <c:v>662392</c:v>
                </c:pt>
                <c:pt idx="42">
                  <c:v>695346</c:v>
                </c:pt>
                <c:pt idx="43">
                  <c:v>724678</c:v>
                </c:pt>
                <c:pt idx="44">
                  <c:v>729461</c:v>
                </c:pt>
                <c:pt idx="45">
                  <c:v>761794</c:v>
                </c:pt>
                <c:pt idx="46">
                  <c:v>771085</c:v>
                </c:pt>
                <c:pt idx="47">
                  <c:v>780401</c:v>
                </c:pt>
                <c:pt idx="48">
                  <c:v>803882</c:v>
                </c:pt>
                <c:pt idx="49">
                  <c:v>850371</c:v>
                </c:pt>
                <c:pt idx="50">
                  <c:v>931950</c:v>
                </c:pt>
                <c:pt idx="51">
                  <c:v>947253</c:v>
                </c:pt>
                <c:pt idx="52">
                  <c:v>936950</c:v>
                </c:pt>
                <c:pt idx="53">
                  <c:v>948281</c:v>
                </c:pt>
                <c:pt idx="54">
                  <c:v>952720</c:v>
                </c:pt>
                <c:pt idx="55">
                  <c:v>934346</c:v>
                </c:pt>
                <c:pt idx="56">
                  <c:v>887267</c:v>
                </c:pt>
                <c:pt idx="57">
                  <c:v>832704</c:v>
                </c:pt>
                <c:pt idx="58">
                  <c:v>766394</c:v>
                </c:pt>
                <c:pt idx="59">
                  <c:v>737637</c:v>
                </c:pt>
                <c:pt idx="60">
                  <c:v>725924</c:v>
                </c:pt>
                <c:pt idx="61">
                  <c:v>692084</c:v>
                </c:pt>
                <c:pt idx="62">
                  <c:v>665157</c:v>
                </c:pt>
                <c:pt idx="63">
                  <c:v>629033</c:v>
                </c:pt>
                <c:pt idx="64">
                  <c:v>573842</c:v>
                </c:pt>
                <c:pt idx="65">
                  <c:v>536899</c:v>
                </c:pt>
                <c:pt idx="66">
                  <c:v>499201</c:v>
                </c:pt>
                <c:pt idx="67">
                  <c:v>472165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36-0946-887E-712E0A67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15616"/>
        <c:axId val="951413136"/>
      </c:lineChart>
      <c:catAx>
        <c:axId val="9184273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78146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917814624"/>
        <c:scaling>
          <c:orientation val="minMax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4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交通取締件数（百万件）</a:t>
                </a:r>
              </a:p>
            </c:rich>
          </c:tx>
          <c:layout>
            <c:manualLayout>
              <c:xMode val="edge"/>
              <c:yMode val="edge"/>
              <c:x val="0"/>
              <c:y val="0.18640893806520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8427392"/>
        <c:crosses val="autoZero"/>
        <c:crossBetween val="between"/>
        <c:dispUnits>
          <c:builtInUnit val="millions"/>
        </c:dispUnits>
      </c:valAx>
      <c:valAx>
        <c:axId val="951413136"/>
        <c:scaling>
          <c:orientation val="minMax"/>
          <c:max val="1600000"/>
        </c:scaling>
        <c:delete val="0"/>
        <c:axPos val="r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4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事故発生件数（万件）</a:t>
                </a:r>
                <a:endParaRPr lang="en-US" altLang="ja-JP" sz="2400" dirty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51415616"/>
        <c:crosses val="max"/>
        <c:crossBetween val="between"/>
        <c:dispUnits>
          <c:builtInUnit val="tenThousands"/>
        </c:dispUnits>
      </c:valAx>
      <c:catAx>
        <c:axId val="9514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1313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</c:v>
                </c:pt>
                <c:pt idx="1">
                  <c:v>北九州</c:v>
                </c:pt>
                <c:pt idx="2">
                  <c:v>筑豊</c:v>
                </c:pt>
                <c:pt idx="3">
                  <c:v>筑後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654.08559551921303</c:v>
                </c:pt>
                <c:pt idx="1">
                  <c:v>725.8992941531726</c:v>
                </c:pt>
                <c:pt idx="2">
                  <c:v>790.34230989338232</c:v>
                </c:pt>
                <c:pt idx="3">
                  <c:v>673.74519283052075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9-374D-B2B2-72D30F749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090927"/>
        <c:axId val="809443615"/>
      </c:barChart>
      <c:catAx>
        <c:axId val="77509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9443615"/>
        <c:crosses val="autoZero"/>
        <c:auto val="1"/>
        <c:lblAlgn val="ctr"/>
        <c:lblOffset val="100"/>
        <c:noMultiLvlLbl val="0"/>
      </c:catAx>
      <c:valAx>
        <c:axId val="809443615"/>
        <c:scaling>
          <c:orientation val="minMax"/>
          <c:min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0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事故件数（件）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 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7509092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</c:v>
                </c:pt>
                <c:pt idx="1">
                  <c:v>北九州</c:v>
                </c:pt>
                <c:pt idx="2">
                  <c:v>筑豊</c:v>
                </c:pt>
                <c:pt idx="3">
                  <c:v>筑後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1006.0725767477045</c:v>
                </c:pt>
                <c:pt idx="1">
                  <c:v>1151.1309914990143</c:v>
                </c:pt>
                <c:pt idx="2">
                  <c:v>1064.9494934728903</c:v>
                </c:pt>
                <c:pt idx="3">
                  <c:v>991.40972207068603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C-9A44-9332-4C355B53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090927"/>
        <c:axId val="809443615"/>
      </c:barChart>
      <c:catAx>
        <c:axId val="77509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9443615"/>
        <c:crosses val="autoZero"/>
        <c:auto val="1"/>
        <c:lblAlgn val="ctr"/>
        <c:lblOffset val="100"/>
        <c:noMultiLvlLbl val="0"/>
      </c:catAx>
      <c:valAx>
        <c:axId val="809443615"/>
        <c:scaling>
          <c:orientation val="minMax"/>
          <c:min val="8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0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事故件数（件）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 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7509092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高齢者事故比率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27.496051938936656</c:v>
                </c:pt>
                <c:pt idx="1">
                  <c:v>32.466688332791684</c:v>
                </c:pt>
                <c:pt idx="2">
                  <c:v>36.236193712829227</c:v>
                </c:pt>
                <c:pt idx="3">
                  <c:v>33.95084372707263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9-374D-B2B2-72D30F7492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高齢者人口比率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22.568640445609507</c:v>
                </c:pt>
                <c:pt idx="1">
                  <c:v>29.90611554024591</c:v>
                </c:pt>
                <c:pt idx="2">
                  <c:v>31.363665072183867</c:v>
                </c:pt>
                <c:pt idx="3">
                  <c:v>29.34671947437905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7-7D43-B481-16895F293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090927"/>
        <c:axId val="809443615"/>
      </c:barChart>
      <c:catAx>
        <c:axId val="77509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9443615"/>
        <c:crosses val="autoZero"/>
        <c:auto val="1"/>
        <c:lblAlgn val="ctr"/>
        <c:lblOffset val="100"/>
        <c:noMultiLvlLbl val="0"/>
      </c:catAx>
      <c:valAx>
        <c:axId val="809443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0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割合（％）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 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7509092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2.6571817507869147E-4"/>
          <c:y val="0.81971868445593576"/>
          <c:w val="0.46856587342564759"/>
          <c:h val="0.18028131554406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人口10万人当たり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798.40624458642867</c:v>
                </c:pt>
                <c:pt idx="1">
                  <c:v>783.12812258293786</c:v>
                </c:pt>
                <c:pt idx="2">
                  <c:v>904.07096904113359</c:v>
                </c:pt>
                <c:pt idx="3">
                  <c:v>774.59690412323243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C-9A44-9332-4C355B53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090927"/>
        <c:axId val="809443615"/>
      </c:barChart>
      <c:catAx>
        <c:axId val="77509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9443615"/>
        <c:crosses val="autoZero"/>
        <c:auto val="1"/>
        <c:lblAlgn val="ctr"/>
        <c:lblOffset val="100"/>
        <c:noMultiLvlLbl val="0"/>
      </c:catAx>
      <c:valAx>
        <c:axId val="809443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20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事故件数（件）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 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7509092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11414749626885E-2"/>
          <c:y val="0.32046482251320635"/>
          <c:w val="0.87796021820801806"/>
          <c:h val="0.569912522666467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5.5m未満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1794</c:v>
                </c:pt>
                <c:pt idx="1">
                  <c:v>722</c:v>
                </c:pt>
                <c:pt idx="2">
                  <c:v>244</c:v>
                </c:pt>
                <c:pt idx="3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E-504F-930A-ECF3623C5C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5.5-13m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3402</c:v>
                </c:pt>
                <c:pt idx="1">
                  <c:v>1647</c:v>
                </c:pt>
                <c:pt idx="2">
                  <c:v>454</c:v>
                </c:pt>
                <c:pt idx="3">
                  <c:v>1280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E-504F-930A-ECF3623C5C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13m以上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1585</c:v>
                </c:pt>
                <c:pt idx="1">
                  <c:v>855</c:v>
                </c:pt>
                <c:pt idx="2">
                  <c:v>94</c:v>
                </c:pt>
                <c:pt idx="3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E-504F-930A-ECF3623C5C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3.5m未満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571</c:v>
                </c:pt>
                <c:pt idx="1">
                  <c:v>192</c:v>
                </c:pt>
                <c:pt idx="2">
                  <c:v>89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8E-504F-930A-ECF3623C5C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3.5-5.5m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Sheet1!$F$2:$F$5</c:f>
              <c:numCache>
                <c:formatCode>#,##0_);[Red]\(#,##0\)</c:formatCode>
                <c:ptCount val="4"/>
                <c:pt idx="0">
                  <c:v>788</c:v>
                </c:pt>
                <c:pt idx="1">
                  <c:v>346</c:v>
                </c:pt>
                <c:pt idx="2">
                  <c:v>65</c:v>
                </c:pt>
                <c:pt idx="3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8-DF48-8243-B0794180962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5.5-9m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Sheet1!$G$2:$G$5</c:f>
              <c:numCache>
                <c:formatCode>#,##0_);[Red]\(#,##0\)</c:formatCode>
                <c:ptCount val="4"/>
                <c:pt idx="0">
                  <c:v>3627</c:v>
                </c:pt>
                <c:pt idx="1">
                  <c:v>2087</c:v>
                </c:pt>
                <c:pt idx="2">
                  <c:v>790</c:v>
                </c:pt>
                <c:pt idx="3">
                  <c:v>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8-DF48-8243-B0794180962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9-13m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Sheet1!$H$2:$H$5</c:f>
              <c:numCache>
                <c:formatCode>#,##0_);[Red]\(#,##0\)</c:formatCode>
                <c:ptCount val="4"/>
                <c:pt idx="0">
                  <c:v>2274</c:v>
                </c:pt>
                <c:pt idx="1">
                  <c:v>1182</c:v>
                </c:pt>
                <c:pt idx="2">
                  <c:v>256</c:v>
                </c:pt>
                <c:pt idx="3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8-DF48-8243-B0794180962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13.-19.5m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Sheet1!$I$2:$I$5</c:f>
              <c:numCache>
                <c:formatCode>#,##0_);[Red]\(#,##0\)</c:formatCode>
                <c:ptCount val="4"/>
                <c:pt idx="0">
                  <c:v>1314</c:v>
                </c:pt>
                <c:pt idx="1">
                  <c:v>1067</c:v>
                </c:pt>
                <c:pt idx="2">
                  <c:v>143</c:v>
                </c:pt>
                <c:pt idx="3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D8-DF48-8243-B0794180962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19m以上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Sheet1!$J$2:$J$5</c:f>
              <c:numCache>
                <c:formatCode>#,##0_);[Red]\(#,##0\)</c:formatCode>
                <c:ptCount val="4"/>
                <c:pt idx="0">
                  <c:v>720</c:v>
                </c:pt>
                <c:pt idx="1">
                  <c:v>436</c:v>
                </c:pt>
                <c:pt idx="2">
                  <c:v>17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D8-DF48-8243-B0794180962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一般交通の場所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福岡地区</c:v>
                </c:pt>
                <c:pt idx="1">
                  <c:v>北九州地区</c:v>
                </c:pt>
                <c:pt idx="2">
                  <c:v>筑豊地区</c:v>
                </c:pt>
                <c:pt idx="3">
                  <c:v>筑後地区</c:v>
                </c:pt>
              </c:strCache>
            </c:strRef>
          </c:cat>
          <c:val>
            <c:numRef>
              <c:f>Sheet1!$K$2:$K$5</c:f>
              <c:numCache>
                <c:formatCode>#,##0_);[Red]\(#,##0\)</c:formatCode>
                <c:ptCount val="4"/>
                <c:pt idx="0">
                  <c:v>1022</c:v>
                </c:pt>
                <c:pt idx="1">
                  <c:v>697</c:v>
                </c:pt>
                <c:pt idx="2">
                  <c:v>211</c:v>
                </c:pt>
                <c:pt idx="3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D8-DF48-8243-B0794180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14418432"/>
        <c:axId val="914420112"/>
      </c:barChart>
      <c:catAx>
        <c:axId val="91441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20112"/>
        <c:crosses val="autoZero"/>
        <c:auto val="1"/>
        <c:lblAlgn val="ctr"/>
        <c:lblOffset val="100"/>
        <c:noMultiLvlLbl val="0"/>
      </c:catAx>
      <c:valAx>
        <c:axId val="91442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9144184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088818897637795"/>
          <c:y val="2.4822616898606993E-2"/>
          <c:w val="0.78251831021122364"/>
          <c:h val="0.26968082614539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169740648745"/>
          <c:y val="2.6914664330594536E-2"/>
          <c:w val="0.65961568146268124"/>
          <c:h val="0.8360773639581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</c:v>
                </c:pt>
                <c:pt idx="1">
                  <c:v>15</c:v>
                </c:pt>
                <c:pt idx="2">
                  <c:v>44</c:v>
                </c:pt>
                <c:pt idx="3">
                  <c:v>953</c:v>
                </c:pt>
                <c:pt idx="4">
                  <c:v>2623</c:v>
                </c:pt>
                <c:pt idx="5">
                  <c:v>2033</c:v>
                </c:pt>
                <c:pt idx="6">
                  <c:v>1891</c:v>
                </c:pt>
                <c:pt idx="7">
                  <c:v>1842</c:v>
                </c:pt>
                <c:pt idx="8">
                  <c:v>1922</c:v>
                </c:pt>
                <c:pt idx="9">
                  <c:v>1802</c:v>
                </c:pt>
                <c:pt idx="10">
                  <c:v>1463</c:v>
                </c:pt>
                <c:pt idx="11">
                  <c:v>1489</c:v>
                </c:pt>
                <c:pt idx="12">
                  <c:v>1593</c:v>
                </c:pt>
                <c:pt idx="13">
                  <c:v>1989</c:v>
                </c:pt>
                <c:pt idx="14">
                  <c:v>1228</c:v>
                </c:pt>
                <c:pt idx="15">
                  <c:v>863</c:v>
                </c:pt>
                <c:pt idx="16">
                  <c:v>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9-794F-A33C-08E94DD08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368</c:v>
                </c:pt>
                <c:pt idx="4">
                  <c:v>1336</c:v>
                </c:pt>
                <c:pt idx="5">
                  <c:v>1093</c:v>
                </c:pt>
                <c:pt idx="6">
                  <c:v>984</c:v>
                </c:pt>
                <c:pt idx="7">
                  <c:v>1138</c:v>
                </c:pt>
                <c:pt idx="8">
                  <c:v>1235</c:v>
                </c:pt>
                <c:pt idx="9">
                  <c:v>1176</c:v>
                </c:pt>
                <c:pt idx="10">
                  <c:v>898</c:v>
                </c:pt>
                <c:pt idx="11">
                  <c:v>791</c:v>
                </c:pt>
                <c:pt idx="12">
                  <c:v>817</c:v>
                </c:pt>
                <c:pt idx="13">
                  <c:v>924</c:v>
                </c:pt>
                <c:pt idx="14">
                  <c:v>588</c:v>
                </c:pt>
                <c:pt idx="15">
                  <c:v>348</c:v>
                </c:pt>
                <c:pt idx="16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9-794F-A33C-08E94DD08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584543"/>
        <c:axId val="806936975"/>
      </c:barChart>
      <c:catAx>
        <c:axId val="71458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6936975"/>
        <c:crosses val="autoZero"/>
        <c:auto val="1"/>
        <c:lblAlgn val="ctr"/>
        <c:lblOffset val="100"/>
        <c:noMultiLvlLbl val="0"/>
      </c:catAx>
      <c:valAx>
        <c:axId val="80693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18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発生件数（千件）</a:t>
                </a:r>
              </a:p>
            </c:rich>
          </c:tx>
          <c:layout>
            <c:manualLayout>
              <c:xMode val="edge"/>
              <c:yMode val="edge"/>
              <c:x val="0.35212266645313844"/>
              <c:y val="0.93347165068965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14584543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607419120949969"/>
          <c:y val="5.6851593080330352E-2"/>
          <c:w val="0.26162014750578044"/>
          <c:h val="0.13815526466825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169740648745"/>
          <c:y val="2.6914664330594536E-2"/>
          <c:w val="0.65083517875627939"/>
          <c:h val="0.83118378862528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Sheet1!$B$3:$B$19</c:f>
              <c:numCache>
                <c:formatCode>0.0_ </c:formatCode>
                <c:ptCount val="17"/>
                <c:pt idx="0">
                  <c:v>0</c:v>
                </c:pt>
                <c:pt idx="1">
                  <c:v>12.417938125553635</c:v>
                </c:pt>
                <c:pt idx="2">
                  <c:v>37.495313085864268</c:v>
                </c:pt>
                <c:pt idx="3">
                  <c:v>771.89742592862581</c:v>
                </c:pt>
                <c:pt idx="4">
                  <c:v>2108.0972473377533</c:v>
                </c:pt>
                <c:pt idx="5">
                  <c:v>1607.6738153982415</c:v>
                </c:pt>
                <c:pt idx="6">
                  <c:v>1253.8041784632114</c:v>
                </c:pt>
                <c:pt idx="7">
                  <c:v>1106.8580733939441</c:v>
                </c:pt>
                <c:pt idx="8">
                  <c:v>1025.8709494910677</c:v>
                </c:pt>
                <c:pt idx="9">
                  <c:v>1051.1701705672351</c:v>
                </c:pt>
                <c:pt idx="10">
                  <c:v>1037.0811446880605</c:v>
                </c:pt>
                <c:pt idx="11">
                  <c:v>1029.2958759038308</c:v>
                </c:pt>
                <c:pt idx="12">
                  <c:v>995.05284461434678</c:v>
                </c:pt>
                <c:pt idx="13">
                  <c:v>1020.1674120881376</c:v>
                </c:pt>
                <c:pt idx="14">
                  <c:v>996.8422505256151</c:v>
                </c:pt>
                <c:pt idx="15">
                  <c:v>822.32767327959141</c:v>
                </c:pt>
                <c:pt idx="16">
                  <c:v>638.47747678612541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5-A941-9931-B77D54A844E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</c:v>
                </c:pt>
              </c:strCache>
            </c:strRef>
          </c:cat>
          <c:val>
            <c:numRef>
              <c:f>Sheet1!$C$3:$C$19</c:f>
              <c:numCache>
                <c:formatCode>0.0_ </c:formatCode>
                <c:ptCount val="17"/>
                <c:pt idx="0">
                  <c:v>0</c:v>
                </c:pt>
                <c:pt idx="1">
                  <c:v>3.4771421368777005</c:v>
                </c:pt>
                <c:pt idx="2">
                  <c:v>8.0539795607896476</c:v>
                </c:pt>
                <c:pt idx="3">
                  <c:v>311.32618185509796</c:v>
                </c:pt>
                <c:pt idx="4">
                  <c:v>1051.1739157801978</c:v>
                </c:pt>
                <c:pt idx="5">
                  <c:v>818.15051574172503</c:v>
                </c:pt>
                <c:pt idx="6">
                  <c:v>635.01077711379855</c:v>
                </c:pt>
                <c:pt idx="7">
                  <c:v>672.60863397796584</c:v>
                </c:pt>
                <c:pt idx="8">
                  <c:v>651.89736443438005</c:v>
                </c:pt>
                <c:pt idx="9">
                  <c:v>661.39872332049151</c:v>
                </c:pt>
                <c:pt idx="10">
                  <c:v>595.12764096174749</c:v>
                </c:pt>
                <c:pt idx="11">
                  <c:v>515.69579815496945</c:v>
                </c:pt>
                <c:pt idx="12">
                  <c:v>477.60740320704315</c:v>
                </c:pt>
                <c:pt idx="13">
                  <c:v>428.7265337181355</c:v>
                </c:pt>
                <c:pt idx="14">
                  <c:v>392.80393872792985</c:v>
                </c:pt>
                <c:pt idx="15">
                  <c:v>243.9246637274212</c:v>
                </c:pt>
                <c:pt idx="16">
                  <c:v>52.527269476068426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5-A941-9931-B77D54A84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584543"/>
        <c:axId val="806936975"/>
      </c:barChart>
      <c:catAx>
        <c:axId val="71458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806936975"/>
        <c:crosses val="autoZero"/>
        <c:auto val="1"/>
        <c:lblAlgn val="ctr"/>
        <c:lblOffset val="100"/>
        <c:noMultiLvlLbl val="0"/>
      </c:catAx>
      <c:valAx>
        <c:axId val="80693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  <a:cs typeface="+mn-cs"/>
                  </a:defRPr>
                </a:pPr>
                <a:r>
                  <a:rPr lang="ja-JP" altLang="en-US" sz="1800">
                    <a:solidFill>
                      <a:schemeClr val="tx1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発生件数（千件）</a:t>
                </a:r>
              </a:p>
            </c:rich>
          </c:tx>
          <c:layout>
            <c:manualLayout>
              <c:xMode val="edge"/>
              <c:yMode val="edge"/>
              <c:x val="0.35506176622307861"/>
              <c:y val="0.92955698308383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  <a:cs typeface="+mn-cs"/>
                </a:defRPr>
              </a:pPr>
              <a:endParaRPr lang="ja-JP"/>
            </a:p>
          </c:txPr>
        </c:title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defRPr>
            </a:pPr>
            <a:endParaRPr lang="ja-JP"/>
          </a:p>
        </c:txPr>
        <c:crossAx val="714584543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607419120949969"/>
          <c:y val="5.6851593080330352E-2"/>
          <c:w val="0.26162014750578044"/>
          <c:h val="0.13815526466825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B4A301-BDB9-4026-ABF5-DE4763497C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40532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0529D5-47E8-4812-8F5F-7DC3F3040376}" type="datetimeFigureOut">
              <a:rPr lang="ja-JP" altLang="en-US"/>
              <a:pPr>
                <a:defRPr/>
              </a:pPr>
              <a:t>2019/6/6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252" y="3199407"/>
            <a:ext cx="7896986" cy="303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180B5C-4121-433D-B4A7-63FFA6EC6E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7264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C0B9A-7984-403E-BDC9-AA10FFCD2BAC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ヘッダー プレースホルダー 2">
            <a:extLst>
              <a:ext uri="{FF2B5EF4-FFF2-40B4-BE49-F238E27FC236}">
                <a16:creationId xmlns:a16="http://schemas.microsoft.com/office/drawing/2014/main" id="{9D7109CB-BE1B-C340-A6C3-70741C42FC38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78518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D04359AC-C595-814A-9B49-98E0E50295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7503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36F0B0FF-EF6D-2846-B15B-036BEC855F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810694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B3E82188-8B91-2841-8802-973AABA6E4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99289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F0BC0028-BEEC-4748-8B72-3097C157C4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304811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0A20FEA-9D15-FD4E-9D64-0D8A0C540BE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321170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D2F0318B-4DB9-0A46-97E8-A5E978B7124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992967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B289CEBF-094D-6440-82D9-1B9A9AD717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624231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5B0A0A7E-1695-5D42-91BE-EE289638C5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167664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30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年警察白書、平成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30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年中の交通事故の発生状況</a:t>
            </a:r>
            <a:endParaRPr lang="en-US" altLang="ja-JP" sz="1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dirty="0"/>
          </a:p>
          <a:p>
            <a:r>
              <a:rPr kumimoji="1" lang="ja-JP" altLang="en-US"/>
              <a:t>違反について</a:t>
            </a:r>
            <a:endParaRPr kumimoji="1" lang="en-US" altLang="ja-JP" dirty="0"/>
          </a:p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 １　 車両等の件数は、重被けん引車以外の軽車両を除いた告知・送致件数である。</a:t>
            </a:r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２ 　指数は、平成元年を１００としたものである。</a:t>
            </a:r>
            <a:r>
              <a:rPr lang="ja-JP" altLang="en-US"/>
              <a:t> 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３ 　昭和４３年以降の車両等の件数は、告知、送致件数である。</a:t>
            </a:r>
            <a:r>
              <a:rPr lang="ja-JP" altLang="en-US"/>
              <a:t> 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事故について</a:t>
            </a:r>
            <a:endParaRPr kumimoji="1" lang="en-US" altLang="ja-JP" dirty="0"/>
          </a:p>
          <a:p>
            <a:r>
              <a:rPr lang="ja-JP" altLang="en-US">
                <a:ea typeface="ＭＳ Ｐ明朝" charset="-128"/>
              </a:rPr>
              <a:t>１　昭和</a:t>
            </a:r>
            <a:r>
              <a:rPr lang="en-US" altLang="ja-JP" dirty="0">
                <a:ea typeface="ＭＳ Ｐ明朝" charset="-128"/>
              </a:rPr>
              <a:t>34</a:t>
            </a:r>
            <a:r>
              <a:rPr lang="ja-JP" altLang="en-US">
                <a:ea typeface="ＭＳ Ｐ明朝" charset="-128"/>
              </a:rPr>
              <a:t>年までは、軽微な被害事故（８日未満の負傷、２万円以下の物的損害）は含まない。 </a:t>
            </a:r>
            <a:endParaRPr lang="en-US" altLang="ja-JP" dirty="0">
              <a:ea typeface="ＭＳ Ｐ明朝" charset="-128"/>
            </a:endParaRPr>
          </a:p>
          <a:p>
            <a:r>
              <a:rPr lang="ja-JP" altLang="en-US">
                <a:ea typeface="ＭＳ Ｐ明朝" charset="-128"/>
              </a:rPr>
              <a:t>２　昭和</a:t>
            </a:r>
            <a:r>
              <a:rPr lang="en-US" altLang="ja-JP" dirty="0">
                <a:ea typeface="ＭＳ Ｐ明朝" charset="-128"/>
              </a:rPr>
              <a:t>40</a:t>
            </a:r>
            <a:r>
              <a:rPr lang="ja-JP" altLang="en-US">
                <a:ea typeface="ＭＳ Ｐ明朝" charset="-128"/>
              </a:rPr>
              <a:t>年までの件数は、物損事故を含む。</a:t>
            </a:r>
            <a:endParaRPr lang="en-US" altLang="ja-JP" dirty="0">
              <a:ea typeface="ＭＳ Ｐ明朝" charset="-128"/>
            </a:endParaRPr>
          </a:p>
          <a:p>
            <a:r>
              <a:rPr lang="ja-JP" altLang="en-US">
                <a:ea typeface="ＭＳ Ｐ明朝" charset="-128"/>
              </a:rPr>
              <a:t>３　昭和</a:t>
            </a:r>
            <a:r>
              <a:rPr lang="en-US" altLang="ja-JP" dirty="0">
                <a:ea typeface="ＭＳ Ｐ明朝" charset="-128"/>
              </a:rPr>
              <a:t>46</a:t>
            </a:r>
            <a:r>
              <a:rPr lang="ja-JP" altLang="en-US">
                <a:ea typeface="ＭＳ Ｐ明朝" charset="-128"/>
              </a:rPr>
              <a:t>年以前は、沖縄県を含まない。 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3A2BD4F2-B92B-7449-BD8E-37D5A1B572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072037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年版交通統計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561B02BA-08BB-D247-BA04-1BC227EF34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02663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30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年中の交通事故の発生状況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注１　算出に用いた人口は、各年の前年の人口であり、総務省統計資料「国勢調査」又は「人口推計」（各年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月１日現在人口（補間補正を行っていないもの。ただし、昭和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年及び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年は補間補正人口））による。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２　指数は昭和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年を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とした値である。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３　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年以前は、沖縄県を含まない。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４　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年以前の件数は、物損事故を含む。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５　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年以前は、軽微な被害事故（８日未満の負傷、２万円以下の物的損害）は含まない。</a:t>
            </a:r>
            <a:r>
              <a:rPr lang="ja-JP" altLang="en-US"/>
              <a:t> 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D83CCB6F-81DB-9D4E-AB4E-DA0FF25D4F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207636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54D9EA54-35A4-5C43-9FA8-6834E54821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223996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3C3A5D85-9756-C14C-B7DA-A217B380A5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560129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9C01E30-6970-214E-9CE1-BBB49CF514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454395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FCDFB088-40E0-6649-B08A-02C32A4627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05196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02519865-D29C-054F-9034-2C03D58446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660648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E48F851A-F529-974D-90AE-EBD57B4604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68458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出典：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D68690D-0F3C-1D4A-9E02-65F186E73F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230253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lang="en-US" altLang="ja-JP" sz="1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30F54C5B-DF1C-2A42-8933-3695A6BD03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155528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B0B4AFD-E4E3-3849-BDBD-2EFDFECCF3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217686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45A99730-EC81-F841-B8E3-8B1E8CECF1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79535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年版交通統計、平成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注１　自動車台数（原付二種、原付一種及び小特を除く。）は、国土交通省統計資料「自動車保有車両数月報」（各年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月末現在）による。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２　人口は、総務省統計資料「国勢調査」又は「人口推計」（各年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月１日現在人口（補間補正を行っていないもの））による。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３　件数及び負傷者数は、昭和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年以前は軽微な被害（８日未満の負傷、２万円以下の物的損害）事故を含まない。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４　件数は、昭和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年以降は物損事故を含まない。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５　件数、死傷者数及び人口は、昭和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年以前は沖縄県を含まない。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６　自動車台数は、昭和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年以前は沖縄県を含まない。</a:t>
            </a:r>
            <a:r>
              <a:rPr lang="ja-JP" altLang="en-US"/>
              <a:t> 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B1B1A2F7-EF1C-1343-866F-4E5E5AD319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460332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C7AB9D18-3AC7-E540-B1D2-15E69D6E76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012067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82BCAC1-322E-B643-BAE6-4D7A67A195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2789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205E87DB-78E8-864C-8E20-05AE487203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376260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0CE51D0-74C9-F44B-87EC-99F9455B5E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682614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出典：平成</a:t>
            </a:r>
            <a:r>
              <a:rPr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29</a:t>
            </a:r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年版交通年鑑（福岡県警）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1F0FF765-D0DF-FD41-97F9-DA7387AF40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8072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注１　自動車台数（原付二種、原付一種及び小特を除く。）は、国土交通省統計資料「自動車保有車両数月報」（各年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月末現在）による。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２　人口は、総務省統計資料「国勢調査」又は「人口推計」（各年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月１日現在人口（補間補正を行っていないもの））による。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３　件数及び負傷者数は、昭和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年以前は軽微な被害（８日未満の負傷、２万円以下の物的損害）事故を含まない。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４　件数は、昭和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年以降は物損事故を含まない。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５　件数、死傷者数及び人口は、昭和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年以前は沖縄県を含まない。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/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６　自動車台数は、昭和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年以前は沖縄県を含まない。</a:t>
            </a:r>
            <a:r>
              <a:rPr lang="ja-JP" altLang="en-US"/>
              <a:t>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726041B5-55E9-174A-BEF2-DD80C237B0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27546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49043EE3-B285-1C45-B46B-15A42FD828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282937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E512580E-1C65-2F4B-8736-338D7B79FA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287767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5D4AD821-44A9-BC4A-ADEA-F31E83745D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4219696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6994671D-F5DE-BF40-B247-B1731F634F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181533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出典：平成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年版交通事故統計年報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25BD71C5-0B68-2145-B78F-17B4176E54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2019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06780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55F7EA-7E6F-431D-81A2-8182D41E67A7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A2F8-0B9A-4545-9587-448D7A387B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40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858000" y="214313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BC8439-7D48-427F-94AA-43DA2A50690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90490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3621E1-330F-45B9-A907-580EDF16F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6" r:id="rId2"/>
    <p:sldLayoutId id="2147483877" r:id="rId3"/>
    <p:sldLayoutId id="2147483883" r:id="rId4"/>
    <p:sldLayoutId id="214748387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FF0000"/>
          </a:solidFill>
          <a:latin typeface="HGMaruGothicMPRO" panose="020F0600000000000000" pitchFamily="34" charset="-128"/>
          <a:ea typeface="HGMaruGothicMPRO" panose="020F0600000000000000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ctrTitle"/>
          </p:nvPr>
        </p:nvSpPr>
        <p:spPr>
          <a:xfrm>
            <a:off x="728690" y="1571625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4400" dirty="0"/>
              <a:t>講習資料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80109" y="4005064"/>
            <a:ext cx="504090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九州大学大学院</a:t>
            </a:r>
          </a:p>
          <a:p>
            <a:pPr algn="ctr" eaLnBrk="1" hangingPunct="1">
              <a:buFontTx/>
              <a:buNone/>
            </a:pPr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システム情報科学研究院</a:t>
            </a:r>
          </a:p>
          <a:p>
            <a:pPr algn="ctr" eaLnBrk="1" hangingPunct="1">
              <a:buFontTx/>
              <a:buNone/>
            </a:pPr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志堂寺　和則</a:t>
            </a:r>
            <a:endParaRPr lang="ja-JP" altLang="en-US" sz="2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Picture 4" descr="C:\My Documents\KOKUYO 合わせ名人３\ImageLib\logo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119563"/>
            <a:ext cx="785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0BA1D-B2FD-7A41-BF44-47A58089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00072"/>
            <a:ext cx="8229600" cy="65403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1km</a:t>
            </a:r>
            <a:r>
              <a:rPr kumimoji="1" lang="ja-JP" altLang="en-US"/>
              <a:t>当たりの事故率の推移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0EB1F2-ADDE-FA44-B5D7-36D37A39C38D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57E58DA-8EF3-1149-8B97-B89580A1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105"/>
            <a:ext cx="9144000" cy="55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F60C8-0537-A446-A02D-90EF01DD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人口</a:t>
            </a:r>
            <a:r>
              <a:rPr kumimoji="1" lang="en-US" altLang="ja-JP" dirty="0"/>
              <a:t>10</a:t>
            </a:r>
            <a:r>
              <a:rPr kumimoji="1" lang="ja-JP" altLang="en-US"/>
              <a:t>万人当たり一般国道での事故件数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F3D453-90F6-164B-8A12-6991227BD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68" y="1826865"/>
            <a:ext cx="6522232" cy="472335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9BD4D3-E881-154F-9F27-FC2FB9E22226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9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F60C8-0537-A446-A02D-90EF01DD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人口</a:t>
            </a:r>
            <a:r>
              <a:rPr kumimoji="1" lang="en-US" altLang="ja-JP" dirty="0"/>
              <a:t>10</a:t>
            </a:r>
            <a:r>
              <a:rPr kumimoji="1" lang="ja-JP" altLang="en-US"/>
              <a:t>万人当たり主要地方道での事故件数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DE2AC2-B9C5-EE44-8DDF-02771C0E9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5807"/>
            <a:ext cx="6853262" cy="497049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43666C-8F80-9E47-93CB-9ABF28266B01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57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F60C8-0537-A446-A02D-90EF01DD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人口</a:t>
            </a:r>
            <a:r>
              <a:rPr kumimoji="1" lang="en-US" altLang="ja-JP" dirty="0"/>
              <a:t>10</a:t>
            </a:r>
            <a:r>
              <a:rPr kumimoji="1" lang="ja-JP" altLang="en-US"/>
              <a:t>万人当たり都道府県道での事故件数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758EEF-7098-9F4C-B2A4-3FED79058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70" y="1882402"/>
            <a:ext cx="6489030" cy="466171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71CA97-25E0-D248-AF87-D59553B256BF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78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F60C8-0537-A446-A02D-90EF01DD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人口</a:t>
            </a:r>
            <a:r>
              <a:rPr kumimoji="1" lang="en-US" altLang="ja-JP" dirty="0"/>
              <a:t>10</a:t>
            </a:r>
            <a:r>
              <a:rPr kumimoji="1" lang="ja-JP" altLang="en-US"/>
              <a:t>万人当たり市町村道での事故件数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5B9447-8733-714E-A307-6E47CF2BF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14581"/>
            <a:ext cx="6574887" cy="48379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B6989F-45A2-5540-B239-F47C43A8D41E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96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76" y="156508"/>
            <a:ext cx="8229600" cy="654032"/>
          </a:xfrm>
        </p:spPr>
        <p:txBody>
          <a:bodyPr>
            <a:normAutofit/>
          </a:bodyPr>
          <a:lstStyle/>
          <a:p>
            <a:r>
              <a:rPr kumimoji="1" lang="ja-JP" altLang="en-US"/>
              <a:t>免許取得後１年未満の交通事故割合</a:t>
            </a:r>
            <a:endParaRPr kumimoji="1" lang="ja-JP" altLang="en-US" sz="22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45D059-8F16-B344-92E8-D588F4B3CF6F}"/>
              </a:ext>
            </a:extLst>
          </p:cNvPr>
          <p:cNvSpPr txBox="1"/>
          <p:nvPr/>
        </p:nvSpPr>
        <p:spPr>
          <a:xfrm>
            <a:off x="4803689" y="95111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第１当事者／第２当事者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9AD368-9FEA-3B47-93F3-8BA2E0A57E7C}"/>
              </a:ext>
            </a:extLst>
          </p:cNvPr>
          <p:cNvSpPr txBox="1"/>
          <p:nvPr/>
        </p:nvSpPr>
        <p:spPr>
          <a:xfrm>
            <a:off x="539552" y="95111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全体に対する対象者の割合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FC8EDF0-F878-0E47-B7A3-0A59B4E8F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89369"/>
            <a:ext cx="6709246" cy="475018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A8CAA-FCEC-1E45-B902-2BC340AB3E30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4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88640"/>
            <a:ext cx="8229600" cy="654032"/>
          </a:xfrm>
        </p:spPr>
        <p:txBody>
          <a:bodyPr>
            <a:normAutofit/>
          </a:bodyPr>
          <a:lstStyle/>
          <a:p>
            <a:r>
              <a:rPr kumimoji="1" lang="ja-JP" altLang="en-US"/>
              <a:t>免許取得後</a:t>
            </a:r>
            <a:r>
              <a:rPr kumimoji="1" lang="en-US" altLang="ja-JP" dirty="0"/>
              <a:t>2</a:t>
            </a:r>
            <a:r>
              <a:rPr kumimoji="1" lang="ja-JP" altLang="en-US"/>
              <a:t>年未満の交通事故割合</a:t>
            </a:r>
            <a:endParaRPr kumimoji="1" lang="ja-JP" altLang="en-US" sz="22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2B6F48-B217-2A4E-9CE6-0EE3867382B0}"/>
              </a:ext>
            </a:extLst>
          </p:cNvPr>
          <p:cNvSpPr txBox="1"/>
          <p:nvPr/>
        </p:nvSpPr>
        <p:spPr>
          <a:xfrm>
            <a:off x="4803689" y="95111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第１当事者／第２当事者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C8BCA5-E395-7D49-A5B6-3EF06B3D3DAC}"/>
              </a:ext>
            </a:extLst>
          </p:cNvPr>
          <p:cNvSpPr txBox="1"/>
          <p:nvPr/>
        </p:nvSpPr>
        <p:spPr>
          <a:xfrm>
            <a:off x="539552" y="95111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全体に対する対象者の割合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55ACDB2-2064-7C4D-89D4-549801010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600364" cy="477740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08F566-1274-144C-AACE-E1EAC2ADC714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43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4032"/>
          </a:xfrm>
        </p:spPr>
        <p:txBody>
          <a:bodyPr>
            <a:normAutofit/>
          </a:bodyPr>
          <a:lstStyle/>
          <a:p>
            <a:r>
              <a:rPr kumimoji="1" lang="ja-JP" altLang="en-US"/>
              <a:t>免許取得後</a:t>
            </a:r>
            <a:r>
              <a:rPr lang="en-US" altLang="ja-JP" dirty="0"/>
              <a:t>3</a:t>
            </a:r>
            <a:r>
              <a:rPr kumimoji="1" lang="ja-JP" altLang="en-US"/>
              <a:t>年未満の交通事故割合</a:t>
            </a:r>
            <a:endParaRPr kumimoji="1" lang="ja-JP" altLang="en-US" sz="2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2338AD-BE46-434D-84BA-73C9A7F319B2}"/>
              </a:ext>
            </a:extLst>
          </p:cNvPr>
          <p:cNvSpPr txBox="1"/>
          <p:nvPr/>
        </p:nvSpPr>
        <p:spPr>
          <a:xfrm>
            <a:off x="4803689" y="95111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第１当事者／第２当事者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AF6C3E-CE42-2746-A5A1-70519D069A99}"/>
              </a:ext>
            </a:extLst>
          </p:cNvPr>
          <p:cNvSpPr txBox="1"/>
          <p:nvPr/>
        </p:nvSpPr>
        <p:spPr>
          <a:xfrm>
            <a:off x="539552" y="95111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全体に対する対象者の割合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3E3F19-DC6A-A44B-BDCD-EE820097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30" y="1727125"/>
            <a:ext cx="6743154" cy="479821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2FEAAD-5967-B449-839C-298BF8CECBAA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796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82680"/>
            <a:ext cx="8229600" cy="654032"/>
          </a:xfrm>
        </p:spPr>
        <p:txBody>
          <a:bodyPr>
            <a:normAutofit/>
          </a:bodyPr>
          <a:lstStyle/>
          <a:p>
            <a:r>
              <a:rPr kumimoji="1" lang="ja-JP" altLang="en-US"/>
              <a:t>免許取得後</a:t>
            </a:r>
            <a:r>
              <a:rPr kumimoji="1" lang="en-US" altLang="ja-JP" dirty="0"/>
              <a:t>10</a:t>
            </a:r>
            <a:r>
              <a:rPr kumimoji="1" lang="ja-JP" altLang="en-US"/>
              <a:t>年以上の交通事故割合</a:t>
            </a:r>
            <a:endParaRPr kumimoji="1" lang="ja-JP" altLang="en-US" sz="2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82A887-1AA5-8743-8239-17027709A249}"/>
              </a:ext>
            </a:extLst>
          </p:cNvPr>
          <p:cNvSpPr txBox="1"/>
          <p:nvPr/>
        </p:nvSpPr>
        <p:spPr>
          <a:xfrm>
            <a:off x="4803689" y="95111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第１当事者／第２当事者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5F69EB-DE1C-C642-84F3-797B7E28BABE}"/>
              </a:ext>
            </a:extLst>
          </p:cNvPr>
          <p:cNvSpPr txBox="1"/>
          <p:nvPr/>
        </p:nvSpPr>
        <p:spPr>
          <a:xfrm>
            <a:off x="539552" y="95111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全体に対する対象者の割合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91906B-C4F9-4A42-BE86-9BBC8CC97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28" y="1700808"/>
            <a:ext cx="6843156" cy="48864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D808DE-92FB-2445-ACB2-E88D5CC9FF07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45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0F766-04C1-9245-A2DC-0EB30839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39175"/>
            <a:ext cx="8229600" cy="654032"/>
          </a:xfrm>
        </p:spPr>
        <p:txBody>
          <a:bodyPr/>
          <a:lstStyle/>
          <a:p>
            <a:r>
              <a:rPr kumimoji="1" lang="ja-JP" altLang="en-US"/>
              <a:t>交通取締件数の推移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1B849669-1861-3744-A4A6-E2F67B05D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152420"/>
              </p:ext>
            </p:extLst>
          </p:nvPr>
        </p:nvGraphicFramePr>
        <p:xfrm>
          <a:off x="261220" y="1095762"/>
          <a:ext cx="8730379" cy="484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8D7FCB-6670-5844-BE16-432BB734FF46}"/>
              </a:ext>
            </a:extLst>
          </p:cNvPr>
          <p:cNvSpPr txBox="1"/>
          <p:nvPr/>
        </p:nvSpPr>
        <p:spPr>
          <a:xfrm>
            <a:off x="2771800" y="58743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昭和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7F0EE-3AD4-2D4D-A40A-87F7F1B1C92C}"/>
              </a:ext>
            </a:extLst>
          </p:cNvPr>
          <p:cNvSpPr txBox="1"/>
          <p:nvPr/>
        </p:nvSpPr>
        <p:spPr>
          <a:xfrm>
            <a:off x="5758434" y="58860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平成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92AD1D-B3F4-AD46-BD61-5166D9EE8FB7}"/>
              </a:ext>
            </a:extLst>
          </p:cNvPr>
          <p:cNvSpPr txBox="1"/>
          <p:nvPr/>
        </p:nvSpPr>
        <p:spPr>
          <a:xfrm>
            <a:off x="6158543" y="6577607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（警察庁資料を元に志堂寺が作成）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55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4EA1A-F3BD-0045-A539-235AEEAD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396852"/>
            <a:ext cx="8229600" cy="582612"/>
          </a:xfrm>
        </p:spPr>
        <p:txBody>
          <a:bodyPr/>
          <a:lstStyle/>
          <a:p>
            <a:r>
              <a:rPr kumimoji="1" lang="ja-JP" altLang="en-US"/>
              <a:t>１　交通事故発生の地域差（全国）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FD4D78-C37A-7A48-9C25-769B0608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593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0BA1D-B2FD-7A41-BF44-47A58089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54" y="252422"/>
            <a:ext cx="8229600" cy="654032"/>
          </a:xfrm>
        </p:spPr>
        <p:txBody>
          <a:bodyPr>
            <a:normAutofit/>
          </a:bodyPr>
          <a:lstStyle/>
          <a:p>
            <a:r>
              <a:rPr kumimoji="1" lang="ja-JP" altLang="en-US"/>
              <a:t>違反態様別交通法令違反取締件数の推移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570C78-33DB-1C42-A583-078C0498C49E}"/>
              </a:ext>
            </a:extLst>
          </p:cNvPr>
          <p:cNvSpPr txBox="1"/>
          <p:nvPr/>
        </p:nvSpPr>
        <p:spPr>
          <a:xfrm>
            <a:off x="412054" y="1031877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H29</a:t>
            </a:r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に</a:t>
            </a:r>
            <a:r>
              <a:rPr kumimoji="1"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万件以上の車両等の違反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F95FEF-F31F-584D-A842-08D440073E62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823AF3-2C64-A443-8365-7D32B2BB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289"/>
            <a:ext cx="9144000" cy="4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5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5E9B9-71D3-474D-89A7-A3ECDA9B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6" y="300866"/>
            <a:ext cx="8229600" cy="654032"/>
          </a:xfrm>
        </p:spPr>
        <p:txBody>
          <a:bodyPr/>
          <a:lstStyle/>
          <a:p>
            <a:r>
              <a:rPr kumimoji="1" lang="ja-JP" altLang="en-US"/>
              <a:t>車種別道路交通法違反取締割合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AF5E58-2DE9-584D-B45E-04949375EA50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9FD507E-A972-8D49-8DFB-C569E8248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9144000" cy="51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B2692EE-B653-724D-B9F7-D64E9F8A3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7"/>
            <a:ext cx="6967723" cy="50033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422"/>
            <a:ext cx="8991600" cy="654032"/>
          </a:xfrm>
        </p:spPr>
        <p:txBody>
          <a:bodyPr>
            <a:normAutofit/>
          </a:bodyPr>
          <a:lstStyle/>
          <a:p>
            <a:r>
              <a:rPr lang="ja-JP" altLang="en-US"/>
              <a:t>免許人口</a:t>
            </a:r>
            <a:r>
              <a:rPr lang="en-US" altLang="ja-JP" dirty="0"/>
              <a:t>10</a:t>
            </a:r>
            <a:r>
              <a:rPr lang="ja-JP" altLang="en-US"/>
              <a:t>万人当たり</a:t>
            </a:r>
            <a:r>
              <a:rPr kumimoji="1" lang="ja-JP" altLang="en-US"/>
              <a:t>道路交通法違反取締件数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53DF4-70CD-AE42-9BB1-13AF7B62F3C0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08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422"/>
            <a:ext cx="8991600" cy="654032"/>
          </a:xfrm>
        </p:spPr>
        <p:txBody>
          <a:bodyPr>
            <a:normAutofit/>
          </a:bodyPr>
          <a:lstStyle/>
          <a:p>
            <a:r>
              <a:rPr lang="ja-JP" altLang="en-US"/>
              <a:t>免許人口</a:t>
            </a:r>
            <a:r>
              <a:rPr lang="en-US" altLang="ja-JP" dirty="0"/>
              <a:t>10</a:t>
            </a:r>
            <a:r>
              <a:rPr lang="ja-JP" altLang="en-US"/>
              <a:t>万人当たり最高速度</a:t>
            </a:r>
            <a:r>
              <a:rPr kumimoji="1" lang="ja-JP" altLang="en-US"/>
              <a:t>違反取締件数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19AF41-22E0-C84C-B8BF-E48FF120B9D2}"/>
              </a:ext>
            </a:extLst>
          </p:cNvPr>
          <p:cNvSpPr txBox="1"/>
          <p:nvPr/>
        </p:nvSpPr>
        <p:spPr>
          <a:xfrm>
            <a:off x="251520" y="944563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全国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22</a:t>
            </a:r>
            <a:r>
              <a:rPr kumimoji="1"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.8%</a:t>
            </a:r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福岡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24.0%</a:t>
            </a:r>
            <a:endParaRPr kumimoji="1" lang="en-US" altLang="ja-JP" sz="2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7D9D139-2D06-E44E-B6D5-6CD1A1B2C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5180"/>
            <a:ext cx="6946990" cy="484217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C84BFE-3813-AC47-AE33-F2603E214D5A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31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422"/>
            <a:ext cx="8991600" cy="654032"/>
          </a:xfrm>
        </p:spPr>
        <p:txBody>
          <a:bodyPr>
            <a:normAutofit/>
          </a:bodyPr>
          <a:lstStyle/>
          <a:p>
            <a:r>
              <a:rPr lang="ja-JP" altLang="en-US"/>
              <a:t>免許人口</a:t>
            </a:r>
            <a:r>
              <a:rPr lang="en-US" altLang="ja-JP" dirty="0"/>
              <a:t>10</a:t>
            </a:r>
            <a:r>
              <a:rPr lang="ja-JP" altLang="en-US"/>
              <a:t>万人当たり一時停止</a:t>
            </a:r>
            <a:r>
              <a:rPr kumimoji="1" lang="ja-JP" altLang="en-US"/>
              <a:t>違反取締件数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23FC60-9432-D744-8D43-1770A68E4DF8}"/>
              </a:ext>
            </a:extLst>
          </p:cNvPr>
          <p:cNvSpPr txBox="1"/>
          <p:nvPr/>
        </p:nvSpPr>
        <p:spPr>
          <a:xfrm>
            <a:off x="251520" y="944563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全国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20</a:t>
            </a:r>
            <a:r>
              <a:rPr kumimoji="1"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.5%</a:t>
            </a:r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福岡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23.9%</a:t>
            </a:r>
            <a:endParaRPr kumimoji="1" lang="en-US" altLang="ja-JP" sz="2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8A3E40-B699-9A43-A638-D75A6267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9827"/>
            <a:ext cx="6865297" cy="475039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A63C21-2C70-F941-8EBB-527E13BABBE5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08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422"/>
            <a:ext cx="8991600" cy="654032"/>
          </a:xfrm>
        </p:spPr>
        <p:txBody>
          <a:bodyPr>
            <a:normAutofit/>
          </a:bodyPr>
          <a:lstStyle/>
          <a:p>
            <a:r>
              <a:rPr lang="ja-JP" altLang="en-US"/>
              <a:t>免許人口</a:t>
            </a:r>
            <a:r>
              <a:rPr lang="en-US" altLang="ja-JP" dirty="0"/>
              <a:t>10</a:t>
            </a:r>
            <a:r>
              <a:rPr lang="ja-JP" altLang="en-US"/>
              <a:t>万人当たり通行禁止違反</a:t>
            </a:r>
            <a:r>
              <a:rPr kumimoji="1" lang="ja-JP" altLang="en-US"/>
              <a:t>取締件数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798B88-2014-0441-B69A-07859C5713B2}"/>
              </a:ext>
            </a:extLst>
          </p:cNvPr>
          <p:cNvSpPr txBox="1"/>
          <p:nvPr/>
        </p:nvSpPr>
        <p:spPr>
          <a:xfrm>
            <a:off x="251520" y="944563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全国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kumimoji="1"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.3%</a:t>
            </a:r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福岡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9.0%</a:t>
            </a:r>
            <a:endParaRPr kumimoji="1" lang="en-US" altLang="ja-JP" sz="2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7A9ED56-692B-C745-AADA-0F19395D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1082"/>
            <a:ext cx="6696744" cy="47604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1EF232-719D-A14D-BF06-71C733D69172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561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422"/>
            <a:ext cx="8991600" cy="654032"/>
          </a:xfrm>
        </p:spPr>
        <p:txBody>
          <a:bodyPr>
            <a:normAutofit/>
          </a:bodyPr>
          <a:lstStyle/>
          <a:p>
            <a:r>
              <a:rPr lang="ja-JP" altLang="en-US"/>
              <a:t>免許人口</a:t>
            </a:r>
            <a:r>
              <a:rPr lang="en-US" altLang="ja-JP" dirty="0"/>
              <a:t>10</a:t>
            </a:r>
            <a:r>
              <a:rPr lang="ja-JP" altLang="en-US"/>
              <a:t>万人当たり信号無視</a:t>
            </a:r>
            <a:r>
              <a:rPr kumimoji="1" lang="ja-JP" altLang="en-US"/>
              <a:t>取締件数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B60B02-ED95-814A-8D81-E7AB09A9B129}"/>
              </a:ext>
            </a:extLst>
          </p:cNvPr>
          <p:cNvSpPr txBox="1"/>
          <p:nvPr/>
        </p:nvSpPr>
        <p:spPr>
          <a:xfrm>
            <a:off x="251520" y="944563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全国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kumimoji="1"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.2%</a:t>
            </a:r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福岡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9.4%</a:t>
            </a:r>
            <a:endParaRPr kumimoji="1" lang="en-US" altLang="ja-JP" sz="2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BDC74CB-8079-F845-99AB-E9FDC1F95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43154" cy="4787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DC10E4-2FB6-9841-93F4-10792582BF54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55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4EA1A-F3BD-0045-A539-235AEEAD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396852"/>
            <a:ext cx="8229600" cy="582612"/>
          </a:xfrm>
        </p:spPr>
        <p:txBody>
          <a:bodyPr/>
          <a:lstStyle/>
          <a:p>
            <a:r>
              <a:rPr lang="ja-JP" altLang="en-US"/>
              <a:t>２</a:t>
            </a:r>
            <a:r>
              <a:rPr kumimoji="1" lang="ja-JP" altLang="en-US"/>
              <a:t>　交通事故発生の地域差（福岡）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FD4D78-C37A-7A48-9C25-769B0608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323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C5417-5243-8F42-8B53-DD716EF0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地区別事故発生件数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FD63CBB8-960C-BE4A-92DC-36EAB2961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155367"/>
              </p:ext>
            </p:extLst>
          </p:nvPr>
        </p:nvGraphicFramePr>
        <p:xfrm>
          <a:off x="3317" y="1772816"/>
          <a:ext cx="449724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825EBD-321C-354B-BB64-1ACA183DEAE3}"/>
              </a:ext>
            </a:extLst>
          </p:cNvPr>
          <p:cNvSpPr txBox="1"/>
          <p:nvPr/>
        </p:nvSpPr>
        <p:spPr>
          <a:xfrm>
            <a:off x="179512" y="1302172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人口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万人当たり事故件数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5284D687-C44D-5446-B960-3E724CEFF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29928"/>
              </p:ext>
            </p:extLst>
          </p:nvPr>
        </p:nvGraphicFramePr>
        <p:xfrm>
          <a:off x="4500563" y="1772816"/>
          <a:ext cx="449724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34A8F3-D29F-0941-9323-A9469DE74E73}"/>
              </a:ext>
            </a:extLst>
          </p:cNvPr>
          <p:cNvSpPr txBox="1"/>
          <p:nvPr/>
        </p:nvSpPr>
        <p:spPr>
          <a:xfrm>
            <a:off x="4561981" y="1302172"/>
            <a:ext cx="390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免許人口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万人当たり事故件数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19C065-CA1F-E44F-BF44-390C92716506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47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C5417-5243-8F42-8B53-DD716EF0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地区別事故発生件数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FD63CBB8-960C-BE4A-92DC-36EAB2961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499764"/>
              </p:ext>
            </p:extLst>
          </p:nvPr>
        </p:nvGraphicFramePr>
        <p:xfrm>
          <a:off x="3317" y="1772816"/>
          <a:ext cx="449724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825EBD-321C-354B-BB64-1ACA183DEAE3}"/>
              </a:ext>
            </a:extLst>
          </p:cNvPr>
          <p:cNvSpPr txBox="1"/>
          <p:nvPr/>
        </p:nvSpPr>
        <p:spPr>
          <a:xfrm>
            <a:off x="179512" y="1080743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全事故における高齢者が関わる</a:t>
            </a:r>
            <a:endParaRPr kumimoji="1"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事故の割合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5284D687-C44D-5446-B960-3E724CEFF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918134"/>
              </p:ext>
            </p:extLst>
          </p:nvPr>
        </p:nvGraphicFramePr>
        <p:xfrm>
          <a:off x="4500563" y="1772816"/>
          <a:ext cx="449724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34A8F3-D29F-0941-9323-A9469DE74E73}"/>
              </a:ext>
            </a:extLst>
          </p:cNvPr>
          <p:cNvSpPr txBox="1"/>
          <p:nvPr/>
        </p:nvSpPr>
        <p:spPr>
          <a:xfrm>
            <a:off x="4561981" y="1302172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高齢者人口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万人当たり事故件数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BB5061-2D78-0448-B913-B966463AC4B5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19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0F766-04C1-9245-A2DC-0EB30839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90493"/>
            <a:ext cx="8229600" cy="654032"/>
          </a:xfrm>
        </p:spPr>
        <p:txBody>
          <a:bodyPr/>
          <a:lstStyle/>
          <a:p>
            <a:r>
              <a:rPr kumimoji="1" lang="ja-JP" altLang="en-US"/>
              <a:t>交通事故件数等の推移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1B849669-1861-3744-A4A6-E2F67B05D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232605"/>
              </p:ext>
            </p:extLst>
          </p:nvPr>
        </p:nvGraphicFramePr>
        <p:xfrm>
          <a:off x="261220" y="1011198"/>
          <a:ext cx="8730379" cy="493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8D7FCB-6670-5844-BE16-432BB734FF46}"/>
              </a:ext>
            </a:extLst>
          </p:cNvPr>
          <p:cNvSpPr txBox="1"/>
          <p:nvPr/>
        </p:nvSpPr>
        <p:spPr>
          <a:xfrm>
            <a:off x="2771800" y="58743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昭和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7F0EE-3AD4-2D4D-A40A-87F7F1B1C92C}"/>
              </a:ext>
            </a:extLst>
          </p:cNvPr>
          <p:cNvSpPr txBox="1"/>
          <p:nvPr/>
        </p:nvSpPr>
        <p:spPr>
          <a:xfrm>
            <a:off x="5758434" y="58860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平成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00B03F-93FB-7448-8B26-63623CF8DF22}"/>
              </a:ext>
            </a:extLst>
          </p:cNvPr>
          <p:cNvSpPr txBox="1"/>
          <p:nvPr/>
        </p:nvSpPr>
        <p:spPr>
          <a:xfrm>
            <a:off x="5652120" y="6560795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（警察庁交通局資料を元に志堂寺が作成）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974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C5417-5243-8F42-8B53-DD716EF0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地区別道路幅員別</a:t>
            </a:r>
            <a:r>
              <a:rPr kumimoji="1" lang="ja-JP" altLang="en-US"/>
              <a:t>事故発生</a:t>
            </a:r>
            <a:r>
              <a:rPr lang="ja-JP" altLang="en-US"/>
              <a:t>状況</a:t>
            </a:r>
            <a:endParaRPr kumimoji="1" lang="ja-JP" altLang="en-US"/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2750C08-5D1B-5248-A7CE-C96B6B3E828B}"/>
              </a:ext>
            </a:extLst>
          </p:cNvPr>
          <p:cNvGraphicFramePr/>
          <p:nvPr>
            <p:extLst/>
          </p:nvPr>
        </p:nvGraphicFramePr>
        <p:xfrm>
          <a:off x="657196" y="1052736"/>
          <a:ext cx="8001000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7A401C7-F915-1A43-AFAC-354D0DFFA165}"/>
              </a:ext>
            </a:extLst>
          </p:cNvPr>
          <p:cNvCxnSpPr/>
          <p:nvPr/>
        </p:nvCxnSpPr>
        <p:spPr>
          <a:xfrm flipH="1">
            <a:off x="755576" y="1556792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62CB47-1ED3-E647-94BC-8A81B458BE37}"/>
              </a:ext>
            </a:extLst>
          </p:cNvPr>
          <p:cNvSpPr txBox="1"/>
          <p:nvPr/>
        </p:nvSpPr>
        <p:spPr>
          <a:xfrm>
            <a:off x="899592" y="113733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交差点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1E3007-58E6-214B-B760-D91440DF70C6}"/>
              </a:ext>
            </a:extLst>
          </p:cNvPr>
          <p:cNvSpPr txBox="1"/>
          <p:nvPr/>
        </p:nvSpPr>
        <p:spPr>
          <a:xfrm>
            <a:off x="899591" y="172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単路等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A9FA7F9-D8C4-814A-8AA6-B4B7834A554A}"/>
              </a:ext>
            </a:extLst>
          </p:cNvPr>
          <p:cNvCxnSpPr/>
          <p:nvPr/>
        </p:nvCxnSpPr>
        <p:spPr>
          <a:xfrm flipH="1">
            <a:off x="755576" y="2276872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214853-0139-9C43-96F0-DFCA68C5F9F5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88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42167-69F6-F040-83DD-B05ADA00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69859"/>
            <a:ext cx="8229600" cy="654032"/>
          </a:xfrm>
        </p:spPr>
        <p:txBody>
          <a:bodyPr>
            <a:normAutofit/>
          </a:bodyPr>
          <a:lstStyle/>
          <a:p>
            <a:r>
              <a:rPr lang="ja-JP" altLang="en-US"/>
              <a:t>第１当事者の年齢別事故発生件数</a:t>
            </a:r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EB5552D-1665-0244-B2AA-2387373E5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999866"/>
              </p:ext>
            </p:extLst>
          </p:nvPr>
        </p:nvGraphicFramePr>
        <p:xfrm>
          <a:off x="179512" y="1396999"/>
          <a:ext cx="4321051" cy="519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1A8F2F-77DC-C74B-9C34-0D7B77C5EAE6}"/>
              </a:ext>
            </a:extLst>
          </p:cNvPr>
          <p:cNvSpPr txBox="1"/>
          <p:nvPr/>
        </p:nvSpPr>
        <p:spPr>
          <a:xfrm>
            <a:off x="179512" y="8582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発生件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数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728E6C6-D7AF-C044-ADFF-8FB738088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379026"/>
              </p:ext>
            </p:extLst>
          </p:nvPr>
        </p:nvGraphicFramePr>
        <p:xfrm>
          <a:off x="4814148" y="1421119"/>
          <a:ext cx="4321051" cy="519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84C113-85F2-114A-BF3E-ADCB6149FA5B}"/>
              </a:ext>
            </a:extLst>
          </p:cNvPr>
          <p:cNvSpPr txBox="1"/>
          <p:nvPr/>
        </p:nvSpPr>
        <p:spPr>
          <a:xfrm>
            <a:off x="4670549" y="872450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人口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万人当たり発生件数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CFA47F-8FCF-B042-A9E1-CD83C53EA4FC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267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42167-69F6-F040-83DD-B05ADA00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69859"/>
            <a:ext cx="8229600" cy="654032"/>
          </a:xfrm>
        </p:spPr>
        <p:txBody>
          <a:bodyPr>
            <a:normAutofit/>
          </a:bodyPr>
          <a:lstStyle/>
          <a:p>
            <a:r>
              <a:rPr lang="ja-JP" altLang="en-US"/>
              <a:t>第１当事者の年齢別事故発生件数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1A8F2F-77DC-C74B-9C34-0D7B77C5EAE6}"/>
              </a:ext>
            </a:extLst>
          </p:cNvPr>
          <p:cNvSpPr txBox="1"/>
          <p:nvPr/>
        </p:nvSpPr>
        <p:spPr>
          <a:xfrm>
            <a:off x="179512" y="8582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発生件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数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728E6C6-D7AF-C044-ADFF-8FB738088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863035"/>
              </p:ext>
            </p:extLst>
          </p:nvPr>
        </p:nvGraphicFramePr>
        <p:xfrm>
          <a:off x="4814148" y="1421119"/>
          <a:ext cx="4321051" cy="461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84C113-85F2-114A-BF3E-ADCB6149FA5B}"/>
              </a:ext>
            </a:extLst>
          </p:cNvPr>
          <p:cNvSpPr txBox="1"/>
          <p:nvPr/>
        </p:nvSpPr>
        <p:spPr>
          <a:xfrm>
            <a:off x="4670549" y="872450"/>
            <a:ext cx="390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免許人口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万人当たり発生件数</a:t>
            </a: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E7C5297D-F2CB-8F4B-8527-E3BD7C0F9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136312"/>
              </p:ext>
            </p:extLst>
          </p:nvPr>
        </p:nvGraphicFramePr>
        <p:xfrm>
          <a:off x="179512" y="1396999"/>
          <a:ext cx="4321051" cy="464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44F5EA-3C97-DF48-BC32-632AD0A52F44}"/>
              </a:ext>
            </a:extLst>
          </p:cNvPr>
          <p:cNvSpPr txBox="1"/>
          <p:nvPr/>
        </p:nvSpPr>
        <p:spPr>
          <a:xfrm>
            <a:off x="0" y="6387424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※ 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免許人口は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16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歳</a:t>
            </a:r>
            <a:r>
              <a:rPr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-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9A1E376-FAAD-1D47-B9A9-DB1D1784AE04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259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42167-69F6-F040-83DD-B05ADA00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69859"/>
            <a:ext cx="8229600" cy="654032"/>
          </a:xfrm>
        </p:spPr>
        <p:txBody>
          <a:bodyPr>
            <a:normAutofit/>
          </a:bodyPr>
          <a:lstStyle/>
          <a:p>
            <a:r>
              <a:rPr lang="ja-JP" altLang="en-US"/>
              <a:t>年齢別事故負傷者数</a:t>
            </a:r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EB5552D-1665-0244-B2AA-2387373E5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090309"/>
              </p:ext>
            </p:extLst>
          </p:nvPr>
        </p:nvGraphicFramePr>
        <p:xfrm>
          <a:off x="179512" y="1396999"/>
          <a:ext cx="4321051" cy="519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1A8F2F-77DC-C74B-9C34-0D7B77C5EAE6}"/>
              </a:ext>
            </a:extLst>
          </p:cNvPr>
          <p:cNvSpPr txBox="1"/>
          <p:nvPr/>
        </p:nvSpPr>
        <p:spPr>
          <a:xfrm>
            <a:off x="179512" y="8582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負傷者数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728E6C6-D7AF-C044-ADFF-8FB738088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053090"/>
              </p:ext>
            </p:extLst>
          </p:nvPr>
        </p:nvGraphicFramePr>
        <p:xfrm>
          <a:off x="4814148" y="1421119"/>
          <a:ext cx="4321051" cy="519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84C113-85F2-114A-BF3E-ADCB6149FA5B}"/>
              </a:ext>
            </a:extLst>
          </p:cNvPr>
          <p:cNvSpPr txBox="1"/>
          <p:nvPr/>
        </p:nvSpPr>
        <p:spPr>
          <a:xfrm>
            <a:off x="4670549" y="872450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人口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万人当たり負傷者数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BB74FF-F5C7-6740-B432-75907B7EC0D6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928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5E9B9-71D3-474D-89A7-A3ECDA9B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04" y="214313"/>
            <a:ext cx="8229600" cy="654032"/>
          </a:xfrm>
        </p:spPr>
        <p:txBody>
          <a:bodyPr/>
          <a:lstStyle/>
          <a:p>
            <a:r>
              <a:rPr kumimoji="1" lang="ja-JP" altLang="en-US"/>
              <a:t>道路形状別類型別事故発生件数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02D8FA95-9B66-2F43-BA40-242C35497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569982"/>
              </p:ext>
            </p:extLst>
          </p:nvPr>
        </p:nvGraphicFramePr>
        <p:xfrm>
          <a:off x="-1620688" y="868345"/>
          <a:ext cx="12529392" cy="603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A7BA4D-8D16-5642-A66F-4DEEA92BCAA0}"/>
              </a:ext>
            </a:extLst>
          </p:cNvPr>
          <p:cNvSpPr txBox="1"/>
          <p:nvPr/>
        </p:nvSpPr>
        <p:spPr>
          <a:xfrm>
            <a:off x="12046" y="636901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※</a:t>
            </a: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　踏切を除く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12B91C-F4A0-F54A-8322-43D5036BB141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63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5E9B9-71D3-474D-89A7-A3ECDA9B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04" y="214313"/>
            <a:ext cx="8229600" cy="654032"/>
          </a:xfrm>
        </p:spPr>
        <p:txBody>
          <a:bodyPr/>
          <a:lstStyle/>
          <a:p>
            <a:r>
              <a:rPr kumimoji="1" lang="ja-JP" altLang="en-US"/>
              <a:t>道路形状別類型別事故発生件数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02D8FA95-9B66-2F43-BA40-242C35497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400407"/>
              </p:ext>
            </p:extLst>
          </p:nvPr>
        </p:nvGraphicFramePr>
        <p:xfrm>
          <a:off x="-1620688" y="868345"/>
          <a:ext cx="12529392" cy="603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A7BA4D-8D16-5642-A66F-4DEEA92BCAA0}"/>
              </a:ext>
            </a:extLst>
          </p:cNvPr>
          <p:cNvSpPr txBox="1"/>
          <p:nvPr/>
        </p:nvSpPr>
        <p:spPr>
          <a:xfrm>
            <a:off x="12046" y="636901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※</a:t>
            </a: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その他追突、出会い頭、その他車両相互、踏切を除く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12B91C-F4A0-F54A-8322-43D5036BB141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2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42167-69F6-F040-83DD-B05ADA00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69859"/>
            <a:ext cx="8229600" cy="654032"/>
          </a:xfrm>
        </p:spPr>
        <p:txBody>
          <a:bodyPr>
            <a:normAutofit/>
          </a:bodyPr>
          <a:lstStyle/>
          <a:p>
            <a:r>
              <a:rPr lang="ja-JP" altLang="en-US"/>
              <a:t>第１当事者法令違反別事故発生状況</a:t>
            </a:r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EB5552D-1665-0244-B2AA-2387373E5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350326"/>
              </p:ext>
            </p:extLst>
          </p:nvPr>
        </p:nvGraphicFramePr>
        <p:xfrm>
          <a:off x="0" y="1396999"/>
          <a:ext cx="9263498" cy="519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C39751-8C8F-CB4F-8EE1-19265AADA1C4}"/>
              </a:ext>
            </a:extLst>
          </p:cNvPr>
          <p:cNvSpPr txBox="1"/>
          <p:nvPr/>
        </p:nvSpPr>
        <p:spPr>
          <a:xfrm>
            <a:off x="279525" y="860390"/>
            <a:ext cx="460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車両等の違反で</a:t>
            </a:r>
            <a:r>
              <a:rPr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100</a:t>
            </a:r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件以上の交通事故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98531E-AB67-5B41-A561-C88C2C433067}"/>
              </a:ext>
            </a:extLst>
          </p:cNvPr>
          <p:cNvSpPr txBox="1"/>
          <p:nvPr/>
        </p:nvSpPr>
        <p:spPr>
          <a:xfrm>
            <a:off x="12046" y="636901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※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踏切を除く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C56E42-78BF-9446-B0B9-271AE62BAE0F}"/>
              </a:ext>
            </a:extLst>
          </p:cNvPr>
          <p:cNvSpPr txBox="1"/>
          <p:nvPr/>
        </p:nvSpPr>
        <p:spPr>
          <a:xfrm>
            <a:off x="5508104" y="659587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（福岡県警察本部資料を元に志堂寺が作成）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60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0F766-04C1-9245-A2DC-0EB30839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90493"/>
            <a:ext cx="8229600" cy="654032"/>
          </a:xfrm>
        </p:spPr>
        <p:txBody>
          <a:bodyPr>
            <a:normAutofit/>
          </a:bodyPr>
          <a:lstStyle/>
          <a:p>
            <a:r>
              <a:rPr lang="ja-JP" altLang="en-US"/>
              <a:t>免許保有者数、自動車台数、人口</a:t>
            </a:r>
            <a:r>
              <a:rPr kumimoji="1" lang="ja-JP" altLang="en-US"/>
              <a:t>の推移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B04614-38AF-2C4C-93FE-D5E35F2EB5C7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154A713-AE33-7649-AF9F-6C7D1D845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42"/>
            <a:ext cx="9144000" cy="53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0F766-04C1-9245-A2DC-0EB30839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52422"/>
            <a:ext cx="8229600" cy="654032"/>
          </a:xfrm>
        </p:spPr>
        <p:txBody>
          <a:bodyPr/>
          <a:lstStyle/>
          <a:p>
            <a:r>
              <a:rPr kumimoji="1" lang="ja-JP" altLang="en-US"/>
              <a:t>交通</a:t>
            </a:r>
            <a:r>
              <a:rPr lang="ja-JP" altLang="en-US"/>
              <a:t>事故数等</a:t>
            </a:r>
            <a:r>
              <a:rPr kumimoji="1" lang="ja-JP" altLang="en-US"/>
              <a:t>の推移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05DB70-F4E9-A746-B947-3D44E95E0D19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9142685-E8E2-5D42-915B-3FECAB53C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38"/>
            <a:ext cx="9144000" cy="5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6E3227D-0FF7-554F-B1A4-14D2DAFCA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799"/>
            <a:ext cx="7109933" cy="49214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52422"/>
            <a:ext cx="8229600" cy="654032"/>
          </a:xfrm>
        </p:spPr>
        <p:txBody>
          <a:bodyPr/>
          <a:lstStyle/>
          <a:p>
            <a:r>
              <a:rPr kumimoji="1" lang="ja-JP" altLang="en-US"/>
              <a:t>人口</a:t>
            </a:r>
            <a:r>
              <a:rPr kumimoji="1" lang="en-US" altLang="ja-JP" dirty="0"/>
              <a:t>10</a:t>
            </a:r>
            <a:r>
              <a:rPr kumimoji="1" lang="ja-JP" altLang="en-US"/>
              <a:t>万人当たり交通事故件数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3BD17A-CADB-FA40-B567-EEA79B3E73BC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57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52422"/>
            <a:ext cx="8229600" cy="654032"/>
          </a:xfrm>
        </p:spPr>
        <p:txBody>
          <a:bodyPr/>
          <a:lstStyle/>
          <a:p>
            <a:r>
              <a:rPr kumimoji="1" lang="ja-JP" altLang="en-US"/>
              <a:t>免許人口</a:t>
            </a:r>
            <a:r>
              <a:rPr kumimoji="1" lang="en-US" altLang="ja-JP" dirty="0"/>
              <a:t>10</a:t>
            </a:r>
            <a:r>
              <a:rPr kumimoji="1" lang="ja-JP" altLang="en-US"/>
              <a:t>万人当たり交通事故件数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05036C3-1FCB-314E-8759-8E18644DD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7" y="1484784"/>
            <a:ext cx="6992037" cy="506543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7F0E4-4311-AE46-A6E9-E22B33D3BDE5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85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14313"/>
            <a:ext cx="8229600" cy="654032"/>
          </a:xfrm>
        </p:spPr>
        <p:txBody>
          <a:bodyPr/>
          <a:lstStyle/>
          <a:p>
            <a:r>
              <a:rPr lang="ja-JP" altLang="en-US"/>
              <a:t>車両</a:t>
            </a:r>
            <a:r>
              <a:rPr lang="en-US" altLang="ja-JP" dirty="0"/>
              <a:t>10</a:t>
            </a:r>
            <a:r>
              <a:rPr kumimoji="1" lang="en-US" altLang="ja-JP" dirty="0"/>
              <a:t>0</a:t>
            </a:r>
            <a:r>
              <a:rPr kumimoji="1" lang="ja-JP" altLang="en-US"/>
              <a:t>万台当たり交通事故件数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3739D8-1449-DF4E-B3D7-6F087222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3729"/>
            <a:ext cx="6781254" cy="48650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A8A3FB-6934-1547-B511-DDDCD2597634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67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0118B-2AB9-7C43-AD5D-4809F26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80628"/>
            <a:ext cx="8229600" cy="654032"/>
          </a:xfrm>
        </p:spPr>
        <p:txBody>
          <a:bodyPr>
            <a:normAutofit/>
          </a:bodyPr>
          <a:lstStyle/>
          <a:p>
            <a:r>
              <a:rPr lang="ja-JP" altLang="en-US"/>
              <a:t>道路実延長</a:t>
            </a:r>
            <a:r>
              <a:rPr lang="en-US" altLang="ja-JP" dirty="0"/>
              <a:t>1</a:t>
            </a:r>
            <a:r>
              <a:rPr lang="ja-JP" altLang="en-US"/>
              <a:t>万キロ</a:t>
            </a:r>
            <a:r>
              <a:rPr kumimoji="1" lang="ja-JP" altLang="en-US"/>
              <a:t>当たり交通事故件数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34F0D6-8F80-924B-BD56-BFC07CD7B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661102" cy="476715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3D5109-2545-594E-8202-0E258058AEEC}"/>
              </a:ext>
            </a:extLst>
          </p:cNvPr>
          <p:cNvSpPr txBox="1"/>
          <p:nvPr/>
        </p:nvSpPr>
        <p:spPr>
          <a:xfrm>
            <a:off x="4067944" y="6577607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（公財）交通事故総合分析センター資料を元に志堂寺が作成）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10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7972</TotalTime>
  <Words>1676</Words>
  <Application>Microsoft Macintosh PowerPoint</Application>
  <PresentationFormat>画面に合わせる (4:3)</PresentationFormat>
  <Paragraphs>256</Paragraphs>
  <Slides>36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HGMaruGothicMPRO</vt:lpstr>
      <vt:lpstr>ＭＳ Ｐゴシック</vt:lpstr>
      <vt:lpstr>ＭＳ Ｐ明朝</vt:lpstr>
      <vt:lpstr>Arial</vt:lpstr>
      <vt:lpstr>Calibri</vt:lpstr>
      <vt:lpstr>Office テーマ</vt:lpstr>
      <vt:lpstr>講習資料</vt:lpstr>
      <vt:lpstr>１　交通事故発生の地域差（全国）</vt:lpstr>
      <vt:lpstr>交通事故件数等の推移</vt:lpstr>
      <vt:lpstr>免許保有者数、自動車台数、人口の推移</vt:lpstr>
      <vt:lpstr>交通事故数等の推移</vt:lpstr>
      <vt:lpstr>人口10万人当たり交通事故件数</vt:lpstr>
      <vt:lpstr>免許人口10万人当たり交通事故件数</vt:lpstr>
      <vt:lpstr>車両100万台当たり交通事故件数</vt:lpstr>
      <vt:lpstr>道路実延長1万キロ当たり交通事故件数</vt:lpstr>
      <vt:lpstr>1km当たりの事故率の推移</vt:lpstr>
      <vt:lpstr>人口10万人当たり一般国道での事故件数</vt:lpstr>
      <vt:lpstr>人口10万人当たり主要地方道での事故件数</vt:lpstr>
      <vt:lpstr>人口10万人当たり都道府県道での事故件数</vt:lpstr>
      <vt:lpstr>人口10万人当たり市町村道での事故件数</vt:lpstr>
      <vt:lpstr>免許取得後１年未満の交通事故割合</vt:lpstr>
      <vt:lpstr>免許取得後2年未満の交通事故割合</vt:lpstr>
      <vt:lpstr>免許取得後3年未満の交通事故割合</vt:lpstr>
      <vt:lpstr>免許取得後10年以上の交通事故割合</vt:lpstr>
      <vt:lpstr>交通取締件数の推移</vt:lpstr>
      <vt:lpstr>違反態様別交通法令違反取締件数の推移</vt:lpstr>
      <vt:lpstr>車種別道路交通法違反取締割合</vt:lpstr>
      <vt:lpstr>免許人口10万人当たり道路交通法違反取締件数</vt:lpstr>
      <vt:lpstr>免許人口10万人当たり最高速度違反取締件数</vt:lpstr>
      <vt:lpstr>免許人口10万人当たり一時停止違反取締件数</vt:lpstr>
      <vt:lpstr>免許人口10万人当たり通行禁止違反取締件数</vt:lpstr>
      <vt:lpstr>免許人口10万人当たり信号無視取締件数</vt:lpstr>
      <vt:lpstr>２　交通事故発生の地域差（福岡）</vt:lpstr>
      <vt:lpstr>地区別事故発生件数</vt:lpstr>
      <vt:lpstr>地区別事故発生件数</vt:lpstr>
      <vt:lpstr>地区別道路幅員別事故発生状況</vt:lpstr>
      <vt:lpstr>第１当事者の年齢別事故発生件数</vt:lpstr>
      <vt:lpstr>第１当事者の年齢別事故発生件数</vt:lpstr>
      <vt:lpstr>年齢別事故負傷者数</vt:lpstr>
      <vt:lpstr>道路形状別類型別事故発生件数</vt:lpstr>
      <vt:lpstr>道路形状別類型別事故発生件数</vt:lpstr>
      <vt:lpstr>第１当事者法令違反別事故発生状況</vt:lpstr>
    </vt:vector>
  </TitlesOfParts>
  <Company>Your Company Name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大学および大学教員</dc:title>
  <dc:creator>Kazunori Shidoji</dc:creator>
  <cp:lastModifiedBy>志堂寺和則</cp:lastModifiedBy>
  <cp:revision>477</cp:revision>
  <cp:lastPrinted>2019-05-05T23:47:47Z</cp:lastPrinted>
  <dcterms:created xsi:type="dcterms:W3CDTF">2009-06-01T04:49:20Z</dcterms:created>
  <dcterms:modified xsi:type="dcterms:W3CDTF">2019-06-06T09:15:45Z</dcterms:modified>
</cp:coreProperties>
</file>