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45" r:id="rId2"/>
    <p:sldId id="447" r:id="rId3"/>
    <p:sldId id="546" r:id="rId4"/>
    <p:sldId id="1224" r:id="rId5"/>
    <p:sldId id="1247" r:id="rId6"/>
    <p:sldId id="1225" r:id="rId7"/>
    <p:sldId id="1226" r:id="rId8"/>
    <p:sldId id="1240" r:id="rId9"/>
    <p:sldId id="1239" r:id="rId10"/>
    <p:sldId id="1228" r:id="rId11"/>
    <p:sldId id="1229" r:id="rId12"/>
    <p:sldId id="1230" r:id="rId13"/>
    <p:sldId id="1231" r:id="rId14"/>
    <p:sldId id="1241" r:id="rId15"/>
    <p:sldId id="1242" r:id="rId16"/>
    <p:sldId id="1243" r:id="rId17"/>
    <p:sldId id="1232" r:id="rId18"/>
    <p:sldId id="1233" r:id="rId19"/>
    <p:sldId id="1234" r:id="rId20"/>
    <p:sldId id="1235" r:id="rId21"/>
    <p:sldId id="1237" r:id="rId22"/>
    <p:sldId id="1246" r:id="rId23"/>
    <p:sldId id="1244" r:id="rId24"/>
  </p:sldIdLst>
  <p:sldSz cx="9144000" cy="6858000" type="screen4x3"/>
  <p:notesSz cx="9869488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40FF"/>
    <a:srgbClr val="F6412E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4" autoAdjust="0"/>
    <p:restoredTop sz="69559" autoAdjust="0"/>
  </p:normalViewPr>
  <p:slideViewPr>
    <p:cSldViewPr>
      <p:cViewPr varScale="1">
        <p:scale>
          <a:sx n="81" d="100"/>
          <a:sy n="81" d="100"/>
        </p:scale>
        <p:origin x="2456" y="18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4592"/>
    </p:cViewPr>
  </p:sorterViewPr>
  <p:notesViewPr>
    <p:cSldViewPr>
      <p:cViewPr varScale="1">
        <p:scale>
          <a:sx n="73" d="100"/>
          <a:sy n="73" d="100"/>
        </p:scale>
        <p:origin x="2752" y="200"/>
      </p:cViewPr>
      <p:guideLst>
        <p:guide orient="horz" pos="2121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2022</a:t>
            </a:r>
            <a:r>
              <a:rPr lang="ja-JP" altLang="en-US"/>
              <a:t>年＞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9531" y="1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B4A301-BDB9-4026-ABF5-DE4763497C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405328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2022</a:t>
            </a:r>
            <a:r>
              <a:rPr lang="ja-JP" altLang="en-US"/>
              <a:t>年＞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9531" y="1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0529D5-47E8-4812-8F5F-7DC3F3040376}" type="datetimeFigureOut">
              <a:rPr lang="ja-JP" altLang="en-US"/>
              <a:pPr>
                <a:defRPr/>
              </a:pPr>
              <a:t>2022/4/19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253" y="3199407"/>
            <a:ext cx="7896986" cy="303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180B5C-4121-433D-B4A7-63FFA6EC6E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072649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C0B9A-7984-403E-BDC9-AA10FFCD2BAC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3" name="ヘッダー プレースホルダー 2">
            <a:extLst>
              <a:ext uri="{FF2B5EF4-FFF2-40B4-BE49-F238E27FC236}">
                <a16:creationId xmlns:a16="http://schemas.microsoft.com/office/drawing/2014/main" id="{9D7109CB-BE1B-C340-A6C3-70741C42FC38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2022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378518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6" name="ヘッダー プレースホルダー 5">
            <a:extLst>
              <a:ext uri="{FF2B5EF4-FFF2-40B4-BE49-F238E27FC236}">
                <a16:creationId xmlns:a16="http://schemas.microsoft.com/office/drawing/2014/main" id="{FE313F34-015B-5C4A-ACE4-A7C2546C958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2022</a:t>
            </a:r>
            <a:r>
              <a:rPr lang="ja-JP" altLang="en-US"/>
              <a:t>年＞</a:t>
            </a:r>
          </a:p>
        </p:txBody>
      </p:sp>
    </p:spTree>
    <p:extLst>
      <p:ext uri="{BB962C8B-B14F-4D97-AF65-F5344CB8AC3E}">
        <p14:creationId xmlns:p14="http://schemas.microsoft.com/office/powerpoint/2010/main" val="53278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2022</a:t>
            </a:r>
            <a:r>
              <a:rPr lang="ja-JP" altLang="en-US"/>
              <a:t>年＞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527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2022</a:t>
            </a:r>
            <a:r>
              <a:rPr lang="ja-JP" altLang="en-US"/>
              <a:t>年＞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209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2022</a:t>
            </a:r>
            <a:r>
              <a:rPr lang="ja-JP" altLang="en-US"/>
              <a:t>年＞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723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2022</a:t>
            </a:r>
            <a:r>
              <a:rPr lang="ja-JP" altLang="en-US"/>
              <a:t>年＞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139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2022</a:t>
            </a:r>
            <a:r>
              <a:rPr lang="ja-JP" altLang="en-US"/>
              <a:t>年＞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0765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2022</a:t>
            </a:r>
            <a:r>
              <a:rPr lang="ja-JP" altLang="en-US"/>
              <a:t>年＞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328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志堂寺教授資料＜</a:t>
            </a:r>
            <a:r>
              <a:rPr lang="en-US" altLang="ja-JP"/>
              <a:t>2022</a:t>
            </a:r>
            <a:r>
              <a:rPr lang="ja-JP" altLang="en-US"/>
              <a:t>年＞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844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21429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55F7EA-7E6F-431D-81A2-8182D41E67A7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21429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A2F8-0B9A-4545-9587-448D7A387B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540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858000" y="214313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D351DA-A223-45E8-93CD-4D6A0E967B41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21429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BC8439-7D48-427F-94AA-43DA2A506905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90490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717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3621E1-330F-45B9-A907-580EDF16F8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6" r:id="rId2"/>
    <p:sldLayoutId id="2147483877" r:id="rId3"/>
    <p:sldLayoutId id="2147483883" r:id="rId4"/>
    <p:sldLayoutId id="2147483878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FF0000"/>
          </a:solidFill>
          <a:latin typeface="HGMaruGothicMPRO" panose="020F0600000000000000" pitchFamily="34" charset="-128"/>
          <a:ea typeface="HGMaruGothicMPRO" panose="020F0600000000000000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HGMaruGothicMPRO" panose="020F0600000000000000" pitchFamily="34" charset="-128"/>
          <a:ea typeface="HGMaruGothicMPRO" panose="020F0600000000000000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HGMaruGothicMPRO" panose="020F0600000000000000" pitchFamily="34" charset="-128"/>
          <a:ea typeface="HGMaruGothicMPRO" panose="020F0600000000000000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HGMaruGothicMPRO" panose="020F0600000000000000" pitchFamily="34" charset="-128"/>
          <a:ea typeface="HGMaruGothicMPRO" panose="020F0600000000000000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HGMaruGothicMPRO" panose="020F0600000000000000" pitchFamily="34" charset="-128"/>
          <a:ea typeface="HGMaruGothicMPRO" panose="020F0600000000000000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HGMaruGothicMPRO" panose="020F0600000000000000" pitchFamily="34" charset="-128"/>
          <a:ea typeface="HGMaruGothicMPRO" panose="020F0600000000000000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ctrTitle"/>
          </p:nvPr>
        </p:nvSpPr>
        <p:spPr>
          <a:xfrm>
            <a:off x="728690" y="1571625"/>
            <a:ext cx="7772400" cy="1470025"/>
          </a:xfrm>
        </p:spPr>
        <p:txBody>
          <a:bodyPr/>
          <a:lstStyle/>
          <a:p>
            <a:pPr eaLnBrk="1" hangingPunct="1"/>
            <a:r>
              <a:rPr lang="ja-JP" altLang="en-US" sz="4400" dirty="0"/>
              <a:t>講習資料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80109" y="4005064"/>
            <a:ext cx="5040907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ja-JP" altLang="en-US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九州大学大学院</a:t>
            </a:r>
          </a:p>
          <a:p>
            <a:pPr algn="ctr" eaLnBrk="1" hangingPunct="1">
              <a:buFontTx/>
              <a:buNone/>
            </a:pPr>
            <a:r>
              <a:rPr lang="ja-JP" altLang="en-US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システム情報科学研究院</a:t>
            </a:r>
          </a:p>
          <a:p>
            <a:pPr algn="ctr" eaLnBrk="1" hangingPunct="1">
              <a:buFontTx/>
              <a:buNone/>
            </a:pPr>
            <a:r>
              <a:rPr lang="ja-JP" altLang="en-US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志堂寺　和則</a:t>
            </a:r>
            <a:endParaRPr lang="ja-JP" altLang="en-US" sz="2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5" name="Picture 4" descr="C:\My Documents\KOKUYO 合わせ名人３\ImageLib\logo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119563"/>
            <a:ext cx="7858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124B2E-31AB-D04D-8F63-F1CB413941EF}"/>
              </a:ext>
            </a:extLst>
          </p:cNvPr>
          <p:cNvSpPr txBox="1"/>
          <p:nvPr/>
        </p:nvSpPr>
        <p:spPr>
          <a:xfrm>
            <a:off x="4666593" y="70419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5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C6E368-64DC-824E-90EC-13895084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２．パーソナリティの記述（特性論）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EF2CFBB-7FA2-F9C0-848D-524FE0496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9" y="1340768"/>
            <a:ext cx="756126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3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アイゼンク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ビッグ・ファイブ</a:t>
            </a:r>
            <a:endParaRPr lang="en-US" altLang="ja-JP" sz="32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30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740A4E-C271-444D-95DB-3B2FAC7E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アイゼンク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117B00-8BF5-084C-1306-8456A4E61B15}"/>
              </a:ext>
            </a:extLst>
          </p:cNvPr>
          <p:cNvSpPr txBox="1"/>
          <p:nvPr/>
        </p:nvSpPr>
        <p:spPr>
          <a:xfrm>
            <a:off x="1447131" y="4684233"/>
            <a:ext cx="5141151" cy="1693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向性（内向性</a:t>
            </a:r>
            <a:r>
              <a:rPr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―</a:t>
            </a: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外向性）</a:t>
            </a: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神経症傾向（安定</a:t>
            </a:r>
            <a:r>
              <a:rPr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―</a:t>
            </a: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不安定）</a:t>
            </a: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精神病質傾向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739C80-3A94-60CA-CDFA-9E0CE036E440}"/>
              </a:ext>
            </a:extLst>
          </p:cNvPr>
          <p:cNvSpPr txBox="1"/>
          <p:nvPr/>
        </p:nvSpPr>
        <p:spPr>
          <a:xfrm>
            <a:off x="585239" y="4111191"/>
            <a:ext cx="4134465" cy="57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パーソナリティの３次元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926FF4-3B19-3DE9-8721-3E1D89A36752}"/>
              </a:ext>
            </a:extLst>
          </p:cNvPr>
          <p:cNvSpPr txBox="1"/>
          <p:nvPr/>
        </p:nvSpPr>
        <p:spPr>
          <a:xfrm>
            <a:off x="585239" y="1032345"/>
            <a:ext cx="4493538" cy="57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パーソナリティの４層構造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graphicFrame>
        <p:nvGraphicFramePr>
          <p:cNvPr id="9" name="表 5">
            <a:extLst>
              <a:ext uri="{FF2B5EF4-FFF2-40B4-BE49-F238E27FC236}">
                <a16:creationId xmlns:a16="http://schemas.microsoft.com/office/drawing/2014/main" id="{B5536683-4EBC-68B8-6AF1-6BAED0763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21122"/>
              </p:ext>
            </p:extLst>
          </p:nvPr>
        </p:nvGraphicFramePr>
        <p:xfrm>
          <a:off x="823915" y="1832409"/>
          <a:ext cx="749616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2730">
                  <a:extLst>
                    <a:ext uri="{9D8B030D-6E8A-4147-A177-3AD203B41FA5}">
                      <a16:colId xmlns:a16="http://schemas.microsoft.com/office/drawing/2014/main" val="3372867212"/>
                    </a:ext>
                  </a:extLst>
                </a:gridCol>
                <a:gridCol w="5453439">
                  <a:extLst>
                    <a:ext uri="{9D8B030D-6E8A-4147-A177-3AD203B41FA5}">
                      <a16:colId xmlns:a16="http://schemas.microsoft.com/office/drawing/2014/main" val="91515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類型水準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特性水準をまとめたもの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特性水準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類似した習慣反応水準をまとめたもの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1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習慣反応水準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類似場面でみられる行動パターン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0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特定反応水準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日々の行動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485218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1366C62C-BA96-DDF5-1F11-CE36C6BFD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6947"/>
            <a:ext cx="1463700" cy="154913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A878CC-E4FD-2F6A-CF32-72C3449BC667}"/>
              </a:ext>
            </a:extLst>
          </p:cNvPr>
          <p:cNvSpPr txBox="1"/>
          <p:nvPr/>
        </p:nvSpPr>
        <p:spPr>
          <a:xfrm>
            <a:off x="1426345" y="6481216"/>
            <a:ext cx="771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（</a:t>
            </a:r>
            <a:r>
              <a:rPr lang="en-US" altLang="ja-JP" dirty="0"/>
              <a:t>https://</a:t>
            </a:r>
            <a:r>
              <a:rPr lang="en-US" altLang="ja-JP" dirty="0" err="1"/>
              <a:t>upload.wikimedia.org</a:t>
            </a:r>
            <a:r>
              <a:rPr lang="en-US" altLang="ja-JP" dirty="0"/>
              <a:t>/</a:t>
            </a:r>
            <a:r>
              <a:rPr lang="en-US" altLang="ja-JP" dirty="0" err="1"/>
              <a:t>wikipedia</a:t>
            </a:r>
            <a:r>
              <a:rPr lang="en-US" altLang="ja-JP" dirty="0"/>
              <a:t>/commons/1/1f/</a:t>
            </a:r>
            <a:r>
              <a:rPr lang="en-US" altLang="ja-JP" dirty="0" err="1"/>
              <a:t>Hans.Eysenck.jpg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548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>
            <a:extLst>
              <a:ext uri="{FF2B5EF4-FFF2-40B4-BE49-F238E27FC236}">
                <a16:creationId xmlns:a16="http://schemas.microsoft.com/office/drawing/2014/main" id="{CB52C1F2-C3C5-5B4E-B09A-33EA54A6D904}"/>
              </a:ext>
            </a:extLst>
          </p:cNvPr>
          <p:cNvSpPr/>
          <p:nvPr/>
        </p:nvSpPr>
        <p:spPr>
          <a:xfrm>
            <a:off x="1512000" y="369000"/>
            <a:ext cx="6120000" cy="6120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F60EEB-2F7F-6E45-9325-F04313B061BC}"/>
              </a:ext>
            </a:extLst>
          </p:cNvPr>
          <p:cNvSpPr txBox="1"/>
          <p:nvPr/>
        </p:nvSpPr>
        <p:spPr>
          <a:xfrm>
            <a:off x="7884368" y="31981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外向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A5FD58-7939-9E4D-8730-677A7B0B0045}"/>
              </a:ext>
            </a:extLst>
          </p:cNvPr>
          <p:cNvSpPr txBox="1"/>
          <p:nvPr/>
        </p:nvSpPr>
        <p:spPr>
          <a:xfrm>
            <a:off x="216302" y="319816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内向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41707E-81B8-0341-BEA7-68A005DC7F26}"/>
              </a:ext>
            </a:extLst>
          </p:cNvPr>
          <p:cNvSpPr txBox="1"/>
          <p:nvPr/>
        </p:nvSpPr>
        <p:spPr>
          <a:xfrm>
            <a:off x="4018002" y="-2804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不安定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B3EF1F-F50D-7741-99FD-8337077EADC9}"/>
              </a:ext>
            </a:extLst>
          </p:cNvPr>
          <p:cNvSpPr txBox="1"/>
          <p:nvPr/>
        </p:nvSpPr>
        <p:spPr>
          <a:xfrm>
            <a:off x="4171890" y="642437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安定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24F406-370F-FF41-A55F-070E9F2FB9EB}"/>
              </a:ext>
            </a:extLst>
          </p:cNvPr>
          <p:cNvSpPr txBox="1"/>
          <p:nvPr/>
        </p:nvSpPr>
        <p:spPr>
          <a:xfrm>
            <a:off x="4611910" y="35777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神経質な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859F48-C3C2-E14E-A4EA-6EC942853E55}"/>
              </a:ext>
            </a:extLst>
          </p:cNvPr>
          <p:cNvSpPr txBox="1"/>
          <p:nvPr/>
        </p:nvSpPr>
        <p:spPr>
          <a:xfrm>
            <a:off x="4553021" y="74303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落ち着きがない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861C36-752D-694D-8119-3233396435C4}"/>
              </a:ext>
            </a:extLst>
          </p:cNvPr>
          <p:cNvSpPr txBox="1"/>
          <p:nvPr/>
        </p:nvSpPr>
        <p:spPr>
          <a:xfrm>
            <a:off x="5620367" y="11087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攻撃的な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DA2D9D-7539-E843-A535-D5BE47EF3658}"/>
              </a:ext>
            </a:extLst>
          </p:cNvPr>
          <p:cNvSpPr txBox="1"/>
          <p:nvPr/>
        </p:nvSpPr>
        <p:spPr>
          <a:xfrm>
            <a:off x="5392324" y="147467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興奮しやすい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C0B7221-BEF1-0D4E-85E8-EBF3C5D8D1AC}"/>
              </a:ext>
            </a:extLst>
          </p:cNvPr>
          <p:cNvSpPr txBox="1"/>
          <p:nvPr/>
        </p:nvSpPr>
        <p:spPr>
          <a:xfrm>
            <a:off x="5133856" y="183625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気が変わりやすい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6A5EF7-7754-9B49-9444-69FACF7CD3DC}"/>
              </a:ext>
            </a:extLst>
          </p:cNvPr>
          <p:cNvSpPr txBox="1"/>
          <p:nvPr/>
        </p:nvSpPr>
        <p:spPr>
          <a:xfrm>
            <a:off x="6275916" y="220579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衝動的な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EF0EAF6-5FA4-7945-B609-7F0CE03A5265}"/>
              </a:ext>
            </a:extLst>
          </p:cNvPr>
          <p:cNvSpPr txBox="1"/>
          <p:nvPr/>
        </p:nvSpPr>
        <p:spPr>
          <a:xfrm>
            <a:off x="6460840" y="258807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楽観的な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4B0790-69AA-6147-9D8D-E1E3B5272AAB}"/>
              </a:ext>
            </a:extLst>
          </p:cNvPr>
          <p:cNvSpPr txBox="1"/>
          <p:nvPr/>
        </p:nvSpPr>
        <p:spPr>
          <a:xfrm>
            <a:off x="6464720" y="295769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活動</a:t>
            </a:r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的な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F7C7E9-C09B-354A-BB0E-CD9ABB722CF2}"/>
              </a:ext>
            </a:extLst>
          </p:cNvPr>
          <p:cNvSpPr txBox="1"/>
          <p:nvPr/>
        </p:nvSpPr>
        <p:spPr>
          <a:xfrm>
            <a:off x="6580580" y="345977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社交的な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1EC50D-5892-3240-839C-12D2BD52284E}"/>
              </a:ext>
            </a:extLst>
          </p:cNvPr>
          <p:cNvSpPr txBox="1"/>
          <p:nvPr/>
        </p:nvSpPr>
        <p:spPr>
          <a:xfrm>
            <a:off x="6467702" y="383274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気さくな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3A08A75-C4F1-864D-B489-BA1D859E9AEF}"/>
              </a:ext>
            </a:extLst>
          </p:cNvPr>
          <p:cNvSpPr txBox="1"/>
          <p:nvPr/>
        </p:nvSpPr>
        <p:spPr>
          <a:xfrm>
            <a:off x="5831235" y="421868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おしゃべりな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2F55C1C-AAA8-BC4C-99AF-FE42AC3498E2}"/>
              </a:ext>
            </a:extLst>
          </p:cNvPr>
          <p:cNvSpPr txBox="1"/>
          <p:nvPr/>
        </p:nvSpPr>
        <p:spPr>
          <a:xfrm>
            <a:off x="6337990" y="458509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敏感な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BE3110-C6BD-AE4F-84B2-F864992F9B1C}"/>
              </a:ext>
            </a:extLst>
          </p:cNvPr>
          <p:cNvSpPr txBox="1"/>
          <p:nvPr/>
        </p:nvSpPr>
        <p:spPr>
          <a:xfrm>
            <a:off x="5862408" y="495744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のんきな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9EED84-9626-3C4D-9AE5-8005B01F1B5D}"/>
              </a:ext>
            </a:extLst>
          </p:cNvPr>
          <p:cNvSpPr txBox="1"/>
          <p:nvPr/>
        </p:nvSpPr>
        <p:spPr>
          <a:xfrm>
            <a:off x="5777399" y="532328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元気な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651A91-7CA3-3249-8981-FCAC99623888}"/>
              </a:ext>
            </a:extLst>
          </p:cNvPr>
          <p:cNvSpPr txBox="1"/>
          <p:nvPr/>
        </p:nvSpPr>
        <p:spPr>
          <a:xfrm>
            <a:off x="5288264" y="566903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無頓着な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51EB09E-3F88-024F-B87C-B330C27DB2E5}"/>
              </a:ext>
            </a:extLst>
          </p:cNvPr>
          <p:cNvSpPr txBox="1"/>
          <p:nvPr/>
        </p:nvSpPr>
        <p:spPr>
          <a:xfrm>
            <a:off x="4552367" y="604845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統率力のある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82CE04-03D7-CB4B-9962-BE143FE2F1FA}"/>
              </a:ext>
            </a:extLst>
          </p:cNvPr>
          <p:cNvSpPr txBox="1"/>
          <p:nvPr/>
        </p:nvSpPr>
        <p:spPr>
          <a:xfrm>
            <a:off x="3330261" y="3659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気分屋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8500F31-EA0F-D84C-97F7-3FF8FD47ECB5}"/>
              </a:ext>
            </a:extLst>
          </p:cNvPr>
          <p:cNvSpPr txBox="1"/>
          <p:nvPr/>
        </p:nvSpPr>
        <p:spPr>
          <a:xfrm>
            <a:off x="2739444" y="74621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不安な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F907E7C-8C63-C948-95FD-B3B0CFAFB55B}"/>
              </a:ext>
            </a:extLst>
          </p:cNvPr>
          <p:cNvSpPr txBox="1"/>
          <p:nvPr/>
        </p:nvSpPr>
        <p:spPr>
          <a:xfrm>
            <a:off x="2289940" y="114325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厳格な</a:t>
            </a:r>
            <a:endParaRPr kumimoji="1" lang="en-US" altLang="ja-JP" sz="20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67FC7D9-BDEA-0548-B9B0-E19CFCC6CD08}"/>
              </a:ext>
            </a:extLst>
          </p:cNvPr>
          <p:cNvSpPr txBox="1"/>
          <p:nvPr/>
        </p:nvSpPr>
        <p:spPr>
          <a:xfrm>
            <a:off x="1950518" y="14880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真面目な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A6D1127-859A-F641-9306-31F42BFDB7D7}"/>
              </a:ext>
            </a:extLst>
          </p:cNvPr>
          <p:cNvSpPr txBox="1"/>
          <p:nvPr/>
        </p:nvSpPr>
        <p:spPr>
          <a:xfrm>
            <a:off x="1813856" y="186753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悲観的な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6521138-010B-7546-B0E2-A390F59BEB23}"/>
              </a:ext>
            </a:extLst>
          </p:cNvPr>
          <p:cNvSpPr txBox="1"/>
          <p:nvPr/>
        </p:nvSpPr>
        <p:spPr>
          <a:xfrm>
            <a:off x="1620633" y="220520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打ち解けない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916FA24-49FB-DA46-BF91-A7C478A021DF}"/>
              </a:ext>
            </a:extLst>
          </p:cNvPr>
          <p:cNvSpPr txBox="1"/>
          <p:nvPr/>
        </p:nvSpPr>
        <p:spPr>
          <a:xfrm>
            <a:off x="1547956" y="258472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非社交的な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D8A466A-DCF2-9544-A66A-8D4031597EA1}"/>
              </a:ext>
            </a:extLst>
          </p:cNvPr>
          <p:cNvSpPr txBox="1"/>
          <p:nvPr/>
        </p:nvSpPr>
        <p:spPr>
          <a:xfrm>
            <a:off x="1437557" y="299698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穏やかな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C34A82A-2042-444F-B5A1-CE1BC032A050}"/>
              </a:ext>
            </a:extLst>
          </p:cNvPr>
          <p:cNvSpPr txBox="1"/>
          <p:nvPr/>
        </p:nvSpPr>
        <p:spPr>
          <a:xfrm>
            <a:off x="1437557" y="346143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消極的な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234F4EB-98B0-A949-8BB3-EB17D5028330}"/>
              </a:ext>
            </a:extLst>
          </p:cNvPr>
          <p:cNvSpPr txBox="1"/>
          <p:nvPr/>
        </p:nvSpPr>
        <p:spPr>
          <a:xfrm>
            <a:off x="1540152" y="38196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慎重な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08AFA53-4452-9F47-A19B-D17DFF030E45}"/>
              </a:ext>
            </a:extLst>
          </p:cNvPr>
          <p:cNvSpPr txBox="1"/>
          <p:nvPr/>
        </p:nvSpPr>
        <p:spPr>
          <a:xfrm>
            <a:off x="1579080" y="418410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思慮深い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07B9BB8-F780-6D41-AF59-25481D5136A9}"/>
              </a:ext>
            </a:extLst>
          </p:cNvPr>
          <p:cNvSpPr txBox="1"/>
          <p:nvPr/>
        </p:nvSpPr>
        <p:spPr>
          <a:xfrm>
            <a:off x="1781237" y="457201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温和な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51BEAB7-5370-C24E-9689-89F027796E04}"/>
              </a:ext>
            </a:extLst>
          </p:cNvPr>
          <p:cNvSpPr txBox="1"/>
          <p:nvPr/>
        </p:nvSpPr>
        <p:spPr>
          <a:xfrm>
            <a:off x="1950518" y="489562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抑制ができた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2CB1B71-412E-E144-959B-15D51AA20F37}"/>
              </a:ext>
            </a:extLst>
          </p:cNvPr>
          <p:cNvSpPr txBox="1"/>
          <p:nvPr/>
        </p:nvSpPr>
        <p:spPr>
          <a:xfrm>
            <a:off x="2245927" y="526459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信頼できる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EB5E55D-7229-DE4B-8889-3F9442CA0FD1}"/>
              </a:ext>
            </a:extLst>
          </p:cNvPr>
          <p:cNvSpPr txBox="1"/>
          <p:nvPr/>
        </p:nvSpPr>
        <p:spPr>
          <a:xfrm>
            <a:off x="2586829" y="566164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落ち着いた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685B00E-4509-D24D-8C89-EEAAB70E4ACC}"/>
              </a:ext>
            </a:extLst>
          </p:cNvPr>
          <p:cNvSpPr txBox="1"/>
          <p:nvPr/>
        </p:nvSpPr>
        <p:spPr>
          <a:xfrm>
            <a:off x="3204815" y="605396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穏やかな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3DCBB33-2437-4B4F-BE22-51338112BDF7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1016521" y="3428999"/>
            <a:ext cx="6867847" cy="1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66CB185A-04D5-C24C-B3D1-47BBAF0E39B7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4572000" y="433623"/>
            <a:ext cx="0" cy="5990754"/>
          </a:xfrm>
          <a:prstGeom prst="straightConnector1">
            <a:avLst/>
          </a:prstGeom>
          <a:ln w="2222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円/楕円 47">
            <a:extLst>
              <a:ext uri="{FF2B5EF4-FFF2-40B4-BE49-F238E27FC236}">
                <a16:creationId xmlns:a16="http://schemas.microsoft.com/office/drawing/2014/main" id="{60312F7F-B1DD-594B-8FD3-0A3C23493053}"/>
              </a:ext>
            </a:extLst>
          </p:cNvPr>
          <p:cNvSpPr>
            <a:spLocks noChangeAspect="1"/>
          </p:cNvSpPr>
          <p:nvPr/>
        </p:nvSpPr>
        <p:spPr>
          <a:xfrm>
            <a:off x="3280738" y="2172244"/>
            <a:ext cx="2580399" cy="2580399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677DC02-FA52-3743-98E3-0292FB28A641}"/>
              </a:ext>
            </a:extLst>
          </p:cNvPr>
          <p:cNvSpPr txBox="1"/>
          <p:nvPr/>
        </p:nvSpPr>
        <p:spPr>
          <a:xfrm>
            <a:off x="4598418" y="286635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胆汁質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7B6C960-0127-454E-94AB-FD13AF07CC52}"/>
              </a:ext>
            </a:extLst>
          </p:cNvPr>
          <p:cNvSpPr txBox="1"/>
          <p:nvPr/>
        </p:nvSpPr>
        <p:spPr>
          <a:xfrm>
            <a:off x="4619130" y="364637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多血質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A9EB126-EEB8-C04D-BAD7-A7D88DAE1EA0}"/>
              </a:ext>
            </a:extLst>
          </p:cNvPr>
          <p:cNvSpPr txBox="1"/>
          <p:nvPr/>
        </p:nvSpPr>
        <p:spPr>
          <a:xfrm>
            <a:off x="3392007" y="286093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憂うつ質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A938377-4009-6E47-BCBA-51C83E2D1D3F}"/>
              </a:ext>
            </a:extLst>
          </p:cNvPr>
          <p:cNvSpPr txBox="1"/>
          <p:nvPr/>
        </p:nvSpPr>
        <p:spPr>
          <a:xfrm>
            <a:off x="3542759" y="36409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粘液質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F60360C-8D39-B345-8FB6-6E7A546BF644}"/>
              </a:ext>
            </a:extLst>
          </p:cNvPr>
          <p:cNvSpPr txBox="1"/>
          <p:nvPr/>
        </p:nvSpPr>
        <p:spPr>
          <a:xfrm>
            <a:off x="6288480" y="6524821"/>
            <a:ext cx="2919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</a:t>
            </a:r>
            <a:r>
              <a:rPr kumimoji="1"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Eysenck &amp; Eysenck, 1985</a:t>
            </a:r>
            <a:r>
              <a:rPr kumimoji="1"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74199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20DF98-2F03-C241-BC28-F942424D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ビッグ・ファイブ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80BDFF-7BBA-B64F-9D44-4148EC48149A}"/>
              </a:ext>
            </a:extLst>
          </p:cNvPr>
          <p:cNvSpPr txBox="1"/>
          <p:nvPr/>
        </p:nvSpPr>
        <p:spPr>
          <a:xfrm>
            <a:off x="1403648" y="1340768"/>
            <a:ext cx="4782078" cy="5054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外向性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神経症傾向／情緒不安定性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開放性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協調性／調和性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誠実性／勤勉性</a:t>
            </a:r>
            <a:endParaRPr kumimoji="1" lang="ja-JP" altLang="en-US" sz="28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88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D4A560-AFDE-DE41-71D1-7E8761F75A3B}"/>
              </a:ext>
            </a:extLst>
          </p:cNvPr>
          <p:cNvSpPr txBox="1"/>
          <p:nvPr/>
        </p:nvSpPr>
        <p:spPr>
          <a:xfrm>
            <a:off x="395536" y="332656"/>
            <a:ext cx="4012637" cy="57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外向性　（</a:t>
            </a:r>
            <a:r>
              <a:rPr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↔</a:t>
            </a:r>
            <a:r>
              <a:rPr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内向性）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BEE21A-F139-79E6-2195-5E714D0AAEA0}"/>
              </a:ext>
            </a:extLst>
          </p:cNvPr>
          <p:cNvSpPr txBox="1"/>
          <p:nvPr/>
        </p:nvSpPr>
        <p:spPr>
          <a:xfrm>
            <a:off x="1107786" y="1322185"/>
            <a:ext cx="7131563" cy="1693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社交的、おしゃべり、活動的、積極的、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自己顕示的、陽気、興奮や刺激を求める、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活発、ポジティブ感情が強い、明るい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DB59FA7B-4F8D-C1EE-9EBA-9709CA2E7AC3}"/>
              </a:ext>
            </a:extLst>
          </p:cNvPr>
          <p:cNvSpPr/>
          <p:nvPr/>
        </p:nvSpPr>
        <p:spPr>
          <a:xfrm>
            <a:off x="904650" y="1196752"/>
            <a:ext cx="7569256" cy="1944216"/>
          </a:xfrm>
          <a:prstGeom prst="roundRect">
            <a:avLst>
              <a:gd name="adj" fmla="val 1099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448097-0866-FBED-522F-3FC2E302E8AC}"/>
              </a:ext>
            </a:extLst>
          </p:cNvPr>
          <p:cNvSpPr txBox="1"/>
          <p:nvPr/>
        </p:nvSpPr>
        <p:spPr>
          <a:xfrm>
            <a:off x="395536" y="3717033"/>
            <a:ext cx="4493538" cy="57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神経症傾向／情緒不安定性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51F6BF-BB9E-18F9-F2FC-00D2ADF8213D}"/>
              </a:ext>
            </a:extLst>
          </p:cNvPr>
          <p:cNvSpPr txBox="1"/>
          <p:nvPr/>
        </p:nvSpPr>
        <p:spPr>
          <a:xfrm>
            <a:off x="1107787" y="4706562"/>
            <a:ext cx="7131563" cy="1693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心配性、不安や抑うつ感を抱きやすい、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恥ずかしがり、傷つきやすい、緊張しがち、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落ち込みやすい、気分変化が激しい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3BD1DF93-5ED5-D8B3-B12A-FB39A87DC8CA}"/>
              </a:ext>
            </a:extLst>
          </p:cNvPr>
          <p:cNvSpPr/>
          <p:nvPr/>
        </p:nvSpPr>
        <p:spPr>
          <a:xfrm>
            <a:off x="904650" y="4581129"/>
            <a:ext cx="7569256" cy="1944216"/>
          </a:xfrm>
          <a:prstGeom prst="roundRect">
            <a:avLst>
              <a:gd name="adj" fmla="val 1099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97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D4A560-AFDE-DE41-71D1-7E8761F75A3B}"/>
              </a:ext>
            </a:extLst>
          </p:cNvPr>
          <p:cNvSpPr txBox="1"/>
          <p:nvPr/>
        </p:nvSpPr>
        <p:spPr>
          <a:xfrm>
            <a:off x="395536" y="332656"/>
            <a:ext cx="1261884" cy="57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開放性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BEE21A-F139-79E6-2195-5E714D0AAEA0}"/>
              </a:ext>
            </a:extLst>
          </p:cNvPr>
          <p:cNvSpPr txBox="1"/>
          <p:nvPr/>
        </p:nvSpPr>
        <p:spPr>
          <a:xfrm>
            <a:off x="1107786" y="1322185"/>
            <a:ext cx="7131563" cy="1693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好奇心が強い、頭がやわらかい、臨機応変、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対応が柔軟、偏見がない、想像力が豊か、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芸術的センスがある、発想がユニーク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DB59FA7B-4F8D-C1EE-9EBA-9709CA2E7AC3}"/>
              </a:ext>
            </a:extLst>
          </p:cNvPr>
          <p:cNvSpPr/>
          <p:nvPr/>
        </p:nvSpPr>
        <p:spPr>
          <a:xfrm>
            <a:off x="904650" y="1196752"/>
            <a:ext cx="7569256" cy="1944216"/>
          </a:xfrm>
          <a:prstGeom prst="roundRect">
            <a:avLst>
              <a:gd name="adj" fmla="val 1099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448097-0866-FBED-522F-3FC2E302E8AC}"/>
              </a:ext>
            </a:extLst>
          </p:cNvPr>
          <p:cNvSpPr txBox="1"/>
          <p:nvPr/>
        </p:nvSpPr>
        <p:spPr>
          <a:xfrm>
            <a:off x="395536" y="3717033"/>
            <a:ext cx="2698175" cy="57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協調性／調和性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51F6BF-BB9E-18F9-F2FC-00D2ADF8213D}"/>
              </a:ext>
            </a:extLst>
          </p:cNvPr>
          <p:cNvSpPr txBox="1"/>
          <p:nvPr/>
        </p:nvSpPr>
        <p:spPr>
          <a:xfrm>
            <a:off x="1107787" y="4706562"/>
            <a:ext cx="7131563" cy="1693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温厚、寛容、協力的、他者に優しい、親切、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社会や他者に好意的、面倒見が良い、素直、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思いやりがある、利他的、感じが良い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3BD1DF93-5ED5-D8B3-B12A-FB39A87DC8CA}"/>
              </a:ext>
            </a:extLst>
          </p:cNvPr>
          <p:cNvSpPr/>
          <p:nvPr/>
        </p:nvSpPr>
        <p:spPr>
          <a:xfrm>
            <a:off x="904650" y="4581129"/>
            <a:ext cx="7569256" cy="1944216"/>
          </a:xfrm>
          <a:prstGeom prst="roundRect">
            <a:avLst>
              <a:gd name="adj" fmla="val 1099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56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D4A560-AFDE-DE41-71D1-7E8761F75A3B}"/>
              </a:ext>
            </a:extLst>
          </p:cNvPr>
          <p:cNvSpPr txBox="1"/>
          <p:nvPr/>
        </p:nvSpPr>
        <p:spPr>
          <a:xfrm>
            <a:off x="395536" y="332656"/>
            <a:ext cx="2698175" cy="57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誠実性／勤勉性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BEE21A-F139-79E6-2195-5E714D0AAEA0}"/>
              </a:ext>
            </a:extLst>
          </p:cNvPr>
          <p:cNvSpPr txBox="1"/>
          <p:nvPr/>
        </p:nvSpPr>
        <p:spPr>
          <a:xfrm>
            <a:off x="1107786" y="1322185"/>
            <a:ext cx="7131563" cy="1693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注意深い、責任感がある、忍耐強い、熱心、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目的達成を目指す、意志が強い、真面目、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信頼できる、従順である、計画的、几帳面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DB59FA7B-4F8D-C1EE-9EBA-9709CA2E7AC3}"/>
              </a:ext>
            </a:extLst>
          </p:cNvPr>
          <p:cNvSpPr/>
          <p:nvPr/>
        </p:nvSpPr>
        <p:spPr>
          <a:xfrm>
            <a:off x="904650" y="1196752"/>
            <a:ext cx="7569256" cy="1944216"/>
          </a:xfrm>
          <a:prstGeom prst="roundRect">
            <a:avLst>
              <a:gd name="adj" fmla="val 10991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5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A62671-3064-154B-B925-55071FB0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３．パーソナリティ形成の理論</a:t>
            </a:r>
            <a:endParaRPr kumimoji="1" lang="ja-JP" alt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63E775F-AB81-2E28-EF79-441EBF099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9" y="1340768"/>
            <a:ext cx="756126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3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フロイト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アドラー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学習理論</a:t>
            </a:r>
            <a:endParaRPr lang="en-US" altLang="ja-JP" sz="32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04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49DEC6-4805-DE49-B7EC-A0BBBC8E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フロイト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01CC647-0A53-1D4E-9EFA-EAA636244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609" y="2387600"/>
            <a:ext cx="3975100" cy="49403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5A6222DC-C8C8-C648-ACF7-104DF0FFE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484" y="2193925"/>
            <a:ext cx="1625600" cy="622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294A797D-846F-9B46-B9F7-16F4D0A5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009" y="1941513"/>
            <a:ext cx="2374900" cy="21574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C1A7806E-0B55-434B-8CC7-2FFB9E88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584" y="2701925"/>
            <a:ext cx="3086100" cy="1765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1758665-3247-6244-9D8E-4E17E971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6350000"/>
            <a:ext cx="38481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D542326E-7404-B745-A77A-C14EE2FA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522" y="1321456"/>
            <a:ext cx="126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dirty="0">
                <a:solidFill>
                  <a:srgbClr val="0000FF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意　識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F2E2286F-09BA-244E-BFC9-512877EFB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985" y="718861"/>
            <a:ext cx="1620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外　　界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915BF8D4-1434-0B42-BF1F-B3042E9D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221" y="2644775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800">
                <a:solidFill>
                  <a:srgbClr val="0000FF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前意識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F91FAFE7-B68D-8844-8FC1-48FD09C3F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221" y="5641975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800">
                <a:solidFill>
                  <a:srgbClr val="0000FF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無意識</a:t>
            </a: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CEC49C5B-980F-BA46-B26C-3A669E3D92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8784" y="4037013"/>
            <a:ext cx="3721100" cy="127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E7A8F07-F6C4-824F-A20C-0C8750323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459" y="3516313"/>
            <a:ext cx="539486" cy="1373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超自我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7CB9F7BC-7155-C042-AF79-C305FA88C38C}"/>
              </a:ext>
            </a:extLst>
          </p:cNvPr>
          <p:cNvSpPr txBox="1">
            <a:spLocks noChangeArrowheads="1"/>
          </p:cNvSpPr>
          <p:nvPr/>
        </p:nvSpPr>
        <p:spPr bwMode="auto">
          <a:xfrm rot="19073084">
            <a:off x="6375846" y="450373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8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抑圧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9B7744E5-CD98-C140-9989-84D6A03D72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5084" y="4037013"/>
            <a:ext cx="1562100" cy="1382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EFD472DF-81DF-3344-8101-BDDA2358D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689" y="6161088"/>
            <a:ext cx="122555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80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エス</a:t>
            </a:r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id="{00DCE55B-3510-1E45-B2B5-16D1977AE915}"/>
              </a:ext>
            </a:extLst>
          </p:cNvPr>
          <p:cNvGrpSpPr>
            <a:grpSpLocks/>
          </p:cNvGrpSpPr>
          <p:nvPr/>
        </p:nvGrpSpPr>
        <p:grpSpPr bwMode="auto">
          <a:xfrm>
            <a:off x="5240784" y="3235325"/>
            <a:ext cx="368300" cy="1993900"/>
            <a:chOff x="2216" y="1784"/>
            <a:chExt cx="232" cy="1256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76A9A111-D4F5-CC48-8649-0AB5209D1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" y="1936"/>
              <a:ext cx="0" cy="9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EFE0F819-5BB9-2348-981E-0093AB8A2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6" y="2872"/>
              <a:ext cx="136" cy="1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4A311FE2-A05B-D74D-B23B-B737408AF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" y="2880"/>
              <a:ext cx="104" cy="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grpSp>
          <p:nvGrpSpPr>
            <p:cNvPr id="23" name="Group 21">
              <a:extLst>
                <a:ext uri="{FF2B5EF4-FFF2-40B4-BE49-F238E27FC236}">
                  <a16:creationId xmlns:a16="http://schemas.microsoft.com/office/drawing/2014/main" id="{5C4A6C85-6DDB-E544-A09A-F518B15C6A7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16" y="1784"/>
              <a:ext cx="232" cy="168"/>
              <a:chOff x="2352" y="3008"/>
              <a:chExt cx="232" cy="168"/>
            </a:xfrm>
          </p:grpSpPr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30736E77-3727-1B4E-9B0C-D777A24A3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2" y="3008"/>
                <a:ext cx="136" cy="1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HGMaruGothicMPRO" panose="020F0600000000000000" pitchFamily="34" charset="-128"/>
                  <a:ea typeface="HGMaruGothicMPRO" panose="020F0600000000000000" pitchFamily="34" charset="-128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EB282620-C726-7442-B92A-361606244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0" y="3016"/>
                <a:ext cx="104" cy="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HGMaruGothicMPRO" panose="020F0600000000000000" pitchFamily="34" charset="-128"/>
                  <a:ea typeface="HGMaruGothicMPRO" panose="020F0600000000000000" pitchFamily="34" charset="-128"/>
                </a:endParaRPr>
              </a:p>
            </p:txBody>
          </p:sp>
        </p:grpSp>
      </p:grpSp>
      <p:sp>
        <p:nvSpPr>
          <p:cNvPr id="26" name="Line 24">
            <a:extLst>
              <a:ext uri="{FF2B5EF4-FFF2-40B4-BE49-F238E27FC236}">
                <a16:creationId xmlns:a16="http://schemas.microsoft.com/office/drawing/2014/main" id="{57478874-A195-7748-827F-821650819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684" y="4227513"/>
            <a:ext cx="2489200" cy="127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F3248BAA-F4DE-594D-B6E5-2B76FD83C1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5584" y="4202113"/>
            <a:ext cx="1447800" cy="128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D48DA8F8-6105-2E4D-9DF0-133E842B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459" y="3554413"/>
            <a:ext cx="4826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80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自我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A3AF88D-C3F3-2141-A76E-A6915D4E9DAB}"/>
              </a:ext>
            </a:extLst>
          </p:cNvPr>
          <p:cNvSpPr txBox="1"/>
          <p:nvPr/>
        </p:nvSpPr>
        <p:spPr>
          <a:xfrm>
            <a:off x="323528" y="89212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精神分析学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12EDA36-D2A0-704D-AA2C-CAF6DBC62CD6}"/>
              </a:ext>
            </a:extLst>
          </p:cNvPr>
          <p:cNvSpPr txBox="1"/>
          <p:nvPr/>
        </p:nvSpPr>
        <p:spPr>
          <a:xfrm>
            <a:off x="323527" y="180995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精神構造論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C00EFE8-8B87-DE73-7A31-812D41F0C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1" y="2727788"/>
            <a:ext cx="2157542" cy="3035941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6681D7E-5BB2-AB99-505B-B41A190DB05E}"/>
              </a:ext>
            </a:extLst>
          </p:cNvPr>
          <p:cNvSpPr txBox="1"/>
          <p:nvPr/>
        </p:nvSpPr>
        <p:spPr>
          <a:xfrm>
            <a:off x="45402" y="5882536"/>
            <a:ext cx="4201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（</a:t>
            </a:r>
            <a:r>
              <a:rPr lang="en-US" altLang="ja-JP" dirty="0"/>
              <a:t>https://</a:t>
            </a:r>
            <a:r>
              <a:rPr lang="en-US" altLang="ja-JP" dirty="0" err="1"/>
              <a:t>upload.wikimedia.org</a:t>
            </a:r>
            <a:r>
              <a:rPr lang="en-US" altLang="ja-JP" dirty="0"/>
              <a:t>/</a:t>
            </a:r>
            <a:r>
              <a:rPr lang="en-US" altLang="ja-JP" dirty="0" err="1"/>
              <a:t>wikipedia</a:t>
            </a:r>
            <a:r>
              <a:rPr lang="en-US" altLang="ja-JP" dirty="0"/>
              <a:t>/commons/1/12/</a:t>
            </a:r>
            <a:r>
              <a:rPr lang="en-US" altLang="ja-JP" dirty="0" err="1"/>
              <a:t>Sigmund_Freud_LIFE.jpg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0106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CFCD0B-A89B-4A4E-8F74-FEE781A087F0}"/>
              </a:ext>
            </a:extLst>
          </p:cNvPr>
          <p:cNvSpPr txBox="1"/>
          <p:nvPr/>
        </p:nvSpPr>
        <p:spPr>
          <a:xfrm>
            <a:off x="323528" y="20861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防衛機制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241341C-6BD5-D744-A2D0-6C52F2B7A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7013"/>
              </p:ext>
            </p:extLst>
          </p:nvPr>
        </p:nvGraphicFramePr>
        <p:xfrm>
          <a:off x="323528" y="980728"/>
          <a:ext cx="8424936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372867212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91515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抑圧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不安や苦痛の元となるようなことを意識から排除する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合理化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もっともらしい理由をつけて正当化する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1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同一視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他人の長所や状況を自分のものとみなす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0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投射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投影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自分が他人に向けているネガティブ感情を、他人が自分に向けていると考える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4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反動形成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認めがたい欲求を隠すために反対の行動をとる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05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逃避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問題の原因解決を図らず、空想や病気などに逃げ込む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39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退行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前の発達段階に戻る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49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置き換え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代償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満たすことが困難な動機や不安を、代わりのもので満たしたり解消する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71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昇華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社会的な価値が高いものに欲求を向ける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74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0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3" y="332656"/>
            <a:ext cx="8229600" cy="582612"/>
          </a:xfrm>
        </p:spPr>
        <p:txBody>
          <a:bodyPr/>
          <a:lstStyle/>
          <a:p>
            <a:pPr eaLnBrk="1" hangingPunct="1"/>
            <a:r>
              <a:rPr lang="ja-JP" altLang="en-US"/>
              <a:t>パーソナリティ</a:t>
            </a:r>
            <a:endParaRPr lang="ja-JP" altLang="en-US" dirty="0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791369" y="1340768"/>
            <a:ext cx="756126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30000"/>
              </a:lnSpc>
              <a:spcAft>
                <a:spcPct val="40000"/>
              </a:spcAft>
              <a:buFontTx/>
              <a:buAutoNum type="arabicPeriod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パーソナリティの記述（類型論）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Tx/>
              <a:buAutoNum type="arabicPeriod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パーソナリティの記述（特性論）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Tx/>
              <a:buAutoNum type="arabicPeriod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パーソナリティ形成の理論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Tx/>
              <a:buAutoNum type="arabicPeriod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長生きするパーソナリティ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Tx/>
              <a:buAutoNum type="arabicPeriod"/>
            </a:pP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Tx/>
              <a:buAutoNum type="arabicPeriod"/>
            </a:pPr>
            <a:endParaRPr lang="en-US" altLang="ja-JP" sz="32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ACADA96-1808-494F-8B33-3025DDB531E6}"/>
              </a:ext>
            </a:extLst>
          </p:cNvPr>
          <p:cNvSpPr/>
          <p:nvPr/>
        </p:nvSpPr>
        <p:spPr>
          <a:xfrm>
            <a:off x="6083300" y="5309902"/>
            <a:ext cx="1368425" cy="5048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9" name="テキスト ボックス 1">
            <a:extLst>
              <a:ext uri="{FF2B5EF4-FFF2-40B4-BE49-F238E27FC236}">
                <a16:creationId xmlns:a16="http://schemas.microsoft.com/office/drawing/2014/main" id="{8E17556F-70E6-0E4E-A37F-C7C09A8E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309902"/>
            <a:ext cx="449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志堂寺　交通事故防止講習資料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B1FD16A-2350-5746-8D85-74116BDDC92F}"/>
              </a:ext>
            </a:extLst>
          </p:cNvPr>
          <p:cNvSpPr/>
          <p:nvPr/>
        </p:nvSpPr>
        <p:spPr>
          <a:xfrm>
            <a:off x="827088" y="5309902"/>
            <a:ext cx="5184775" cy="5048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28B3A564-24ED-8745-A3AE-A854B08ED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8" y="5309902"/>
            <a:ext cx="800100" cy="46196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検索</a:t>
            </a:r>
          </a:p>
        </p:txBody>
      </p:sp>
    </p:spTree>
    <p:extLst>
      <p:ext uri="{BB962C8B-B14F-4D97-AF65-F5344CB8AC3E}">
        <p14:creationId xmlns:p14="http://schemas.microsoft.com/office/powerpoint/2010/main" val="33298027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CB2174-77F1-E041-94BD-D157C4F7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アドラー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974B77-00FC-314C-9303-D0D6E6EE8B35}"/>
              </a:ext>
            </a:extLst>
          </p:cNvPr>
          <p:cNvSpPr txBox="1"/>
          <p:nvPr/>
        </p:nvSpPr>
        <p:spPr>
          <a:xfrm>
            <a:off x="457200" y="98072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ライフスタイル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016DD4-5A26-EC45-AB68-8489887CCD3E}"/>
              </a:ext>
            </a:extLst>
          </p:cNvPr>
          <p:cNvSpPr txBox="1"/>
          <p:nvPr/>
        </p:nvSpPr>
        <p:spPr>
          <a:xfrm>
            <a:off x="827584" y="181157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自己決定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16F8F45-2F4A-524E-AD50-ACC46EDEA4DA}"/>
              </a:ext>
            </a:extLst>
          </p:cNvPr>
          <p:cNvSpPr txBox="1"/>
          <p:nvPr/>
        </p:nvSpPr>
        <p:spPr>
          <a:xfrm>
            <a:off x="868859" y="2660375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気質</a:t>
            </a: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（遺伝）</a:t>
            </a: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71CB37-9636-614F-84C7-8CA9A03B4C09}"/>
              </a:ext>
            </a:extLst>
          </p:cNvPr>
          <p:cNvSpPr txBox="1"/>
          <p:nvPr/>
        </p:nvSpPr>
        <p:spPr>
          <a:xfrm>
            <a:off x="857549" y="3502585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環境</a:t>
            </a: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D65798-4C6D-2440-B139-93A47E5BF270}"/>
              </a:ext>
            </a:extLst>
          </p:cNvPr>
          <p:cNvSpPr txBox="1"/>
          <p:nvPr/>
        </p:nvSpPr>
        <p:spPr>
          <a:xfrm>
            <a:off x="729308" y="4626550"/>
            <a:ext cx="6526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ポジティブなライフスタイル</a:t>
            </a:r>
            <a:r>
              <a:rPr kumimoji="1"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→</a:t>
            </a:r>
            <a:r>
              <a:rPr kumimoji="1"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充足感</a:t>
            </a: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31698F4-18D3-1D48-9ED5-68FBEE7E4CBB}"/>
              </a:ext>
            </a:extLst>
          </p:cNvPr>
          <p:cNvSpPr txBox="1"/>
          <p:nvPr/>
        </p:nvSpPr>
        <p:spPr>
          <a:xfrm>
            <a:off x="729307" y="5354052"/>
            <a:ext cx="6526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ネガティブなライフスタイル</a:t>
            </a:r>
            <a:r>
              <a:rPr kumimoji="1"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→</a:t>
            </a:r>
            <a:r>
              <a:rPr kumimoji="1"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神経症</a:t>
            </a: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57D7908-CF10-4C4F-995E-3879887AC3B8}"/>
              </a:ext>
            </a:extLst>
          </p:cNvPr>
          <p:cNvSpPr txBox="1"/>
          <p:nvPr/>
        </p:nvSpPr>
        <p:spPr>
          <a:xfrm>
            <a:off x="1259632" y="618489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劣等コンプレックス</a:t>
            </a: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550F94-BEC1-B944-B1A8-8CDE01105A24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967792" y="5877272"/>
            <a:ext cx="0" cy="30762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93811455-D09D-C553-3720-DC2B49D07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501"/>
            <a:ext cx="3210171" cy="187297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9058CBE-5966-DB68-4C3E-FE415ACBD3B2}"/>
              </a:ext>
            </a:extLst>
          </p:cNvPr>
          <p:cNvSpPr txBox="1"/>
          <p:nvPr/>
        </p:nvSpPr>
        <p:spPr>
          <a:xfrm>
            <a:off x="5252340" y="2064763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（</a:t>
            </a:r>
            <a:r>
              <a:rPr lang="en-US" altLang="ja-JP" dirty="0"/>
              <a:t>https://</a:t>
            </a:r>
            <a:r>
              <a:rPr lang="en-US" altLang="ja-JP" dirty="0" err="1"/>
              <a:t>diamond.jp</a:t>
            </a:r>
            <a:r>
              <a:rPr lang="en-US" altLang="ja-JP" dirty="0"/>
              <a:t>/articles/-/149934</a:t>
            </a:r>
            <a:r>
              <a:rPr kumimoji="1" lang="ja-JP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327428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73714E-32FB-0B46-8A85-DB9D68FFEF36}"/>
              </a:ext>
            </a:extLst>
          </p:cNvPr>
          <p:cNvSpPr txBox="1"/>
          <p:nvPr/>
        </p:nvSpPr>
        <p:spPr>
          <a:xfrm>
            <a:off x="395535" y="28707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出生順理論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D7D80A-7987-F248-9DE4-70DA0F20160E}"/>
              </a:ext>
            </a:extLst>
          </p:cNvPr>
          <p:cNvSpPr txBox="1"/>
          <p:nvPr/>
        </p:nvSpPr>
        <p:spPr>
          <a:xfrm>
            <a:off x="754607" y="97419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第一子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6AD130-2724-454E-B8C2-3C7F18A0EE10}"/>
              </a:ext>
            </a:extLst>
          </p:cNvPr>
          <p:cNvSpPr txBox="1"/>
          <p:nvPr/>
        </p:nvSpPr>
        <p:spPr>
          <a:xfrm>
            <a:off x="1090100" y="1560421"/>
            <a:ext cx="675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甘やかされる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→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王座から転落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→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挽回を目指す</a:t>
            </a:r>
            <a:endParaRPr kumimoji="1" lang="ja-JP" altLang="en-US" sz="24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FDC69D-06F9-5B4D-9D24-DAA4B74F9F02}"/>
              </a:ext>
            </a:extLst>
          </p:cNvPr>
          <p:cNvSpPr txBox="1"/>
          <p:nvPr/>
        </p:nvSpPr>
        <p:spPr>
          <a:xfrm>
            <a:off x="1086000" y="1970036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保守的、勤勉で努力家、権威主義</a:t>
            </a:r>
            <a:endParaRPr kumimoji="1" lang="ja-JP" altLang="en-US" sz="24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ECA03A-6805-FF44-97E7-F35862F2ABD2}"/>
              </a:ext>
            </a:extLst>
          </p:cNvPr>
          <p:cNvSpPr txBox="1"/>
          <p:nvPr/>
        </p:nvSpPr>
        <p:spPr>
          <a:xfrm>
            <a:off x="754607" y="256557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第二子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9459CD-DB40-6140-9C6F-C2234A22621F}"/>
              </a:ext>
            </a:extLst>
          </p:cNvPr>
          <p:cNvSpPr txBox="1"/>
          <p:nvPr/>
        </p:nvSpPr>
        <p:spPr>
          <a:xfrm>
            <a:off x="1086000" y="3084151"/>
            <a:ext cx="654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追いつき、追い越す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→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ライバル心、闘い慣れ</a:t>
            </a:r>
            <a:endParaRPr kumimoji="1" lang="ja-JP" altLang="en-US" sz="24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A87F98-30EB-F743-B400-A034FC1083B5}"/>
              </a:ext>
            </a:extLst>
          </p:cNvPr>
          <p:cNvSpPr txBox="1"/>
          <p:nvPr/>
        </p:nvSpPr>
        <p:spPr>
          <a:xfrm>
            <a:off x="1081383" y="3506984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第一子と正反対な性格、第一子を観察（要領が良い）</a:t>
            </a:r>
            <a:endParaRPr kumimoji="1" lang="ja-JP" altLang="en-US" sz="24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F6B3CB-FE43-8247-9796-31E985B8C3E4}"/>
              </a:ext>
            </a:extLst>
          </p:cNvPr>
          <p:cNvSpPr txBox="1"/>
          <p:nvPr/>
        </p:nvSpPr>
        <p:spPr>
          <a:xfrm>
            <a:off x="754607" y="415694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末子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8C524A-D76D-694D-A43F-3CD799E026DA}"/>
              </a:ext>
            </a:extLst>
          </p:cNvPr>
          <p:cNvSpPr txBox="1"/>
          <p:nvPr/>
        </p:nvSpPr>
        <p:spPr>
          <a:xfrm>
            <a:off x="1081383" y="4617392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甘えん坊、援助を受けるのが得意、成長が速い</a:t>
            </a:r>
            <a:endParaRPr kumimoji="1" lang="ja-JP" altLang="en-US" sz="24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416870-39FD-914A-8B94-8546AC6A6A31}"/>
              </a:ext>
            </a:extLst>
          </p:cNvPr>
          <p:cNvSpPr txBox="1"/>
          <p:nvPr/>
        </p:nvSpPr>
        <p:spPr>
          <a:xfrm>
            <a:off x="763324" y="537002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単独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子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50B703-96F6-D142-B803-852B3A74893E}"/>
              </a:ext>
            </a:extLst>
          </p:cNvPr>
          <p:cNvSpPr txBox="1"/>
          <p:nvPr/>
        </p:nvSpPr>
        <p:spPr>
          <a:xfrm>
            <a:off x="1090100" y="5919800"/>
            <a:ext cx="656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年長者とつきあうのが上手、依存的</a:t>
            </a:r>
            <a:r>
              <a: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or </a:t>
            </a:r>
            <a:r>
              <a:rPr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自立的</a:t>
            </a:r>
            <a:endParaRPr kumimoji="1" lang="ja-JP" altLang="en-US" sz="24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230E286-51C8-504F-9110-03D3847B6CA3}"/>
              </a:ext>
            </a:extLst>
          </p:cNvPr>
          <p:cNvSpPr txBox="1"/>
          <p:nvPr/>
        </p:nvSpPr>
        <p:spPr>
          <a:xfrm>
            <a:off x="7612812" y="6550223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</a:t>
            </a:r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岸見</a:t>
            </a:r>
            <a:r>
              <a:rPr lang="en-US" altLang="ja-JP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, 2021</a:t>
            </a:r>
            <a:r>
              <a:rPr kumimoji="1"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9687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B8ED8-E977-DB43-AF93-3F2F8A2B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学習理論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520945-981D-506B-7385-E096B8137B48}"/>
              </a:ext>
            </a:extLst>
          </p:cNvPr>
          <p:cNvSpPr txBox="1"/>
          <p:nvPr/>
        </p:nvSpPr>
        <p:spPr>
          <a:xfrm>
            <a:off x="935625" y="1312478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N. E. 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ミラー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14A1E4-5184-5176-9161-4DE9BCB7171A}"/>
              </a:ext>
            </a:extLst>
          </p:cNvPr>
          <p:cNvSpPr txBox="1"/>
          <p:nvPr/>
        </p:nvSpPr>
        <p:spPr>
          <a:xfrm>
            <a:off x="899592" y="194939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J</a:t>
            </a:r>
            <a:r>
              <a:rPr kumimoji="1"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. 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ダラード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41142C3-5D16-A998-EF1F-5DAAC828FFB2}"/>
              </a:ext>
            </a:extLst>
          </p:cNvPr>
          <p:cNvSpPr txBox="1"/>
          <p:nvPr/>
        </p:nvSpPr>
        <p:spPr>
          <a:xfrm>
            <a:off x="935625" y="3862171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A. 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バンデューラ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480BCD-38FD-E994-7B17-7417E702A8F7}"/>
              </a:ext>
            </a:extLst>
          </p:cNvPr>
          <p:cNvSpPr txBox="1"/>
          <p:nvPr/>
        </p:nvSpPr>
        <p:spPr>
          <a:xfrm>
            <a:off x="5292080" y="445078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社会的学習理論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ACCC39-080F-548B-DBF9-2A812CFF64BF}"/>
              </a:ext>
            </a:extLst>
          </p:cNvPr>
          <p:cNvSpPr txBox="1"/>
          <p:nvPr/>
        </p:nvSpPr>
        <p:spPr>
          <a:xfrm>
            <a:off x="4860032" y="386217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観察学習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A5833A5-DB87-D085-35C0-B46B8A7EA229}"/>
              </a:ext>
            </a:extLst>
          </p:cNvPr>
          <p:cNvSpPr txBox="1"/>
          <p:nvPr/>
        </p:nvSpPr>
        <p:spPr>
          <a:xfrm>
            <a:off x="4860032" y="162238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模倣学習</a:t>
            </a:r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2FB11290-4706-ED59-FC58-BF77B149F5B9}"/>
              </a:ext>
            </a:extLst>
          </p:cNvPr>
          <p:cNvSpPr/>
          <p:nvPr/>
        </p:nvSpPr>
        <p:spPr>
          <a:xfrm>
            <a:off x="3563888" y="1312478"/>
            <a:ext cx="432048" cy="116013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69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/>
      <p:bldP spid="17" grpId="0"/>
      <p:bldP spid="18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A62671-3064-154B-B925-55071FB0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４．長生きするパーソナリティ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A753B0-E63A-3B38-57CD-B73B5A8739B8}"/>
              </a:ext>
            </a:extLst>
          </p:cNvPr>
          <p:cNvSpPr txBox="1"/>
          <p:nvPr/>
        </p:nvSpPr>
        <p:spPr>
          <a:xfrm>
            <a:off x="611560" y="1124744"/>
            <a:ext cx="600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『100</a:t>
            </a: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歳の美しい脳</a:t>
            </a:r>
            <a:r>
              <a:rPr kumimoji="1"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』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スノウドン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5E5580-B0E9-F818-3F59-10E9A2A359DF}"/>
              </a:ext>
            </a:extLst>
          </p:cNvPr>
          <p:cNvSpPr txBox="1"/>
          <p:nvPr/>
        </p:nvSpPr>
        <p:spPr>
          <a:xfrm>
            <a:off x="755576" y="1837996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尼僧研究（</a:t>
            </a:r>
            <a:r>
              <a:rPr kumimoji="1"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1986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年から）</a:t>
            </a:r>
          </a:p>
        </p:txBody>
      </p:sp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id="{41D6D558-8BE5-08F5-0AEA-E3112416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483644"/>
            <a:ext cx="3416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/>
              <a:t>アルツハイマー研究</a:t>
            </a:r>
          </a:p>
        </p:txBody>
      </p:sp>
      <p:sp>
        <p:nvSpPr>
          <p:cNvPr id="6" name="テキスト ボックス 7">
            <a:extLst>
              <a:ext uri="{FF2B5EF4-FFF2-40B4-BE49-F238E27FC236}">
                <a16:creationId xmlns:a16="http://schemas.microsoft.com/office/drawing/2014/main" id="{387AF68A-CEE5-D0E0-FC57-91730BA5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3128359"/>
            <a:ext cx="5365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dirty="0"/>
              <a:t>678</a:t>
            </a:r>
            <a:r>
              <a:rPr lang="ja-JP" altLang="en-US"/>
              <a:t>人の修道女（</a:t>
            </a:r>
            <a:r>
              <a:rPr lang="en-US" altLang="ja-JP" dirty="0"/>
              <a:t>75-106</a:t>
            </a:r>
            <a:r>
              <a:rPr lang="ja-JP" altLang="en-US"/>
              <a:t>歳）</a:t>
            </a:r>
          </a:p>
        </p:txBody>
      </p:sp>
      <p:sp>
        <p:nvSpPr>
          <p:cNvPr id="10" name="テキスト ボックス 8">
            <a:extLst>
              <a:ext uri="{FF2B5EF4-FFF2-40B4-BE49-F238E27FC236}">
                <a16:creationId xmlns:a16="http://schemas.microsoft.com/office/drawing/2014/main" id="{2B7677A0-4F47-3F10-D2FE-967F47E35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81475"/>
            <a:ext cx="7729538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6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4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200">
                <a:solidFill>
                  <a:srgbClr val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  <a:cs typeface="HGMaruGothicMPRO" panose="020F0600000000000000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/>
              <a:t>ポジティブな言葉の記録が多い人達は</a:t>
            </a:r>
            <a:r>
              <a:rPr lang="en-US" altLang="ja-JP" sz="2400" dirty="0"/>
              <a:t>10</a:t>
            </a:r>
            <a:r>
              <a:rPr lang="ja-JP" altLang="en-US" sz="2400"/>
              <a:t>年長生き</a:t>
            </a:r>
            <a:endParaRPr lang="en-US" altLang="ja-JP" sz="2400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/>
              <a:t>ネガティブ感情を多く持つ人達はアルツハイマーや心臓発作などの罹患が多い</a:t>
            </a:r>
            <a:endParaRPr lang="en-US" altLang="ja-JP" sz="2400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400"/>
              <a:t>楽観的な人たちの死亡リスクは</a:t>
            </a:r>
            <a:r>
              <a:rPr lang="en-US" altLang="ja-JP" sz="2400" dirty="0"/>
              <a:t>2.5</a:t>
            </a:r>
            <a:r>
              <a:rPr lang="ja-JP" altLang="en-US" sz="2400"/>
              <a:t>倍低い</a:t>
            </a:r>
          </a:p>
        </p:txBody>
      </p:sp>
    </p:spTree>
    <p:extLst>
      <p:ext uri="{BB962C8B-B14F-4D97-AF65-F5344CB8AC3E}">
        <p14:creationId xmlns:p14="http://schemas.microsoft.com/office/powerpoint/2010/main" val="232044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A62671-3064-154B-B925-55071FB0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１．パーソナリティの記述（類型論）</a:t>
            </a:r>
            <a:endParaRPr kumimoji="1" lang="ja-JP" alt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605842C-E89A-7EBE-1B64-27D37399D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9" y="1340768"/>
            <a:ext cx="756126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3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テオプラストス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四気質説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クレッチマー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シュプランガー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ユング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609600" indent="-609600">
              <a:lnSpc>
                <a:spcPct val="130000"/>
              </a:lnSpc>
              <a:spcAft>
                <a:spcPct val="40000"/>
              </a:spcAft>
              <a:buFontTx/>
              <a:buAutoNum type="arabicPeriod"/>
            </a:pPr>
            <a:endParaRPr lang="en-US" altLang="ja-JP" sz="32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731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FD8655-B43E-164C-A3A6-C867A26C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『</a:t>
            </a:r>
            <a:r>
              <a:rPr lang="ja-JP" altLang="en-US"/>
              <a:t>人さまざま（エチコイ・カラクテス）</a:t>
            </a:r>
            <a:r>
              <a:rPr kumimoji="1" lang="en-US" altLang="ja-JP" dirty="0"/>
              <a:t>』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124075-9480-4F4C-A0EB-8AD4977E264E}"/>
              </a:ext>
            </a:extLst>
          </p:cNvPr>
          <p:cNvSpPr txBox="1"/>
          <p:nvPr/>
        </p:nvSpPr>
        <p:spPr>
          <a:xfrm>
            <a:off x="395536" y="980728"/>
            <a:ext cx="8603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テオプラストス</a:t>
            </a: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（紀元前</a:t>
            </a:r>
            <a:r>
              <a:rPr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371</a:t>
            </a: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</a:t>
            </a:r>
            <a:r>
              <a:rPr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〜</a:t>
            </a: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紀元前</a:t>
            </a:r>
            <a:r>
              <a:rPr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287</a:t>
            </a: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年頃）</a:t>
            </a:r>
            <a:endParaRPr kumimoji="1" lang="ja-JP" altLang="en-US" sz="28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93F04C3-8192-D75C-D20A-07FC983C9213}"/>
              </a:ext>
            </a:extLst>
          </p:cNvPr>
          <p:cNvGrpSpPr/>
          <p:nvPr/>
        </p:nvGrpSpPr>
        <p:grpSpPr>
          <a:xfrm>
            <a:off x="469473" y="1700808"/>
            <a:ext cx="8217327" cy="4825552"/>
            <a:chOff x="469473" y="1700808"/>
            <a:chExt cx="8217327" cy="482555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698F296-E278-BC4E-8798-4B9237DF8E33}"/>
                </a:ext>
              </a:extLst>
            </p:cNvPr>
            <p:cNvSpPr txBox="1"/>
            <p:nvPr/>
          </p:nvSpPr>
          <p:spPr>
            <a:xfrm>
              <a:off x="469473" y="1700808"/>
              <a:ext cx="2069797" cy="4825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空とぼけ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へつらい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無駄口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粗野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お愛想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無頼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おしゃべり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噂好き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恥知らず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けち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2F6B8FF-76BC-6D4B-9178-8FBC09ED6D64}"/>
                </a:ext>
              </a:extLst>
            </p:cNvPr>
            <p:cNvSpPr txBox="1"/>
            <p:nvPr/>
          </p:nvSpPr>
          <p:spPr>
            <a:xfrm>
              <a:off x="3537101" y="1700808"/>
              <a:ext cx="2069797" cy="4825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いやがらせ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頓馬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お節介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上の空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へそまがり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迷信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不平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疑い深さ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不潔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不作法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EF9B658-6170-CB44-A567-55401E24F964}"/>
                </a:ext>
              </a:extLst>
            </p:cNvPr>
            <p:cNvSpPr txBox="1"/>
            <p:nvPr/>
          </p:nvSpPr>
          <p:spPr>
            <a:xfrm>
              <a:off x="6617003" y="1700808"/>
              <a:ext cx="2069797" cy="4825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虚栄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しみったれ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ほら吹き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横柄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臆病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独裁好み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年寄の冷水</a:t>
              </a:r>
              <a:endParaRPr lang="en-US" altLang="ja-JP" sz="2400" dirty="0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悪態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悪人びいき</a:t>
              </a:r>
            </a:p>
            <a:p>
              <a:pPr marL="342900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貪欲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02841C-2622-7545-A6E2-A61E2C8C9779}"/>
              </a:ext>
            </a:extLst>
          </p:cNvPr>
          <p:cNvSpPr txBox="1"/>
          <p:nvPr/>
        </p:nvSpPr>
        <p:spPr>
          <a:xfrm>
            <a:off x="7376845" y="6569331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（岩波文庫　森訳）</a:t>
            </a:r>
            <a:endParaRPr kumimoji="1"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7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1068AC-B2EF-E249-8516-545C46DE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四気質説</a:t>
            </a: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64A60182-8358-3840-99B7-A056304D6862}"/>
              </a:ext>
            </a:extLst>
          </p:cNvPr>
          <p:cNvGraphicFramePr>
            <a:graphicFrameLocks noGrp="1"/>
          </p:cNvGraphicFramePr>
          <p:nvPr/>
        </p:nvGraphicFramePr>
        <p:xfrm>
          <a:off x="264189" y="1988840"/>
          <a:ext cx="8422611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9111">
                  <a:extLst>
                    <a:ext uri="{9D8B030D-6E8A-4147-A177-3AD203B41FA5}">
                      <a16:colId xmlns:a16="http://schemas.microsoft.com/office/drawing/2014/main" val="3464748483"/>
                    </a:ext>
                  </a:extLst>
                </a:gridCol>
                <a:gridCol w="1598501">
                  <a:extLst>
                    <a:ext uri="{9D8B030D-6E8A-4147-A177-3AD203B41FA5}">
                      <a16:colId xmlns:a16="http://schemas.microsoft.com/office/drawing/2014/main" val="22797296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783495629"/>
                    </a:ext>
                  </a:extLst>
                </a:gridCol>
                <a:gridCol w="4402831">
                  <a:extLst>
                    <a:ext uri="{9D8B030D-6E8A-4147-A177-3AD203B41FA5}">
                      <a16:colId xmlns:a16="http://schemas.microsoft.com/office/drawing/2014/main" val="1754445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元素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体液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気質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性格の特徴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血液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多血質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快活、明朗、気分屋、社交的、世話好き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1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黄胆汁（胆汁）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胆汁質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せっかち、短気、積極的、強引、興奮しやすい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0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黒胆汁（？）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黒胆汁質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憂うつ質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用心深い、心配性、苦労性、消極的、過敏、無口、陰気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4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粘液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（髄液）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粘液質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冷静、堅実、冷淡、勤勉、粘り強い、感情が安定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636328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777B2D-4F47-3842-A6C4-29AAA6A0E93D}"/>
              </a:ext>
            </a:extLst>
          </p:cNvPr>
          <p:cNvSpPr txBox="1"/>
          <p:nvPr/>
        </p:nvSpPr>
        <p:spPr>
          <a:xfrm>
            <a:off x="284570" y="98072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古代</a:t>
            </a:r>
            <a:r>
              <a:rPr kumimoji="1" lang="en-US" altLang="ja-JP" sz="28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〜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中世ヨーロッパ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D53F8D-CD19-1141-896B-3BE66556C89E}"/>
              </a:ext>
            </a:extLst>
          </p:cNvPr>
          <p:cNvSpPr txBox="1"/>
          <p:nvPr/>
        </p:nvSpPr>
        <p:spPr>
          <a:xfrm>
            <a:off x="1403649" y="587643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（）は現代医学の呼称</a:t>
            </a:r>
          </a:p>
        </p:txBody>
      </p:sp>
    </p:spTree>
    <p:extLst>
      <p:ext uri="{BB962C8B-B14F-4D97-AF65-F5344CB8AC3E}">
        <p14:creationId xmlns:p14="http://schemas.microsoft.com/office/powerpoint/2010/main" val="29118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5FF9BB-1D09-8543-B6BA-B3B8564D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クレッチマー</a:t>
            </a:r>
            <a:r>
              <a:rPr kumimoji="1" lang="en-US" altLang="ja-JP" dirty="0"/>
              <a:t>『</a:t>
            </a:r>
            <a:r>
              <a:rPr kumimoji="1" lang="ja-JP" altLang="en-US"/>
              <a:t>体格と性格</a:t>
            </a:r>
            <a:r>
              <a:rPr kumimoji="1" lang="en-US" altLang="ja-JP" dirty="0"/>
              <a:t>』</a:t>
            </a:r>
            <a:r>
              <a:rPr kumimoji="1" lang="ja-JP" altLang="en-US" sz="2800"/>
              <a:t>（</a:t>
            </a:r>
            <a:r>
              <a:rPr kumimoji="1" lang="en-US" altLang="ja-JP" sz="2800" dirty="0"/>
              <a:t>1921</a:t>
            </a:r>
            <a:r>
              <a:rPr kumimoji="1" lang="ja-JP" altLang="en-US" sz="2800"/>
              <a:t>）</a:t>
            </a: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4C97B193-8F09-3B47-8C68-F1B72FD7B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22704"/>
              </p:ext>
            </p:extLst>
          </p:nvPr>
        </p:nvGraphicFramePr>
        <p:xfrm>
          <a:off x="251520" y="1417320"/>
          <a:ext cx="864096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37286721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151561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464748483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1754445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体格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病理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気質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気質の特徴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細長型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統合失調症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分裂気質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非社交的、内気、恥ずかしがり、気が小さい、神経質、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過敏と鈍感がある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1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肥満型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躁うつ病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循環気質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躁うつ気質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社交的、親切、温厚、明朗、活気、冷淡、気が弱い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闊達と悲哀がある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0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闘士型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てんかん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粘着気質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几帳面、融通がきかない、執着する、あまり動揺しない、秩序を大事にする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485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3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7A0849-980A-0848-8526-5F914901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シュプランガー</a:t>
            </a:r>
            <a:r>
              <a:rPr kumimoji="1" lang="en-US" altLang="ja-JP" dirty="0"/>
              <a:t>『</a:t>
            </a:r>
            <a:r>
              <a:rPr lang="ja-JP" altLang="en-US"/>
              <a:t>生</a:t>
            </a:r>
            <a:r>
              <a:rPr kumimoji="1" lang="ja-JP" altLang="en-US"/>
              <a:t>の形式</a:t>
            </a:r>
            <a:r>
              <a:rPr kumimoji="1" lang="en-US" altLang="ja-JP" dirty="0"/>
              <a:t>』</a:t>
            </a:r>
            <a:r>
              <a:rPr lang="ja-JP" altLang="en-US"/>
              <a:t> </a:t>
            </a:r>
            <a:r>
              <a:rPr lang="ja-JP" altLang="en-US" sz="2800"/>
              <a:t>（</a:t>
            </a:r>
            <a:r>
              <a:rPr lang="en-US" altLang="ja-JP" sz="2800" dirty="0"/>
              <a:t>1921</a:t>
            </a:r>
            <a:r>
              <a:rPr lang="ja-JP" altLang="en-US" sz="2800"/>
              <a:t>）</a:t>
            </a:r>
            <a:endParaRPr kumimoji="1" lang="ja-JP" altLang="en-US" sz="28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C0F1F7-3EC0-6E44-B3F6-1C750E016F35}"/>
              </a:ext>
            </a:extLst>
          </p:cNvPr>
          <p:cNvSpPr txBox="1"/>
          <p:nvPr/>
        </p:nvSpPr>
        <p:spPr>
          <a:xfrm>
            <a:off x="1475656" y="1279643"/>
            <a:ext cx="2441694" cy="5108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理論志向型</a:t>
            </a: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経済志向型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審美</a:t>
            </a: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志向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型</a:t>
            </a: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宗教志向型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権力</a:t>
            </a: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志向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型</a:t>
            </a:r>
            <a:endParaRPr kumimoji="1"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社会志向型</a:t>
            </a:r>
            <a:endParaRPr kumimoji="1" lang="ja-JP" altLang="en-US" sz="28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7" name="図 6" descr="スーツを着た男性の白黒写真&#10;&#10;自動的に生成された説明">
            <a:extLst>
              <a:ext uri="{FF2B5EF4-FFF2-40B4-BE49-F238E27FC236}">
                <a16:creationId xmlns:a16="http://schemas.microsoft.com/office/drawing/2014/main" id="{26F594AC-6289-2C47-9285-6F2A6F2DA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44" y="861124"/>
            <a:ext cx="2159000" cy="19177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FA1A23-B5AB-FE42-9279-49104A2E0B42}"/>
              </a:ext>
            </a:extLst>
          </p:cNvPr>
          <p:cNvSpPr txBox="1"/>
          <p:nvPr/>
        </p:nvSpPr>
        <p:spPr>
          <a:xfrm>
            <a:off x="6447496" y="2996952"/>
            <a:ext cx="2441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latin typeface="+mn-lt"/>
              </a:rPr>
              <a:t>（</a:t>
            </a:r>
            <a:r>
              <a:rPr lang="en" altLang="ja-JP" sz="1400" dirty="0">
                <a:latin typeface="+mn-lt"/>
              </a:rPr>
              <a:t>https://</a:t>
            </a:r>
            <a:r>
              <a:rPr lang="en" altLang="ja-JP" sz="1400" dirty="0" err="1">
                <a:latin typeface="+mn-lt"/>
              </a:rPr>
              <a:t>commons.wikimedia.org</a:t>
            </a:r>
            <a:r>
              <a:rPr lang="en" altLang="ja-JP" sz="1400" dirty="0">
                <a:latin typeface="+mn-lt"/>
              </a:rPr>
              <a:t>/wiki/</a:t>
            </a:r>
            <a:r>
              <a:rPr lang="en" altLang="ja-JP" sz="1400" dirty="0" err="1">
                <a:latin typeface="+mn-lt"/>
              </a:rPr>
              <a:t>File:Spranger.jpg</a:t>
            </a:r>
            <a:r>
              <a:rPr kumimoji="1" lang="ja-JP" altLang="en-US" sz="1400">
                <a:latin typeface="+mn-lt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6839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BD216F-9C32-8446-9C63-E1B2C7E0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ユング</a:t>
            </a:r>
            <a:r>
              <a:rPr lang="en-US" altLang="ja-JP" dirty="0"/>
              <a:t>『</a:t>
            </a:r>
            <a:r>
              <a:rPr lang="ja-JP" altLang="en-US"/>
              <a:t>心理学的類型論</a:t>
            </a:r>
            <a:r>
              <a:rPr lang="en-US" altLang="ja-JP" dirty="0"/>
              <a:t>』</a:t>
            </a:r>
            <a:r>
              <a:rPr lang="ja-JP" altLang="en-US"/>
              <a:t> </a:t>
            </a:r>
            <a:r>
              <a:rPr lang="ja-JP" altLang="en-US" sz="2800"/>
              <a:t>（</a:t>
            </a:r>
            <a:r>
              <a:rPr lang="en-US" altLang="ja-JP" sz="2800" dirty="0"/>
              <a:t>1921</a:t>
            </a:r>
            <a:r>
              <a:rPr lang="ja-JP" altLang="en-US" sz="2800"/>
              <a:t>）</a:t>
            </a:r>
            <a:endParaRPr kumimoji="1" lang="ja-JP" altLang="en-US" sz="28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EFE131-CA0D-464A-A967-855AB17FFF90}"/>
              </a:ext>
            </a:extLst>
          </p:cNvPr>
          <p:cNvSpPr txBox="1"/>
          <p:nvPr/>
        </p:nvSpPr>
        <p:spPr>
          <a:xfrm>
            <a:off x="6065492" y="1407207"/>
            <a:ext cx="1261884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外向的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C4572D-3BA1-8741-93FD-AA1C3B4BF48B}"/>
              </a:ext>
            </a:extLst>
          </p:cNvPr>
          <p:cNvSpPr txBox="1"/>
          <p:nvPr/>
        </p:nvSpPr>
        <p:spPr>
          <a:xfrm>
            <a:off x="2742330" y="1407207"/>
            <a:ext cx="1261884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内</a:t>
            </a:r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向的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D971E4D6-E344-5348-83BD-D89071308129}"/>
              </a:ext>
            </a:extLst>
          </p:cNvPr>
          <p:cNvCxnSpPr/>
          <p:nvPr/>
        </p:nvCxnSpPr>
        <p:spPr>
          <a:xfrm>
            <a:off x="4326506" y="1668817"/>
            <a:ext cx="1440160" cy="0"/>
          </a:xfrm>
          <a:prstGeom prst="straightConnector1">
            <a:avLst/>
          </a:prstGeom>
          <a:ln w="19050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4AA742-F753-7B42-ACB4-565B7BE24203}"/>
              </a:ext>
            </a:extLst>
          </p:cNvPr>
          <p:cNvSpPr txBox="1"/>
          <p:nvPr/>
        </p:nvSpPr>
        <p:spPr>
          <a:xfrm>
            <a:off x="2742330" y="3769657"/>
            <a:ext cx="1261884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思　考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93C668E-9601-4D49-A0A4-AF7F6A2601FC}"/>
              </a:ext>
            </a:extLst>
          </p:cNvPr>
          <p:cNvSpPr txBox="1"/>
          <p:nvPr/>
        </p:nvSpPr>
        <p:spPr>
          <a:xfrm>
            <a:off x="6065492" y="3790385"/>
            <a:ext cx="1261884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感　情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52259AC-9630-0548-8E95-95A6C58DC444}"/>
              </a:ext>
            </a:extLst>
          </p:cNvPr>
          <p:cNvSpPr txBox="1"/>
          <p:nvPr/>
        </p:nvSpPr>
        <p:spPr>
          <a:xfrm>
            <a:off x="2712321" y="5561862"/>
            <a:ext cx="1261884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直　感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8E207C8-D7B2-3745-A504-9065D618B0E0}"/>
              </a:ext>
            </a:extLst>
          </p:cNvPr>
          <p:cNvSpPr txBox="1"/>
          <p:nvPr/>
        </p:nvSpPr>
        <p:spPr>
          <a:xfrm>
            <a:off x="6035483" y="5561862"/>
            <a:ext cx="1261884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感　覚</a:t>
            </a:r>
            <a:endParaRPr lang="en-US" altLang="ja-JP" sz="28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9DFE103-4CCD-4045-BF1F-C27560619DB8}"/>
              </a:ext>
            </a:extLst>
          </p:cNvPr>
          <p:cNvSpPr txBox="1"/>
          <p:nvPr/>
        </p:nvSpPr>
        <p:spPr>
          <a:xfrm>
            <a:off x="7121270" y="616081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現実・詳細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8128BCE-C92A-2D4B-BE1A-33F5CA18FC4A}"/>
              </a:ext>
            </a:extLst>
          </p:cNvPr>
          <p:cNvSpPr txBox="1"/>
          <p:nvPr/>
        </p:nvSpPr>
        <p:spPr>
          <a:xfrm>
            <a:off x="3112430" y="61615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全体・本質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CFA0E86-2F1E-A24D-B2D6-1230BE8C2CAE}"/>
              </a:ext>
            </a:extLst>
          </p:cNvPr>
          <p:cNvSpPr txBox="1"/>
          <p:nvPr/>
        </p:nvSpPr>
        <p:spPr>
          <a:xfrm>
            <a:off x="2994947" y="436169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理論・理屈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2177DB1-C16D-7243-A0D4-6CC8A6D7AE3D}"/>
              </a:ext>
            </a:extLst>
          </p:cNvPr>
          <p:cNvSpPr txBox="1"/>
          <p:nvPr/>
        </p:nvSpPr>
        <p:spPr>
          <a:xfrm>
            <a:off x="6672728" y="436079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好悪・快不快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BDD01AB-A1E3-834E-890D-9469492D3933}"/>
              </a:ext>
            </a:extLst>
          </p:cNvPr>
          <p:cNvSpPr txBox="1"/>
          <p:nvPr/>
        </p:nvSpPr>
        <p:spPr>
          <a:xfrm>
            <a:off x="196351" y="139497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心的態度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E08D9F-76FA-FD40-AD5F-5E4DF69DCF2A}"/>
              </a:ext>
            </a:extLst>
          </p:cNvPr>
          <p:cNvSpPr txBox="1"/>
          <p:nvPr/>
        </p:nvSpPr>
        <p:spPr>
          <a:xfrm>
            <a:off x="196350" y="307935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GMaruGothicMPRO" panose="020F0600000000000000" pitchFamily="34" charset="-128"/>
                <a:ea typeface="HGMaruGothicMPRO" panose="020F0600000000000000" pitchFamily="34" charset="-128"/>
              </a:rPr>
              <a:t>心的機能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83F7A30D-F259-E445-846A-00A74E83C2D9}"/>
              </a:ext>
            </a:extLst>
          </p:cNvPr>
          <p:cNvCxnSpPr>
            <a:cxnSpLocks/>
          </p:cNvCxnSpPr>
          <p:nvPr/>
        </p:nvCxnSpPr>
        <p:spPr>
          <a:xfrm>
            <a:off x="259939" y="2636912"/>
            <a:ext cx="8624121" cy="0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2BB584D-F1B3-BD42-9994-1A203A9C66EB}"/>
              </a:ext>
            </a:extLst>
          </p:cNvPr>
          <p:cNvCxnSpPr/>
          <p:nvPr/>
        </p:nvCxnSpPr>
        <p:spPr>
          <a:xfrm>
            <a:off x="4326506" y="4100080"/>
            <a:ext cx="1440160" cy="0"/>
          </a:xfrm>
          <a:prstGeom prst="straightConnector1">
            <a:avLst/>
          </a:prstGeom>
          <a:ln w="19050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59D1D426-7992-4441-9BD8-C7CE8AE85C27}"/>
              </a:ext>
            </a:extLst>
          </p:cNvPr>
          <p:cNvCxnSpPr/>
          <p:nvPr/>
        </p:nvCxnSpPr>
        <p:spPr>
          <a:xfrm>
            <a:off x="4296497" y="5823472"/>
            <a:ext cx="1440160" cy="0"/>
          </a:xfrm>
          <a:prstGeom prst="straightConnector1">
            <a:avLst/>
          </a:prstGeom>
          <a:ln w="19050">
            <a:solidFill>
              <a:srgbClr val="0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7D5F11-772C-7543-8BF9-0305317C4E1C}"/>
              </a:ext>
            </a:extLst>
          </p:cNvPr>
          <p:cNvSpPr txBox="1"/>
          <p:nvPr/>
        </p:nvSpPr>
        <p:spPr>
          <a:xfrm>
            <a:off x="457200" y="386448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判断の仕方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9147212-7622-484E-B373-49AE4D63FA65}"/>
              </a:ext>
            </a:extLst>
          </p:cNvPr>
          <p:cNvSpPr txBox="1"/>
          <p:nvPr/>
        </p:nvSpPr>
        <p:spPr>
          <a:xfrm>
            <a:off x="457200" y="556186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HGMaruGothicMPRO" panose="020F0600000000000000" pitchFamily="34" charset="-128"/>
                <a:ea typeface="HGMaruGothicMPRO" panose="020F0600000000000000" pitchFamily="34" charset="-128"/>
              </a:rPr>
              <a:t>感じ取り方</a:t>
            </a:r>
          </a:p>
        </p:txBody>
      </p:sp>
    </p:spTree>
    <p:extLst>
      <p:ext uri="{BB962C8B-B14F-4D97-AF65-F5344CB8AC3E}">
        <p14:creationId xmlns:p14="http://schemas.microsoft.com/office/powerpoint/2010/main" val="2505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6" grpId="0"/>
      <p:bldP spid="37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4DD91-6A81-3542-B533-42A71DBF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6BCA8847-99EE-6747-B3F0-23CCBA159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752590"/>
              </p:ext>
            </p:extLst>
          </p:nvPr>
        </p:nvGraphicFramePr>
        <p:xfrm>
          <a:off x="457200" y="836712"/>
          <a:ext cx="8229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3372867212"/>
                    </a:ext>
                  </a:extLst>
                </a:gridCol>
                <a:gridCol w="5987008">
                  <a:extLst>
                    <a:ext uri="{9D8B030D-6E8A-4147-A177-3AD203B41FA5}">
                      <a16:colId xmlns:a16="http://schemas.microsoft.com/office/drawing/2014/main" val="91515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外向的思考型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物事を論理的・現実的に考えて判断し行動するタイプ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内向的思考型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独創的な深い思索を行うタイプ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1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外向的感情型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周囲の人にうまく合わせるタイプで流行好き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02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内向的感情型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自分の主張を守る、修行者のようなタイプ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48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外向的感覚型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現実世界の刺激（感覚）を楽しむリアリスト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270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内向的感覚型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現実世界の刺激を元に、独自の世界観を構築するタイプ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54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外向的直感型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可能性を求めて行動（冒険）するタイプ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内向的直感型</a:t>
                      </a:r>
                      <a:endParaRPr kumimoji="1" lang="en-US" altLang="ja-JP" sz="2400" dirty="0">
                        <a:latin typeface="HGMaruGothicMPRO" panose="020F0600000000000000" pitchFamily="34" charset="-128"/>
                        <a:ea typeface="HGMaruGothicMPRO" panose="020F06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MaruGothicMPRO" panose="020F0600000000000000" pitchFamily="34" charset="-128"/>
                          <a:ea typeface="HGMaruGothicMPRO" panose="020F0600000000000000" pitchFamily="34" charset="-128"/>
                        </a:rPr>
                        <a:t>予感や直感を重視し新しいものを発想する、内面重視タイプ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57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322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10514</TotalTime>
  <Words>1272</Words>
  <Application>Microsoft Macintosh PowerPoint</Application>
  <PresentationFormat>画面に合わせる (4:3)</PresentationFormat>
  <Paragraphs>314</Paragraphs>
  <Slides>23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7" baseType="lpstr">
      <vt:lpstr>HGMaruGothicMPRO</vt:lpstr>
      <vt:lpstr>Arial</vt:lpstr>
      <vt:lpstr>Calibri</vt:lpstr>
      <vt:lpstr>Office テーマ</vt:lpstr>
      <vt:lpstr>講習資料</vt:lpstr>
      <vt:lpstr>パーソナリティ</vt:lpstr>
      <vt:lpstr>１．パーソナリティの記述（類型論）</vt:lpstr>
      <vt:lpstr>『人さまざま（エチコイ・カラクテス）』</vt:lpstr>
      <vt:lpstr>四気質説</vt:lpstr>
      <vt:lpstr>クレッチマー『体格と性格』（1921）</vt:lpstr>
      <vt:lpstr>シュプランガー『生の形式』 （1921）</vt:lpstr>
      <vt:lpstr>ユング『心理学的類型論』 （1921）</vt:lpstr>
      <vt:lpstr>PowerPoint プレゼンテーション</vt:lpstr>
      <vt:lpstr>２．パーソナリティの記述（特性論）</vt:lpstr>
      <vt:lpstr>アイゼンク</vt:lpstr>
      <vt:lpstr>PowerPoint プレゼンテーション</vt:lpstr>
      <vt:lpstr>ビッグ・ファイブ</vt:lpstr>
      <vt:lpstr>PowerPoint プレゼンテーション</vt:lpstr>
      <vt:lpstr>PowerPoint プレゼンテーション</vt:lpstr>
      <vt:lpstr>PowerPoint プレゼンテーション</vt:lpstr>
      <vt:lpstr>３．パーソナリティ形成の理論</vt:lpstr>
      <vt:lpstr>フロイト</vt:lpstr>
      <vt:lpstr>PowerPoint プレゼンテーション</vt:lpstr>
      <vt:lpstr>アドラー</vt:lpstr>
      <vt:lpstr>PowerPoint プレゼンテーション</vt:lpstr>
      <vt:lpstr>学習理論</vt:lpstr>
      <vt:lpstr>４．長生きするパーソナリティ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大学および大学教員</dc:title>
  <dc:creator>Kazunori Shidoji</dc:creator>
  <cp:lastModifiedBy>志堂寺和則</cp:lastModifiedBy>
  <cp:revision>599</cp:revision>
  <cp:lastPrinted>2022-04-13T05:14:37Z</cp:lastPrinted>
  <dcterms:created xsi:type="dcterms:W3CDTF">2009-06-01T04:49:20Z</dcterms:created>
  <dcterms:modified xsi:type="dcterms:W3CDTF">2022-04-19T07:18:33Z</dcterms:modified>
</cp:coreProperties>
</file>