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45" r:id="rId2"/>
    <p:sldId id="447" r:id="rId3"/>
    <p:sldId id="839" r:id="rId4"/>
    <p:sldId id="842" r:id="rId5"/>
    <p:sldId id="556" r:id="rId6"/>
    <p:sldId id="514" r:id="rId7"/>
    <p:sldId id="829" r:id="rId8"/>
    <p:sldId id="512" r:id="rId9"/>
    <p:sldId id="840" r:id="rId10"/>
    <p:sldId id="836" r:id="rId11"/>
    <p:sldId id="516" r:id="rId12"/>
    <p:sldId id="495" r:id="rId13"/>
    <p:sldId id="841" r:id="rId14"/>
    <p:sldId id="498" r:id="rId15"/>
    <p:sldId id="493" r:id="rId16"/>
    <p:sldId id="546" r:id="rId17"/>
    <p:sldId id="531" r:id="rId18"/>
    <p:sldId id="808" r:id="rId19"/>
    <p:sldId id="827" r:id="rId20"/>
    <p:sldId id="832" r:id="rId21"/>
    <p:sldId id="520" r:id="rId22"/>
    <p:sldId id="1135" r:id="rId23"/>
  </p:sldIdLst>
  <p:sldSz cx="9144000" cy="6858000" type="screen4x3"/>
  <p:notesSz cx="6735763" cy="98694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00000"/>
    <a:srgbClr val="F6412E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53" autoAdjust="0"/>
    <p:restoredTop sz="69918" autoAdjust="0"/>
  </p:normalViewPr>
  <p:slideViewPr>
    <p:cSldViewPr>
      <p:cViewPr varScale="1">
        <p:scale>
          <a:sx n="82" d="100"/>
          <a:sy n="82" d="100"/>
        </p:scale>
        <p:origin x="1560" y="168"/>
      </p:cViewPr>
      <p:guideLst>
        <p:guide orient="horz" pos="2160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4592"/>
    </p:cViewPr>
  </p:sorterViewPr>
  <p:notesViewPr>
    <p:cSldViewPr>
      <p:cViewPr varScale="1">
        <p:scale>
          <a:sx n="73" d="100"/>
          <a:sy n="73" d="100"/>
        </p:scale>
        <p:origin x="2752" y="200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ja-JP" altLang="en-US"/>
              <a:t>志堂寺教授資料＜</a:t>
            </a:r>
            <a:r>
              <a:rPr lang="en-US" altLang="ja-JP"/>
              <a:t>2020</a:t>
            </a:r>
            <a:r>
              <a:rPr lang="ja-JP" altLang="en-US"/>
              <a:t>年＞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5B4A301-BDB9-4026-ABF5-DE4763497C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405328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ja-JP" altLang="en-US"/>
              <a:t>志堂寺教授資料＜</a:t>
            </a:r>
            <a:r>
              <a:rPr lang="en-US" altLang="ja-JP"/>
              <a:t>2020</a:t>
            </a:r>
            <a:r>
              <a:rPr lang="ja-JP" altLang="en-US"/>
              <a:t>年＞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10529D5-47E8-4812-8F5F-7DC3F3040376}" type="datetimeFigureOut">
              <a:rPr lang="ja-JP" altLang="en-US"/>
              <a:pPr>
                <a:defRPr/>
              </a:pPr>
              <a:t>2020/9/16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1" y="4687889"/>
            <a:ext cx="5389563" cy="4441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7180B5C-4121-433D-B4A7-63FFA6EC6E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072649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33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8C0B9A-7984-403E-BDC9-AA10FFCD2BAC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3" name="ヘッダー プレースホルダー 2">
            <a:extLst>
              <a:ext uri="{FF2B5EF4-FFF2-40B4-BE49-F238E27FC236}">
                <a16:creationId xmlns:a16="http://schemas.microsoft.com/office/drawing/2014/main" id="{9D7109CB-BE1B-C340-A6C3-70741C42FC38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志堂寺教授資料＜</a:t>
            </a:r>
            <a:r>
              <a:rPr lang="en-US" altLang="ja-JP"/>
              <a:t>2020</a:t>
            </a:r>
            <a:r>
              <a:rPr lang="ja-JP" altLang="en-US"/>
              <a:t>年＞</a:t>
            </a:r>
          </a:p>
        </p:txBody>
      </p:sp>
    </p:spTree>
    <p:extLst>
      <p:ext uri="{BB962C8B-B14F-4D97-AF65-F5344CB8AC3E}">
        <p14:creationId xmlns:p14="http://schemas.microsoft.com/office/powerpoint/2010/main" val="3785187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スライド イメージ プレースホルダー 1">
            <a:extLst>
              <a:ext uri="{FF2B5EF4-FFF2-40B4-BE49-F238E27FC236}">
                <a16:creationId xmlns:a16="http://schemas.microsoft.com/office/drawing/2014/main" id="{3CD69CD5-CE90-4047-88F1-27957D4CE2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ノート プレースホルダー 2">
            <a:extLst>
              <a:ext uri="{FF2B5EF4-FFF2-40B4-BE49-F238E27FC236}">
                <a16:creationId xmlns:a16="http://schemas.microsoft.com/office/drawing/2014/main" id="{F9154341-E112-4F4F-80DF-9232CA0663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ja-JP" dirty="0"/>
          </a:p>
          <a:p>
            <a:endParaRPr lang="ja-JP" altLang="en-US"/>
          </a:p>
        </p:txBody>
      </p:sp>
      <p:sp>
        <p:nvSpPr>
          <p:cNvPr id="11267" name="スライド番号プレースホルダー 3">
            <a:extLst>
              <a:ext uri="{FF2B5EF4-FFF2-40B4-BE49-F238E27FC236}">
                <a16:creationId xmlns:a16="http://schemas.microsoft.com/office/drawing/2014/main" id="{3E4D4EC7-221C-CB4F-A94C-85A4E3D1C8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F21FD31-A751-0044-B941-4CB25A03628E}" type="slidenum">
              <a:rPr lang="en-US" altLang="ja-JP" sz="1200" smtClean="0"/>
              <a:pPr/>
              <a:t>15</a:t>
            </a:fld>
            <a:endParaRPr lang="en-US" altLang="ja-JP" sz="1200"/>
          </a:p>
        </p:txBody>
      </p:sp>
      <p:sp>
        <p:nvSpPr>
          <p:cNvPr id="11268" name="ヘッダー プレースホルダー 1">
            <a:extLst>
              <a:ext uri="{FF2B5EF4-FFF2-40B4-BE49-F238E27FC236}">
                <a16:creationId xmlns:a16="http://schemas.microsoft.com/office/drawing/2014/main" id="{6FB710FB-F059-AD44-9158-AA8D7D68E69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1200"/>
              <a:t>志堂寺教授資料＜</a:t>
            </a:r>
            <a:r>
              <a:rPr lang="en-US" altLang="ja-JP" sz="1200"/>
              <a:t>2020</a:t>
            </a:r>
            <a:r>
              <a:rPr lang="ja-JP" altLang="en-US" sz="1200"/>
              <a:t>年＞</a:t>
            </a:r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431456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スライド イメージ プレースホルダー 1">
            <a:extLst>
              <a:ext uri="{FF2B5EF4-FFF2-40B4-BE49-F238E27FC236}">
                <a16:creationId xmlns:a16="http://schemas.microsoft.com/office/drawing/2014/main" id="{B7643094-FEB8-F740-A3AB-9F1734575E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4" name="ノート プレースホルダー 2">
            <a:extLst>
              <a:ext uri="{FF2B5EF4-FFF2-40B4-BE49-F238E27FC236}">
                <a16:creationId xmlns:a16="http://schemas.microsoft.com/office/drawing/2014/main" id="{C1BEBF78-C019-AC4C-B84A-0608F646EF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5" name="ヘッダー プレースホルダー 3">
            <a:extLst>
              <a:ext uri="{FF2B5EF4-FFF2-40B4-BE49-F238E27FC236}">
                <a16:creationId xmlns:a16="http://schemas.microsoft.com/office/drawing/2014/main" id="{ABCF631E-4BEA-1344-A05A-7232EB10C1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1200"/>
              <a:t>志堂寺教授資料＜</a:t>
            </a:r>
            <a:r>
              <a:rPr lang="en-US" altLang="ja-JP" sz="1200"/>
              <a:t>2020</a:t>
            </a:r>
            <a:r>
              <a:rPr lang="ja-JP" altLang="en-US" sz="1200"/>
              <a:t>年＞</a:t>
            </a:r>
            <a:endParaRPr lang="en-US" altLang="ja-JP" sz="1200"/>
          </a:p>
        </p:txBody>
      </p:sp>
      <p:sp>
        <p:nvSpPr>
          <p:cNvPr id="13316" name="スライド番号プレースホルダー 4">
            <a:extLst>
              <a:ext uri="{FF2B5EF4-FFF2-40B4-BE49-F238E27FC236}">
                <a16:creationId xmlns:a16="http://schemas.microsoft.com/office/drawing/2014/main" id="{8A681419-32DE-C94E-9187-76F0C59AB9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DF352A9-3BB9-1D4C-AC20-A0EE8C62F7A4}" type="slidenum">
              <a:rPr lang="en-US" altLang="ja-JP" sz="1200" smtClean="0"/>
              <a:pPr/>
              <a:t>16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19089130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スライド イメージ プレースホルダー 1">
            <a:extLst>
              <a:ext uri="{FF2B5EF4-FFF2-40B4-BE49-F238E27FC236}">
                <a16:creationId xmlns:a16="http://schemas.microsoft.com/office/drawing/2014/main" id="{264B8EFD-8739-0C48-A718-31EB80A984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ノート プレースホルダー 2">
            <a:extLst>
              <a:ext uri="{FF2B5EF4-FFF2-40B4-BE49-F238E27FC236}">
                <a16:creationId xmlns:a16="http://schemas.microsoft.com/office/drawing/2014/main" id="{A3658431-9DC1-C64D-B510-ADE29EE1C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endParaRPr lang="ja-JP" altLang="en-US"/>
          </a:p>
        </p:txBody>
      </p:sp>
      <p:sp>
        <p:nvSpPr>
          <p:cNvPr id="38915" name="ヘッダー プレースホルダー 3">
            <a:extLst>
              <a:ext uri="{FF2B5EF4-FFF2-40B4-BE49-F238E27FC236}">
                <a16:creationId xmlns:a16="http://schemas.microsoft.com/office/drawing/2014/main" id="{8FFB2ACD-90E8-CA49-87CB-5C9B1FA9A8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1200"/>
              <a:t>志堂寺教授資料＜</a:t>
            </a:r>
            <a:r>
              <a:rPr lang="en-US" altLang="ja-JP" sz="1200"/>
              <a:t>2020</a:t>
            </a:r>
            <a:r>
              <a:rPr lang="ja-JP" altLang="en-US" sz="1200"/>
              <a:t>年＞</a:t>
            </a:r>
            <a:endParaRPr lang="en-US" altLang="ja-JP" sz="1200"/>
          </a:p>
        </p:txBody>
      </p:sp>
      <p:sp>
        <p:nvSpPr>
          <p:cNvPr id="38916" name="スライド番号プレースホルダー 4">
            <a:extLst>
              <a:ext uri="{FF2B5EF4-FFF2-40B4-BE49-F238E27FC236}">
                <a16:creationId xmlns:a16="http://schemas.microsoft.com/office/drawing/2014/main" id="{F7BE8632-5E24-F140-997B-B5A40689A0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A8DB3C0-28B9-8240-84FD-8ADADA8553F8}" type="slidenum">
              <a:rPr lang="en-US" altLang="ja-JP" sz="1200" smtClean="0"/>
              <a:pPr/>
              <a:t>18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39421815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スライド イメージ プレースホルダー 1">
            <a:extLst>
              <a:ext uri="{FF2B5EF4-FFF2-40B4-BE49-F238E27FC236}">
                <a16:creationId xmlns:a16="http://schemas.microsoft.com/office/drawing/2014/main" id="{3C806E53-BA37-EC44-9BAC-EB064B2043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4" name="ノート プレースホルダー 2">
            <a:extLst>
              <a:ext uri="{FF2B5EF4-FFF2-40B4-BE49-F238E27FC236}">
                <a16:creationId xmlns:a16="http://schemas.microsoft.com/office/drawing/2014/main" id="{DC97C881-F093-4640-B923-8755770E1D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5" name="ヘッダー プレースホルダー 3">
            <a:extLst>
              <a:ext uri="{FF2B5EF4-FFF2-40B4-BE49-F238E27FC236}">
                <a16:creationId xmlns:a16="http://schemas.microsoft.com/office/drawing/2014/main" id="{3F6DCBB2-5B40-5E49-AA68-886249FDD6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1200"/>
              <a:t>志堂寺教授資料＜</a:t>
            </a:r>
            <a:r>
              <a:rPr lang="en-US" altLang="ja-JP" sz="1200"/>
              <a:t>2020</a:t>
            </a:r>
            <a:r>
              <a:rPr lang="ja-JP" altLang="en-US" sz="1200"/>
              <a:t>年＞</a:t>
            </a:r>
            <a:endParaRPr lang="en-US" altLang="ja-JP" sz="1200"/>
          </a:p>
        </p:txBody>
      </p:sp>
      <p:sp>
        <p:nvSpPr>
          <p:cNvPr id="13316" name="スライド番号プレースホルダー 4">
            <a:extLst>
              <a:ext uri="{FF2B5EF4-FFF2-40B4-BE49-F238E27FC236}">
                <a16:creationId xmlns:a16="http://schemas.microsoft.com/office/drawing/2014/main" id="{6067A22E-3F04-1248-859E-A893BE5A95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4573DCA-34FB-A44E-8C55-ABBDC9EF71EF}" type="slidenum">
              <a:rPr lang="en-US" altLang="ja-JP" sz="1200" smtClean="0"/>
              <a:pPr/>
              <a:t>19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3566351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スライド イメージ プレースホルダー 1">
            <a:extLst>
              <a:ext uri="{FF2B5EF4-FFF2-40B4-BE49-F238E27FC236}">
                <a16:creationId xmlns:a16="http://schemas.microsoft.com/office/drawing/2014/main" id="{F5FC2EBA-833C-BB4F-91D7-0D58C806F3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ノート プレースホルダー 2">
            <a:extLst>
              <a:ext uri="{FF2B5EF4-FFF2-40B4-BE49-F238E27FC236}">
                <a16:creationId xmlns:a16="http://schemas.microsoft.com/office/drawing/2014/main" id="{65A1212C-D9F7-284D-8790-560AB4BA15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endParaRPr lang="en-US" altLang="ja-JP" dirty="0"/>
          </a:p>
          <a:p>
            <a:endParaRPr lang="en-US" altLang="ja-JP" dirty="0"/>
          </a:p>
          <a:p>
            <a:endParaRPr lang="ja-JP" altLang="en-US"/>
          </a:p>
        </p:txBody>
      </p:sp>
      <p:sp>
        <p:nvSpPr>
          <p:cNvPr id="24579" name="ヘッダー プレースホルダー 3">
            <a:extLst>
              <a:ext uri="{FF2B5EF4-FFF2-40B4-BE49-F238E27FC236}">
                <a16:creationId xmlns:a16="http://schemas.microsoft.com/office/drawing/2014/main" id="{40C2417E-D439-F349-BA70-B6DD6541B8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1200"/>
              <a:t>志堂寺教授資料＜</a:t>
            </a:r>
            <a:r>
              <a:rPr lang="en-US" altLang="ja-JP" sz="1200"/>
              <a:t>2020</a:t>
            </a:r>
            <a:r>
              <a:rPr lang="ja-JP" altLang="en-US" sz="1200"/>
              <a:t>年＞</a:t>
            </a:r>
            <a:endParaRPr lang="en-US" altLang="ja-JP" sz="1200"/>
          </a:p>
        </p:txBody>
      </p:sp>
      <p:sp>
        <p:nvSpPr>
          <p:cNvPr id="24580" name="スライド番号プレースホルダー 4">
            <a:extLst>
              <a:ext uri="{FF2B5EF4-FFF2-40B4-BE49-F238E27FC236}">
                <a16:creationId xmlns:a16="http://schemas.microsoft.com/office/drawing/2014/main" id="{B3990CD2-0F72-1F44-9099-FAAC7D4FC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E4D7979-BEFE-1F47-A941-D53E4FBB307D}" type="slidenum">
              <a:rPr lang="en-US" altLang="ja-JP" sz="1200" smtClean="0"/>
              <a:pPr/>
              <a:t>20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35205789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スライド イメージ プレースホルダー 1">
            <a:extLst>
              <a:ext uri="{FF2B5EF4-FFF2-40B4-BE49-F238E27FC236}">
                <a16:creationId xmlns:a16="http://schemas.microsoft.com/office/drawing/2014/main" id="{CD0F7283-47B2-DC4B-B815-5C7F6B22FF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4" name="ノート プレースホルダー 2">
            <a:extLst>
              <a:ext uri="{FF2B5EF4-FFF2-40B4-BE49-F238E27FC236}">
                <a16:creationId xmlns:a16="http://schemas.microsoft.com/office/drawing/2014/main" id="{BCC5CD08-62F1-1541-93C6-29F7518A49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5" name="ヘッダー プレースホルダー 3">
            <a:extLst>
              <a:ext uri="{FF2B5EF4-FFF2-40B4-BE49-F238E27FC236}">
                <a16:creationId xmlns:a16="http://schemas.microsoft.com/office/drawing/2014/main" id="{25A4A174-C691-9847-9790-E8F8FAD12C7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1200"/>
              <a:t>志堂寺教授資料＜</a:t>
            </a:r>
            <a:r>
              <a:rPr lang="en-US" altLang="ja-JP" sz="1200"/>
              <a:t>2020</a:t>
            </a:r>
            <a:r>
              <a:rPr lang="ja-JP" altLang="en-US" sz="1200"/>
              <a:t>年＞</a:t>
            </a:r>
            <a:endParaRPr lang="en-US" altLang="ja-JP" sz="1200"/>
          </a:p>
        </p:txBody>
      </p:sp>
      <p:sp>
        <p:nvSpPr>
          <p:cNvPr id="13316" name="スライド番号プレースホルダー 4">
            <a:extLst>
              <a:ext uri="{FF2B5EF4-FFF2-40B4-BE49-F238E27FC236}">
                <a16:creationId xmlns:a16="http://schemas.microsoft.com/office/drawing/2014/main" id="{8627AB7B-08AD-6643-A527-E2E8E40B7B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7AA848D-5270-A848-ABC9-84764EF91960}" type="slidenum">
              <a:rPr lang="en-US" altLang="ja-JP" sz="1200" smtClean="0"/>
              <a:pPr/>
              <a:t>21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1351977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180B5C-4121-433D-B4A7-63FFA6EC6E8D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sp>
        <p:nvSpPr>
          <p:cNvPr id="6" name="ヘッダー プレースホルダー 5">
            <a:extLst>
              <a:ext uri="{FF2B5EF4-FFF2-40B4-BE49-F238E27FC236}">
                <a16:creationId xmlns:a16="http://schemas.microsoft.com/office/drawing/2014/main" id="{FE313F34-015B-5C4A-ACE4-A7C2546C958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志堂寺教授資料＜</a:t>
            </a:r>
            <a:r>
              <a:rPr lang="en-US" altLang="ja-JP"/>
              <a:t>2020</a:t>
            </a:r>
            <a:r>
              <a:rPr lang="ja-JP" altLang="en-US"/>
              <a:t>年＞</a:t>
            </a:r>
          </a:p>
        </p:txBody>
      </p:sp>
    </p:spTree>
    <p:extLst>
      <p:ext uri="{BB962C8B-B14F-4D97-AF65-F5344CB8AC3E}">
        <p14:creationId xmlns:p14="http://schemas.microsoft.com/office/powerpoint/2010/main" val="532788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スライド イメージ プレースホルダー 1">
            <a:extLst>
              <a:ext uri="{FF2B5EF4-FFF2-40B4-BE49-F238E27FC236}">
                <a16:creationId xmlns:a16="http://schemas.microsoft.com/office/drawing/2014/main" id="{76E9A487-C022-994E-8734-AD4C9E62EA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ノート プレースホルダー 2">
            <a:extLst>
              <a:ext uri="{FF2B5EF4-FFF2-40B4-BE49-F238E27FC236}">
                <a16:creationId xmlns:a16="http://schemas.microsoft.com/office/drawing/2014/main" id="{551B45BE-4B94-DB40-ACF8-74B45EB98C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br>
              <a:rPr lang="ja-JP" altLang="en-US"/>
            </a:br>
            <a:endParaRPr lang="ja-JP" altLang="en-US"/>
          </a:p>
          <a:p>
            <a:endParaRPr lang="ja-JP" altLang="en-US"/>
          </a:p>
          <a:p>
            <a:br>
              <a:rPr lang="ja-JP" altLang="en-US"/>
            </a:br>
            <a:endParaRPr lang="ja-JP" altLang="en-US"/>
          </a:p>
        </p:txBody>
      </p:sp>
      <p:sp>
        <p:nvSpPr>
          <p:cNvPr id="29699" name="ヘッダー プレースホルダー 3">
            <a:extLst>
              <a:ext uri="{FF2B5EF4-FFF2-40B4-BE49-F238E27FC236}">
                <a16:creationId xmlns:a16="http://schemas.microsoft.com/office/drawing/2014/main" id="{15962D9E-F2A8-F249-AFA0-18D4F7F1675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1200"/>
              <a:t>志堂寺教授資料＜</a:t>
            </a:r>
            <a:r>
              <a:rPr lang="en-US" altLang="ja-JP" sz="1200"/>
              <a:t>2020</a:t>
            </a:r>
            <a:r>
              <a:rPr lang="ja-JP" altLang="en-US" sz="1200"/>
              <a:t>年＞</a:t>
            </a:r>
            <a:endParaRPr lang="en-US" altLang="ja-JP" sz="1200"/>
          </a:p>
        </p:txBody>
      </p:sp>
      <p:sp>
        <p:nvSpPr>
          <p:cNvPr id="29700" name="スライド番号プレースホルダー 4">
            <a:extLst>
              <a:ext uri="{FF2B5EF4-FFF2-40B4-BE49-F238E27FC236}">
                <a16:creationId xmlns:a16="http://schemas.microsoft.com/office/drawing/2014/main" id="{D878A545-1471-F74A-A0CD-1ECE1833F1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B91B5B8-58B3-4C4A-9F39-CC84EE871372}" type="slidenum">
              <a:rPr lang="en-US" altLang="ja-JP" sz="1200" smtClean="0"/>
              <a:pPr/>
              <a:t>6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964088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ー 1">
            <a:extLst>
              <a:ext uri="{FF2B5EF4-FFF2-40B4-BE49-F238E27FC236}">
                <a16:creationId xmlns:a16="http://schemas.microsoft.com/office/drawing/2014/main" id="{84BFB736-8216-3344-B4E2-22AFC317DC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ノート プレースホルダー 2">
            <a:extLst>
              <a:ext uri="{FF2B5EF4-FFF2-40B4-BE49-F238E27FC236}">
                <a16:creationId xmlns:a16="http://schemas.microsoft.com/office/drawing/2014/main" id="{13806E1F-C31B-3846-B45B-E3860955F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endParaRPr lang="ja-JP" altLang="en-US"/>
          </a:p>
        </p:txBody>
      </p:sp>
      <p:sp>
        <p:nvSpPr>
          <p:cNvPr id="31747" name="ヘッダー プレースホルダー 3">
            <a:extLst>
              <a:ext uri="{FF2B5EF4-FFF2-40B4-BE49-F238E27FC236}">
                <a16:creationId xmlns:a16="http://schemas.microsoft.com/office/drawing/2014/main" id="{8FD6374B-266B-2040-8651-6AFE1F51348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1200"/>
              <a:t>志堂寺教授資料＜</a:t>
            </a:r>
            <a:r>
              <a:rPr lang="en-US" altLang="ja-JP" sz="1200"/>
              <a:t>2020</a:t>
            </a:r>
            <a:r>
              <a:rPr lang="ja-JP" altLang="en-US" sz="1200"/>
              <a:t>年＞</a:t>
            </a:r>
            <a:endParaRPr lang="en-US" altLang="ja-JP" sz="1200"/>
          </a:p>
        </p:txBody>
      </p:sp>
      <p:sp>
        <p:nvSpPr>
          <p:cNvPr id="31748" name="スライド番号プレースホルダー 4">
            <a:extLst>
              <a:ext uri="{FF2B5EF4-FFF2-40B4-BE49-F238E27FC236}">
                <a16:creationId xmlns:a16="http://schemas.microsoft.com/office/drawing/2014/main" id="{2D520AAA-2787-0F46-961E-F011ED3A21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2872EF7-9979-2F49-8695-08B667A0C049}" type="slidenum">
              <a:rPr lang="en-US" altLang="ja-JP" sz="1200" smtClean="0"/>
              <a:pPr/>
              <a:t>7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3068867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スライド イメージ プレースホルダー 1">
            <a:extLst>
              <a:ext uri="{FF2B5EF4-FFF2-40B4-BE49-F238E27FC236}">
                <a16:creationId xmlns:a16="http://schemas.microsoft.com/office/drawing/2014/main" id="{BB4A6F73-D728-124D-8BAC-07AC4FA249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ノート プレースホルダー 2">
            <a:extLst>
              <a:ext uri="{FF2B5EF4-FFF2-40B4-BE49-F238E27FC236}">
                <a16:creationId xmlns:a16="http://schemas.microsoft.com/office/drawing/2014/main" id="{A5100865-FBC8-2A40-B54D-70C78D1FA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27" name="ヘッダー プレースホルダー 3">
            <a:extLst>
              <a:ext uri="{FF2B5EF4-FFF2-40B4-BE49-F238E27FC236}">
                <a16:creationId xmlns:a16="http://schemas.microsoft.com/office/drawing/2014/main" id="{A6C54BCB-8166-3045-88A4-721F52B8A5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1200"/>
              <a:t>志堂寺教授資料＜</a:t>
            </a:r>
            <a:r>
              <a:rPr lang="en-US" altLang="ja-JP" sz="1200"/>
              <a:t>2020</a:t>
            </a:r>
            <a:r>
              <a:rPr lang="ja-JP" altLang="en-US" sz="1200"/>
              <a:t>年＞</a:t>
            </a:r>
            <a:endParaRPr lang="en-US" altLang="ja-JP" sz="1200"/>
          </a:p>
        </p:txBody>
      </p:sp>
      <p:sp>
        <p:nvSpPr>
          <p:cNvPr id="77828" name="スライド番号プレースホルダー 4">
            <a:extLst>
              <a:ext uri="{FF2B5EF4-FFF2-40B4-BE49-F238E27FC236}">
                <a16:creationId xmlns:a16="http://schemas.microsoft.com/office/drawing/2014/main" id="{A5196BDE-4B3F-B74F-9D23-6537B7235F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5506718-A45D-9744-A64B-15928D99278E}" type="slidenum">
              <a:rPr lang="en-US" altLang="ja-JP" sz="1200" smtClean="0"/>
              <a:pPr/>
              <a:t>8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2454556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志堂寺教授資料＜</a:t>
            </a:r>
            <a:r>
              <a:rPr lang="en-US" altLang="ja-JP"/>
              <a:t>2020</a:t>
            </a:r>
            <a:r>
              <a:rPr lang="ja-JP" altLang="en-US"/>
              <a:t>年＞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180B5C-4121-433D-B4A7-63FFA6EC6E8D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8822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スライド イメージ プレースホルダー 1">
            <a:extLst>
              <a:ext uri="{FF2B5EF4-FFF2-40B4-BE49-F238E27FC236}">
                <a16:creationId xmlns:a16="http://schemas.microsoft.com/office/drawing/2014/main" id="{AF0C95A7-0390-A049-A8A1-67E89B7A78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ノート プレースホルダー 2">
            <a:extLst>
              <a:ext uri="{FF2B5EF4-FFF2-40B4-BE49-F238E27FC236}">
                <a16:creationId xmlns:a16="http://schemas.microsoft.com/office/drawing/2014/main" id="{A5E3B4F2-E30D-5F4D-BB6E-6FC878CC59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5" name="ヘッダー プレースホルダー 3">
            <a:extLst>
              <a:ext uri="{FF2B5EF4-FFF2-40B4-BE49-F238E27FC236}">
                <a16:creationId xmlns:a16="http://schemas.microsoft.com/office/drawing/2014/main" id="{E6842E56-1ACD-8B4F-97B3-0977482EFB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1200"/>
              <a:t>志堂寺教授資料＜</a:t>
            </a:r>
            <a:r>
              <a:rPr lang="en-US" altLang="ja-JP" sz="1200"/>
              <a:t>2020</a:t>
            </a:r>
            <a:r>
              <a:rPr lang="ja-JP" altLang="en-US" sz="1200"/>
              <a:t>年＞</a:t>
            </a:r>
            <a:endParaRPr lang="en-US" altLang="ja-JP" sz="1200"/>
          </a:p>
        </p:txBody>
      </p:sp>
      <p:sp>
        <p:nvSpPr>
          <p:cNvPr id="38916" name="スライド番号プレースホルダー 4">
            <a:extLst>
              <a:ext uri="{FF2B5EF4-FFF2-40B4-BE49-F238E27FC236}">
                <a16:creationId xmlns:a16="http://schemas.microsoft.com/office/drawing/2014/main" id="{D4239A23-9A58-7045-8185-ADE1D6DBB6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4F491CE-32BE-0E46-9D6C-303F95A08D27}" type="slidenum">
              <a:rPr lang="en-US" altLang="ja-JP" sz="1200" smtClean="0"/>
              <a:pPr/>
              <a:t>11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3317517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スライド イメージ プレースホルダー 1">
            <a:extLst>
              <a:ext uri="{FF2B5EF4-FFF2-40B4-BE49-F238E27FC236}">
                <a16:creationId xmlns:a16="http://schemas.microsoft.com/office/drawing/2014/main" id="{0B31AF9F-A4DB-8547-B5AA-B962B72CFF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ノート プレースホルダー 2">
            <a:extLst>
              <a:ext uri="{FF2B5EF4-FFF2-40B4-BE49-F238E27FC236}">
                <a16:creationId xmlns:a16="http://schemas.microsoft.com/office/drawing/2014/main" id="{1B89857B-1FFF-9F44-BB48-1B782022E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1" name="ヘッダー プレースホルダー 3">
            <a:extLst>
              <a:ext uri="{FF2B5EF4-FFF2-40B4-BE49-F238E27FC236}">
                <a16:creationId xmlns:a16="http://schemas.microsoft.com/office/drawing/2014/main" id="{4577ACDA-048B-CD40-ABC8-5AFD7F6ACF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1200"/>
              <a:t>志堂寺教授資料＜</a:t>
            </a:r>
            <a:r>
              <a:rPr lang="en-US" altLang="ja-JP" sz="1200"/>
              <a:t>2020</a:t>
            </a:r>
            <a:r>
              <a:rPr lang="ja-JP" altLang="en-US" sz="1200"/>
              <a:t>年＞</a:t>
            </a:r>
            <a:endParaRPr lang="en-US" altLang="ja-JP" sz="1200"/>
          </a:p>
        </p:txBody>
      </p:sp>
      <p:sp>
        <p:nvSpPr>
          <p:cNvPr id="22532" name="スライド番号プレースホルダー 4">
            <a:extLst>
              <a:ext uri="{FF2B5EF4-FFF2-40B4-BE49-F238E27FC236}">
                <a16:creationId xmlns:a16="http://schemas.microsoft.com/office/drawing/2014/main" id="{98CFB3B6-58B6-A94C-92FA-B6493E32F4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1B3E876-3E30-8543-93E3-A7607C765F89}" type="slidenum">
              <a:rPr lang="en-US" altLang="ja-JP" sz="1200" smtClean="0"/>
              <a:pPr/>
              <a:t>12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679871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スライド イメージ プレースホルダー 1">
            <a:extLst>
              <a:ext uri="{FF2B5EF4-FFF2-40B4-BE49-F238E27FC236}">
                <a16:creationId xmlns:a16="http://schemas.microsoft.com/office/drawing/2014/main" id="{593D5E54-C9B9-824B-B3E5-BF09E28DE0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4" name="ノート プレースホルダー 2">
            <a:extLst>
              <a:ext uri="{FF2B5EF4-FFF2-40B4-BE49-F238E27FC236}">
                <a16:creationId xmlns:a16="http://schemas.microsoft.com/office/drawing/2014/main" id="{85F7AD39-F1B4-634F-9E44-064A9FC3AE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5235" name="ヘッダー プレースホルダー 3">
            <a:extLst>
              <a:ext uri="{FF2B5EF4-FFF2-40B4-BE49-F238E27FC236}">
                <a16:creationId xmlns:a16="http://schemas.microsoft.com/office/drawing/2014/main" id="{C54F2FBB-3487-4246-83F6-920A1DA9188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1200"/>
              <a:t>志堂寺教授資料＜</a:t>
            </a:r>
            <a:r>
              <a:rPr lang="en-US" altLang="ja-JP" sz="1200"/>
              <a:t>2020</a:t>
            </a:r>
            <a:r>
              <a:rPr lang="ja-JP" altLang="en-US" sz="1200"/>
              <a:t>年＞</a:t>
            </a:r>
            <a:endParaRPr lang="en-US" altLang="ja-JP" sz="1200"/>
          </a:p>
        </p:txBody>
      </p:sp>
      <p:sp>
        <p:nvSpPr>
          <p:cNvPr id="95236" name="スライド番号プレースホルダー 4">
            <a:extLst>
              <a:ext uri="{FF2B5EF4-FFF2-40B4-BE49-F238E27FC236}">
                <a16:creationId xmlns:a16="http://schemas.microsoft.com/office/drawing/2014/main" id="{D18D474D-E4FC-A047-B61D-EE7845ED8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D65063D-AB02-AC46-A7A6-126E63865D99}" type="slidenum">
              <a:rPr lang="en-US" altLang="ja-JP" sz="1200" smtClean="0"/>
              <a:pPr/>
              <a:t>14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421342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858016" y="21429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255F7EA-7E6F-431D-81A2-8182D41E67A7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858016" y="21429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35C89B7-A5AE-4F7F-A26A-5E09F9780193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2A2F8-0B9A-4545-9587-448D7A387B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54032"/>
          </a:xfrm>
        </p:spPr>
        <p:txBody>
          <a:bodyPr>
            <a:normAutofit/>
          </a:bodyPr>
          <a:lstStyle>
            <a:lvl1pPr>
              <a:defRPr sz="3200">
                <a:solidFill>
                  <a:srgbClr val="FF000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858000" y="214313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8D351DA-A223-45E8-93CD-4D6A0E967B4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858016" y="21429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3BC8439-7D48-427F-94AA-43DA2A506905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GMaruGothicMPRO" panose="020F0600000000000000" pitchFamily="34" charset="-128"/>
                <a:ea typeface="HGMaruGothicMPRO" panose="020F0600000000000000" pitchFamily="34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189355"/>
            <a:ext cx="7772400" cy="4846638"/>
          </a:xfrm>
        </p:spPr>
        <p:txBody>
          <a:bodyPr/>
          <a:lstStyle>
            <a:lvl1pPr>
              <a:defRPr>
                <a:latin typeface="HGMaruGothicMPRO" panose="020F0600000000000000" pitchFamily="34" charset="-128"/>
                <a:ea typeface="HGMaruGothicMPRO" panose="020F0600000000000000" pitchFamily="34" charset="-128"/>
              </a:defRPr>
            </a:lvl1pPr>
            <a:lvl2pPr>
              <a:defRPr>
                <a:latin typeface="HGMaruGothicMPRO" panose="020F0600000000000000" pitchFamily="34" charset="-128"/>
                <a:ea typeface="HGMaruGothicMPRO" panose="020F0600000000000000" pitchFamily="34" charset="-128"/>
              </a:defRPr>
            </a:lvl2pPr>
            <a:lvl3pPr>
              <a:defRPr>
                <a:latin typeface="HGMaruGothicMPRO" panose="020F0600000000000000" pitchFamily="34" charset="-128"/>
                <a:ea typeface="HGMaruGothicMPRO" panose="020F0600000000000000" pitchFamily="34" charset="-128"/>
              </a:defRPr>
            </a:lvl3pPr>
            <a:lvl4pPr>
              <a:defRPr>
                <a:latin typeface="HGMaruGothicMPRO" panose="020F0600000000000000" pitchFamily="34" charset="-128"/>
                <a:ea typeface="HGMaruGothicMPRO" panose="020F0600000000000000" pitchFamily="34" charset="-128"/>
              </a:defRPr>
            </a:lvl4pPr>
            <a:lvl5pPr>
              <a:defRPr>
                <a:latin typeface="HGMaruGothicMPRO" panose="020F0600000000000000" pitchFamily="34" charset="-128"/>
                <a:ea typeface="HGMaruGothicMPRO" panose="020F0600000000000000" pitchFamily="34" charset="-128"/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2D5E6C-E744-A345-803B-EF39DD3FFB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8CBD9E-8B03-904B-AE84-02A69B4FAB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17BA44-B258-984B-95E8-0FC63E71A0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B18DC-54AC-FC40-85EA-0987DEE031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234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90490"/>
            <a:ext cx="822960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071563"/>
            <a:ext cx="82296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3621E1-330F-45B9-A907-580EDF16F8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6" r:id="rId2"/>
    <p:sldLayoutId id="2147483877" r:id="rId3"/>
    <p:sldLayoutId id="2147483883" r:id="rId4"/>
    <p:sldLayoutId id="2147483878" r:id="rId5"/>
    <p:sldLayoutId id="2147483884" r:id="rId6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kern="1200">
          <a:solidFill>
            <a:srgbClr val="FF0000"/>
          </a:solidFill>
          <a:latin typeface="HGMaruGothicMPRO" panose="020F0600000000000000" pitchFamily="34" charset="-128"/>
          <a:ea typeface="HGMaruGothicMPRO" panose="020F0600000000000000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HGMaruGothicMPRO" panose="020F0600000000000000" pitchFamily="34" charset="-128"/>
          <a:ea typeface="HGMaruGothicMPRO" panose="020F0600000000000000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HGMaruGothicMPRO" panose="020F0600000000000000" pitchFamily="34" charset="-128"/>
          <a:ea typeface="HGMaruGothicMPRO" panose="020F0600000000000000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HGMaruGothicMPRO" panose="020F0600000000000000" pitchFamily="34" charset="-128"/>
          <a:ea typeface="HGMaruGothicMPRO" panose="020F0600000000000000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HGMaruGothicMPRO" panose="020F0600000000000000" pitchFamily="34" charset="-128"/>
          <a:ea typeface="HGMaruGothicMPRO" panose="020F0600000000000000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HGMaruGothicMPRO" panose="020F0600000000000000" pitchFamily="34" charset="-128"/>
          <a:ea typeface="HGMaruGothicMPRO" panose="020F0600000000000000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ctrTitle"/>
          </p:nvPr>
        </p:nvSpPr>
        <p:spPr>
          <a:xfrm>
            <a:off x="728690" y="1571625"/>
            <a:ext cx="7772400" cy="1470025"/>
          </a:xfrm>
        </p:spPr>
        <p:txBody>
          <a:bodyPr/>
          <a:lstStyle/>
          <a:p>
            <a:pPr eaLnBrk="1" hangingPunct="1"/>
            <a:r>
              <a:rPr lang="ja-JP" altLang="en-US" sz="4400" dirty="0"/>
              <a:t>講習資料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80109" y="4005064"/>
            <a:ext cx="5040907" cy="176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32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九州大学大学院</a:t>
            </a:r>
          </a:p>
          <a:p>
            <a:pPr algn="ctr" eaLnBrk="1" hangingPunct="1">
              <a:buFontTx/>
              <a:buNone/>
            </a:pPr>
            <a:r>
              <a:rPr lang="ja-JP" altLang="en-US" sz="32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システム情報科学研究院</a:t>
            </a:r>
          </a:p>
          <a:p>
            <a:pPr algn="ctr" eaLnBrk="1" hangingPunct="1">
              <a:buFontTx/>
              <a:buNone/>
            </a:pPr>
            <a:r>
              <a:rPr lang="ja-JP" altLang="en-US" sz="32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志堂寺　和則</a:t>
            </a:r>
            <a:endParaRPr lang="ja-JP" altLang="en-US" sz="24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pic>
        <p:nvPicPr>
          <p:cNvPr id="5" name="Picture 4" descr="C:\My Documents\KOKUYO 合わせ名人３\ImageLib\logo10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4119563"/>
            <a:ext cx="7858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52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D4EA1A-F3BD-0045-A539-235AEEADA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63" y="396852"/>
            <a:ext cx="8229600" cy="582612"/>
          </a:xfrm>
        </p:spPr>
        <p:txBody>
          <a:bodyPr/>
          <a:lstStyle/>
          <a:p>
            <a:r>
              <a:rPr lang="ja-JP" altLang="en-US"/>
              <a:t>２</a:t>
            </a:r>
            <a:r>
              <a:rPr kumimoji="1" lang="ja-JP" altLang="en-US"/>
              <a:t>　感情の起源に関する諸説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E3A6EE8-733A-3E47-9D09-0FE7D39F0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1556792"/>
            <a:ext cx="4752528" cy="257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 marL="514350" indent="-51435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ja-JP" altLang="en-US"/>
              <a:t>進化論の立場</a:t>
            </a:r>
            <a:endParaRPr lang="en-US" altLang="ja-JP" dirty="0"/>
          </a:p>
          <a:p>
            <a:pPr marL="514350" indent="-51435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ja-JP" altLang="en-US"/>
              <a:t>身体を重視する立場</a:t>
            </a:r>
            <a:endParaRPr lang="en-US" altLang="ja-JP" dirty="0"/>
          </a:p>
          <a:p>
            <a:pPr marL="514350" indent="-51435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ja-JP" altLang="en-US"/>
              <a:t>生理学的な立場</a:t>
            </a:r>
            <a:endParaRPr lang="en-US" altLang="ja-JP" dirty="0"/>
          </a:p>
          <a:p>
            <a:pPr marL="514350" indent="-51435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ja-JP" altLang="en-US"/>
              <a:t>認知的な立場</a:t>
            </a:r>
          </a:p>
        </p:txBody>
      </p:sp>
    </p:spTree>
    <p:extLst>
      <p:ext uri="{BB962C8B-B14F-4D97-AF65-F5344CB8AC3E}">
        <p14:creationId xmlns:p14="http://schemas.microsoft.com/office/powerpoint/2010/main" val="2093726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タイトル 1">
            <a:extLst>
              <a:ext uri="{FF2B5EF4-FFF2-40B4-BE49-F238E27FC236}">
                <a16:creationId xmlns:a16="http://schemas.microsoft.com/office/drawing/2014/main" id="{1D96F880-1831-F545-946A-18E233DFA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2.1  </a:t>
            </a:r>
            <a:r>
              <a:rPr lang="ja-JP" altLang="en-US"/>
              <a:t>進化論の立場</a:t>
            </a:r>
          </a:p>
        </p:txBody>
      </p:sp>
      <p:sp>
        <p:nvSpPr>
          <p:cNvPr id="37890" name="テキスト ボックス 3">
            <a:extLst>
              <a:ext uri="{FF2B5EF4-FFF2-40B4-BE49-F238E27FC236}">
                <a16:creationId xmlns:a16="http://schemas.microsoft.com/office/drawing/2014/main" id="{F7C0F254-46A6-3847-8478-4526E49CA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664" y="1645129"/>
            <a:ext cx="6994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dirty="0"/>
              <a:t>『</a:t>
            </a:r>
            <a:r>
              <a:rPr lang="ja-JP" altLang="en-US"/>
              <a:t>人及び動物の表情について</a:t>
            </a:r>
            <a:r>
              <a:rPr lang="en-US" altLang="ja-JP" dirty="0"/>
              <a:t>』</a:t>
            </a:r>
            <a:r>
              <a:rPr lang="ja-JP" altLang="en-US"/>
              <a:t>（</a:t>
            </a:r>
            <a:r>
              <a:rPr lang="en-US" altLang="ja-JP" dirty="0"/>
              <a:t>1872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37891" name="正方形/長方形 4">
            <a:extLst>
              <a:ext uri="{FF2B5EF4-FFF2-40B4-BE49-F238E27FC236}">
                <a16:creationId xmlns:a16="http://schemas.microsoft.com/office/drawing/2014/main" id="{E7EB0E4E-4A1B-4442-B58A-3B7294644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5" y="2354543"/>
            <a:ext cx="6646181" cy="1693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感情は、非常事態にさらされた生物が、適切に対処し、生存の可能性を増加させるもの</a:t>
            </a:r>
          </a:p>
        </p:txBody>
      </p:sp>
      <p:sp>
        <p:nvSpPr>
          <p:cNvPr id="37892" name="正方形/長方形 5">
            <a:extLst>
              <a:ext uri="{FF2B5EF4-FFF2-40B4-BE49-F238E27FC236}">
                <a16:creationId xmlns:a16="http://schemas.microsoft.com/office/drawing/2014/main" id="{899CD6D6-F463-A542-B430-D517625D7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767" y="4308248"/>
            <a:ext cx="7813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222222"/>
                </a:solidFill>
              </a:rPr>
              <a:t>悲しみ、幸福、怒り、軽蔑、嫌悪、恐怖、驚き</a:t>
            </a: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7" name="テキスト ボックス 3">
            <a:extLst>
              <a:ext uri="{FF2B5EF4-FFF2-40B4-BE49-F238E27FC236}">
                <a16:creationId xmlns:a16="http://schemas.microsoft.com/office/drawing/2014/main" id="{B637DE4F-412E-1A49-BC1A-4BE8A7FBD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767" y="859296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ダーウィン</a:t>
            </a:r>
            <a:endParaRPr lang="en-US" altLang="ja-JP" dirty="0"/>
          </a:p>
        </p:txBody>
      </p:sp>
      <p:sp>
        <p:nvSpPr>
          <p:cNvPr id="8" name="正方形/長方形 5">
            <a:extLst>
              <a:ext uri="{FF2B5EF4-FFF2-40B4-BE49-F238E27FC236}">
                <a16:creationId xmlns:a16="http://schemas.microsoft.com/office/drawing/2014/main" id="{C5D957FE-0CE1-C844-B74C-793B7A1A7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410470"/>
            <a:ext cx="7813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222222"/>
                </a:solidFill>
              </a:rPr>
              <a:t>基本感情説　エクマン（</a:t>
            </a:r>
            <a:r>
              <a:rPr lang="en-US" altLang="ja-JP" dirty="0">
                <a:solidFill>
                  <a:srgbClr val="222222"/>
                </a:solidFill>
              </a:rPr>
              <a:t>1975</a:t>
            </a:r>
            <a:r>
              <a:rPr lang="ja-JP" altLang="en-US">
                <a:solidFill>
                  <a:srgbClr val="222222"/>
                </a:solidFill>
              </a:rPr>
              <a:t>）</a:t>
            </a: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" name="正方形/長方形 5">
            <a:extLst>
              <a:ext uri="{FF2B5EF4-FFF2-40B4-BE49-F238E27FC236}">
                <a16:creationId xmlns:a16="http://schemas.microsoft.com/office/drawing/2014/main" id="{5BC854EC-9631-CA47-819B-C89A04EB6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3623" y="6043390"/>
            <a:ext cx="66787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怒り、嫌悪、恐怖、喜び、悲しみ、驚き</a:t>
            </a: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" name="下矢印 10">
            <a:extLst>
              <a:ext uri="{FF2B5EF4-FFF2-40B4-BE49-F238E27FC236}">
                <a16:creationId xmlns:a16="http://schemas.microsoft.com/office/drawing/2014/main" id="{B48E094E-D1AC-F54D-BB7E-82B8B5B54AE5}"/>
              </a:ext>
            </a:extLst>
          </p:cNvPr>
          <p:cNvSpPr/>
          <p:nvPr/>
        </p:nvSpPr>
        <p:spPr>
          <a:xfrm>
            <a:off x="890651" y="4896769"/>
            <a:ext cx="504056" cy="467125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841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EC2E8EE3-9B99-4741-B8F1-F6A90B67C5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80527" y="0"/>
            <a:ext cx="9433048" cy="781050"/>
          </a:xfrm>
        </p:spPr>
        <p:txBody>
          <a:bodyPr/>
          <a:lstStyle/>
          <a:p>
            <a:pPr eaLnBrk="1" hangingPunct="1"/>
            <a:r>
              <a:rPr lang="en-US" altLang="ja-JP" dirty="0"/>
              <a:t>2.2  </a:t>
            </a:r>
            <a:r>
              <a:rPr lang="ja-JP" altLang="en-US"/>
              <a:t>身体を重視する立場</a:t>
            </a:r>
          </a:p>
        </p:txBody>
      </p:sp>
      <p:sp>
        <p:nvSpPr>
          <p:cNvPr id="21509" name="テキスト ボックス 3">
            <a:extLst>
              <a:ext uri="{FF2B5EF4-FFF2-40B4-BE49-F238E27FC236}">
                <a16:creationId xmlns:a16="http://schemas.microsoft.com/office/drawing/2014/main" id="{502CF7C8-5E50-214C-9037-C88AFC05F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377" y="1755775"/>
            <a:ext cx="2326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dirty="0"/>
              <a:t>1890</a:t>
            </a:r>
            <a:r>
              <a:rPr lang="ja-JP" altLang="en-US"/>
              <a:t>年前後</a:t>
            </a:r>
            <a:endParaRPr lang="en-US" altLang="ja-JP" dirty="0"/>
          </a:p>
        </p:txBody>
      </p:sp>
      <p:sp>
        <p:nvSpPr>
          <p:cNvPr id="21510" name="テキスト ボックス 5">
            <a:extLst>
              <a:ext uri="{FF2B5EF4-FFF2-40B4-BE49-F238E27FC236}">
                <a16:creationId xmlns:a16="http://schemas.microsoft.com/office/drawing/2014/main" id="{3681902D-7E1C-CE45-8F98-EB5401847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217" y="5799796"/>
            <a:ext cx="66479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感情は身体反応を知覚することで生じる</a:t>
            </a:r>
            <a:endParaRPr lang="en-US" altLang="ja-JP" dirty="0"/>
          </a:p>
        </p:txBody>
      </p:sp>
      <p:sp>
        <p:nvSpPr>
          <p:cNvPr id="21511" name="テキスト ボックス 5">
            <a:extLst>
              <a:ext uri="{FF2B5EF4-FFF2-40B4-BE49-F238E27FC236}">
                <a16:creationId xmlns:a16="http://schemas.microsoft.com/office/drawing/2014/main" id="{FAAB3C00-4EC3-4B46-96F9-D34A3EA79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217" y="4566911"/>
            <a:ext cx="80842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悲しいから泣くのではなく、泣くから悲しいのだ</a:t>
            </a:r>
            <a:endParaRPr lang="en-US" altLang="ja-JP" dirty="0"/>
          </a:p>
        </p:txBody>
      </p:sp>
      <p:sp>
        <p:nvSpPr>
          <p:cNvPr id="21513" name="テキスト ボックス 5">
            <a:extLst>
              <a:ext uri="{FF2B5EF4-FFF2-40B4-BE49-F238E27FC236}">
                <a16:creationId xmlns:a16="http://schemas.microsoft.com/office/drawing/2014/main" id="{83180123-1002-5642-9D0C-3A9B90BED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725359"/>
            <a:ext cx="8083550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身体変化は興奮するような事実を知覚した直後に生じ、</a:t>
            </a:r>
            <a:r>
              <a:rPr lang="en-US" altLang="ja-JP" dirty="0"/>
              <a:t>… </a:t>
            </a:r>
            <a:r>
              <a:rPr lang="ja-JP" altLang="en-US"/>
              <a:t>その変化を感じることが感情である。</a:t>
            </a:r>
            <a:endParaRPr lang="en-US" altLang="ja-JP" dirty="0"/>
          </a:p>
        </p:txBody>
      </p:sp>
      <p:sp>
        <p:nvSpPr>
          <p:cNvPr id="9" name="テキスト ボックス 3">
            <a:extLst>
              <a:ext uri="{FF2B5EF4-FFF2-40B4-BE49-F238E27FC236}">
                <a16:creationId xmlns:a16="http://schemas.microsoft.com/office/drawing/2014/main" id="{3D85F8D9-9561-0444-8992-F50EB4A4D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274" y="965804"/>
            <a:ext cx="62889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FF0000"/>
                </a:solidFill>
              </a:rPr>
              <a:t>末梢起源説（ジェーズム＝ランゲ説）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701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204C75-0113-4E47-97EA-1A2C8FA3B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ボックス 5">
            <a:extLst>
              <a:ext uri="{FF2B5EF4-FFF2-40B4-BE49-F238E27FC236}">
                <a16:creationId xmlns:a16="http://schemas.microsoft.com/office/drawing/2014/main" id="{ECC00707-4D69-6C4B-BD3A-3844C0F77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195" y="684027"/>
            <a:ext cx="62889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キャノンにより批判されるが、その後</a:t>
            </a:r>
            <a:endParaRPr lang="en-US" altLang="ja-JP" dirty="0"/>
          </a:p>
        </p:txBody>
      </p: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85EB44F9-9952-D04F-8A0F-938016FEC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1556792"/>
            <a:ext cx="7109639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ct val="0"/>
              </a:spcBef>
            </a:pPr>
            <a:r>
              <a:rPr lang="ja-JP" altLang="en-US"/>
              <a:t>顔面フィードバック仮説（トムキンス）</a:t>
            </a:r>
            <a:endParaRPr lang="en-US" altLang="ja-JP" dirty="0"/>
          </a:p>
          <a:p>
            <a:pPr marL="457200" indent="-457200">
              <a:lnSpc>
                <a:spcPct val="150000"/>
              </a:lnSpc>
              <a:spcBef>
                <a:spcPct val="0"/>
              </a:spcBef>
            </a:pPr>
            <a:r>
              <a:rPr lang="ja-JP" altLang="en-US"/>
              <a:t>顔面血流説（ザイアンス）</a:t>
            </a:r>
            <a:endParaRPr lang="en-US" altLang="ja-JP" dirty="0"/>
          </a:p>
          <a:p>
            <a:pPr marL="457200" indent="-457200">
              <a:lnSpc>
                <a:spcPct val="150000"/>
              </a:lnSpc>
              <a:spcBef>
                <a:spcPct val="0"/>
              </a:spcBef>
            </a:pPr>
            <a:r>
              <a:rPr lang="ja-JP" altLang="en-US"/>
              <a:t>ソマティックマーカ仮説（ダマシオ）</a:t>
            </a:r>
            <a:endParaRPr lang="en-US" altLang="ja-JP" dirty="0"/>
          </a:p>
          <a:p>
            <a:pPr>
              <a:spcBef>
                <a:spcPct val="0"/>
              </a:spcBef>
              <a:buFontTx/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89059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>
            <a:extLst>
              <a:ext uri="{FF2B5EF4-FFF2-40B4-BE49-F238E27FC236}">
                <a16:creationId xmlns:a16="http://schemas.microsoft.com/office/drawing/2014/main" id="{402229FD-AAAA-8D40-A3F1-69DE3BD75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2.3  </a:t>
            </a:r>
            <a:r>
              <a:rPr lang="ja-JP" altLang="en-US"/>
              <a:t>生理学的な立場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DA73C89-BB24-C54E-AF24-301D40418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30" y="1821124"/>
            <a:ext cx="18335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30000"/>
              </a:lnSpc>
              <a:buFontTx/>
              <a:buNone/>
              <a:defRPr/>
            </a:pPr>
            <a:r>
              <a:rPr lang="en-US" altLang="ja-JP" kern="0" dirty="0"/>
              <a:t>1927</a:t>
            </a:r>
            <a:r>
              <a:rPr lang="ja-JP" altLang="en-US" kern="0"/>
              <a:t>年</a:t>
            </a:r>
            <a:endParaRPr lang="en-US" altLang="ja-JP" kern="0" dirty="0"/>
          </a:p>
        </p:txBody>
      </p:sp>
      <p:sp>
        <p:nvSpPr>
          <p:cNvPr id="94213" name="テキスト ボックス 5">
            <a:extLst>
              <a:ext uri="{FF2B5EF4-FFF2-40B4-BE49-F238E27FC236}">
                <a16:creationId xmlns:a16="http://schemas.microsoft.com/office/drawing/2014/main" id="{4552E2F8-B184-554A-B7CE-617DE4DC1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8" y="2635739"/>
            <a:ext cx="41344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末梢起源説に対する批判</a:t>
            </a:r>
            <a:endParaRPr lang="en-US" altLang="ja-JP" dirty="0"/>
          </a:p>
        </p:txBody>
      </p:sp>
      <p:sp>
        <p:nvSpPr>
          <p:cNvPr id="94215" name="テキスト ボックス 7">
            <a:extLst>
              <a:ext uri="{FF2B5EF4-FFF2-40B4-BE49-F238E27FC236}">
                <a16:creationId xmlns:a16="http://schemas.microsoft.com/office/drawing/2014/main" id="{31DD22BA-87D1-9441-BB03-FFD2599DC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30" y="3668774"/>
            <a:ext cx="7882686" cy="113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感情は視床が大脳皮質や末梢器官を活性化することで生じる</a:t>
            </a:r>
            <a:endParaRPr lang="en-US" altLang="ja-JP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866EBFB-5645-3A4D-82F4-C832A6DE2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06509"/>
            <a:ext cx="6059016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30000"/>
              </a:lnSpc>
              <a:buFontTx/>
              <a:buNone/>
              <a:defRPr/>
            </a:pPr>
            <a:r>
              <a:rPr lang="ja-JP" altLang="en-US">
                <a:solidFill>
                  <a:srgbClr val="FF0000"/>
                </a:solidFill>
              </a:rPr>
              <a:t>中枢起源説（キャノン＝バード説）</a:t>
            </a:r>
            <a:endParaRPr lang="en-US" altLang="ja-JP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1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id="{ABF6F3DB-902B-A647-B795-A02DDFF9C4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2950"/>
          </a:xfrm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10244" name="テキスト ボックス 5">
            <a:extLst>
              <a:ext uri="{FF2B5EF4-FFF2-40B4-BE49-F238E27FC236}">
                <a16:creationId xmlns:a16="http://schemas.microsoft.com/office/drawing/2014/main" id="{A05448E0-D3E9-4147-9B78-27ABAC366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9114" y="3621911"/>
            <a:ext cx="4133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大雑把ではあるが素早い</a:t>
            </a:r>
            <a:endParaRPr lang="en-US" altLang="ja-JP" dirty="0"/>
          </a:p>
        </p:txBody>
      </p:sp>
      <p:sp>
        <p:nvSpPr>
          <p:cNvPr id="10245" name="テキスト ボックス 6">
            <a:extLst>
              <a:ext uri="{FF2B5EF4-FFF2-40B4-BE49-F238E27FC236}">
                <a16:creationId xmlns:a16="http://schemas.microsoft.com/office/drawing/2014/main" id="{2C92684C-E4A7-9D43-9821-E1AA8343A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9114" y="4977636"/>
            <a:ext cx="5929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高次の認知処理が関わり精妙で複雑</a:t>
            </a:r>
            <a:endParaRPr lang="en-US" altLang="ja-JP"/>
          </a:p>
        </p:txBody>
      </p:sp>
      <p:sp>
        <p:nvSpPr>
          <p:cNvPr id="10246" name="テキスト ボックス 7">
            <a:extLst>
              <a:ext uri="{FF2B5EF4-FFF2-40B4-BE49-F238E27FC236}">
                <a16:creationId xmlns:a16="http://schemas.microsoft.com/office/drawing/2014/main" id="{B093CF46-9C74-804E-9D5E-6849EA889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714" y="3069461"/>
            <a:ext cx="1620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低位経路</a:t>
            </a:r>
            <a:endParaRPr lang="en-US" altLang="ja-JP"/>
          </a:p>
        </p:txBody>
      </p:sp>
      <p:sp>
        <p:nvSpPr>
          <p:cNvPr id="10247" name="テキスト ボックス 8">
            <a:extLst>
              <a:ext uri="{FF2B5EF4-FFF2-40B4-BE49-F238E27FC236}">
                <a16:creationId xmlns:a16="http://schemas.microsoft.com/office/drawing/2014/main" id="{136C876B-E38D-8441-B61A-F1254E754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714" y="4453761"/>
            <a:ext cx="1620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高位経路</a:t>
            </a:r>
            <a:endParaRPr lang="en-US" altLang="ja-JP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CB8664-481D-E741-9622-533DBE247D88}"/>
              </a:ext>
            </a:extLst>
          </p:cNvPr>
          <p:cNvSpPr txBox="1"/>
          <p:nvPr/>
        </p:nvSpPr>
        <p:spPr>
          <a:xfrm>
            <a:off x="768819" y="1712803"/>
            <a:ext cx="340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1996</a:t>
            </a:r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年　ルドゥー</a:t>
            </a:r>
            <a:endParaRPr lang="en-US" altLang="ja-JP" sz="28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4F58B15-B1B8-DC42-8DFB-A9ABCCB17FAC}"/>
              </a:ext>
            </a:extLst>
          </p:cNvPr>
          <p:cNvSpPr txBox="1"/>
          <p:nvPr/>
        </p:nvSpPr>
        <p:spPr>
          <a:xfrm>
            <a:off x="849610" y="951577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２経路説</a:t>
            </a:r>
            <a:endParaRPr lang="en-US" altLang="ja-JP" sz="2800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1781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タイトル 1">
            <a:extLst>
              <a:ext uri="{FF2B5EF4-FFF2-40B4-BE49-F238E27FC236}">
                <a16:creationId xmlns:a16="http://schemas.microsoft.com/office/drawing/2014/main" id="{702E3F54-11C9-4144-913C-2E9B51492F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rgbClr val="0432FF"/>
                </a:solidFill>
              </a:rPr>
              <a:t>２経路説の図式</a:t>
            </a:r>
          </a:p>
        </p:txBody>
      </p:sp>
      <p:sp>
        <p:nvSpPr>
          <p:cNvPr id="12290" name="テキスト ボックス 3">
            <a:extLst>
              <a:ext uri="{FF2B5EF4-FFF2-40B4-BE49-F238E27FC236}">
                <a16:creationId xmlns:a16="http://schemas.microsoft.com/office/drawing/2014/main" id="{33528129-82CA-E740-B831-5CC739A99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0" y="5672138"/>
            <a:ext cx="903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刺激</a:t>
            </a:r>
          </a:p>
        </p:txBody>
      </p:sp>
      <p:sp>
        <p:nvSpPr>
          <p:cNvPr id="12291" name="テキスト ボックス 4">
            <a:extLst>
              <a:ext uri="{FF2B5EF4-FFF2-40B4-BE49-F238E27FC236}">
                <a16:creationId xmlns:a16="http://schemas.microsoft.com/office/drawing/2014/main" id="{E24C14F7-3DC9-4A49-BA60-300E095E2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2538" y="2085975"/>
            <a:ext cx="16208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感覚皮質</a:t>
            </a:r>
          </a:p>
        </p:txBody>
      </p:sp>
      <p:sp>
        <p:nvSpPr>
          <p:cNvPr id="12292" name="テキスト ボックス 5">
            <a:extLst>
              <a:ext uri="{FF2B5EF4-FFF2-40B4-BE49-F238E27FC236}">
                <a16:creationId xmlns:a16="http://schemas.microsoft.com/office/drawing/2014/main" id="{0EAAC54B-95B0-3941-8C5B-2F3484AE2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638" y="4106863"/>
            <a:ext cx="9032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視床</a:t>
            </a:r>
          </a:p>
        </p:txBody>
      </p:sp>
      <p:sp>
        <p:nvSpPr>
          <p:cNvPr id="12293" name="テキスト ボックス 6">
            <a:extLst>
              <a:ext uri="{FF2B5EF4-FFF2-40B4-BE49-F238E27FC236}">
                <a16:creationId xmlns:a16="http://schemas.microsoft.com/office/drawing/2014/main" id="{CDA2D709-BBAC-D74C-8E63-23F56AC33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3263" y="4106863"/>
            <a:ext cx="12620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扁桃体</a:t>
            </a:r>
          </a:p>
        </p:txBody>
      </p:sp>
      <p:sp>
        <p:nvSpPr>
          <p:cNvPr id="12294" name="テキスト ボックス 7">
            <a:extLst>
              <a:ext uri="{FF2B5EF4-FFF2-40B4-BE49-F238E27FC236}">
                <a16:creationId xmlns:a16="http://schemas.microsoft.com/office/drawing/2014/main" id="{3E29FAC4-B1AA-064D-9F1E-0A658B344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75" y="5689600"/>
            <a:ext cx="16208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情動反応</a:t>
            </a: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283CD60C-4234-9743-9A58-011B1A627319}"/>
              </a:ext>
            </a:extLst>
          </p:cNvPr>
          <p:cNvCxnSpPr>
            <a:cxnSpLocks/>
            <a:stCxn id="12290" idx="0"/>
            <a:endCxn id="36" idx="4"/>
          </p:cNvCxnSpPr>
          <p:nvPr/>
        </p:nvCxnSpPr>
        <p:spPr>
          <a:xfrm flipV="1">
            <a:off x="2960688" y="4821238"/>
            <a:ext cx="3175" cy="850900"/>
          </a:xfrm>
          <a:prstGeom prst="straightConnector1">
            <a:avLst/>
          </a:prstGeom>
          <a:ln w="19050">
            <a:solidFill>
              <a:srgbClr val="00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637E818E-5D46-8842-8D32-935209EB7C22}"/>
              </a:ext>
            </a:extLst>
          </p:cNvPr>
          <p:cNvCxnSpPr>
            <a:cxnSpLocks/>
            <a:stCxn id="38" idx="4"/>
            <a:endCxn id="12294" idx="0"/>
          </p:cNvCxnSpPr>
          <p:nvPr/>
        </p:nvCxnSpPr>
        <p:spPr>
          <a:xfrm>
            <a:off x="6396038" y="4868863"/>
            <a:ext cx="17462" cy="820737"/>
          </a:xfrm>
          <a:prstGeom prst="straightConnector1">
            <a:avLst/>
          </a:prstGeom>
          <a:ln w="19050">
            <a:solidFill>
              <a:srgbClr val="0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69" name="テキスト ボックス 27">
            <a:extLst>
              <a:ext uri="{FF2B5EF4-FFF2-40B4-BE49-F238E27FC236}">
                <a16:creationId xmlns:a16="http://schemas.microsoft.com/office/drawing/2014/main" id="{72611E19-6E49-CD40-85ED-A2AE09B5B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147" y="3341686"/>
            <a:ext cx="1620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ja-JP" altLang="en-US" sz="280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rPr>
              <a:t>低位経路</a:t>
            </a:r>
          </a:p>
        </p:txBody>
      </p:sp>
      <p:sp>
        <p:nvSpPr>
          <p:cNvPr id="92170" name="テキスト ボックス 34">
            <a:extLst>
              <a:ext uri="{FF2B5EF4-FFF2-40B4-BE49-F238E27FC236}">
                <a16:creationId xmlns:a16="http://schemas.microsoft.com/office/drawing/2014/main" id="{FBB797F9-6D5C-7C4E-B1CF-32E708FBE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4228" y="1563823"/>
            <a:ext cx="162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ja-JP" altLang="en-US" sz="280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rPr>
              <a:t>高位経路</a:t>
            </a:r>
          </a:p>
        </p:txBody>
      </p:sp>
      <p:sp>
        <p:nvSpPr>
          <p:cNvPr id="36" name="円/楕円 35">
            <a:extLst>
              <a:ext uri="{FF2B5EF4-FFF2-40B4-BE49-F238E27FC236}">
                <a16:creationId xmlns:a16="http://schemas.microsoft.com/office/drawing/2014/main" id="{524CC57D-EE87-4D4A-AEEE-B0C323AC1314}"/>
              </a:ext>
            </a:extLst>
          </p:cNvPr>
          <p:cNvSpPr/>
          <p:nvPr/>
        </p:nvSpPr>
        <p:spPr>
          <a:xfrm>
            <a:off x="2162175" y="3914775"/>
            <a:ext cx="1601788" cy="906463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円/楕円 37">
            <a:extLst>
              <a:ext uri="{FF2B5EF4-FFF2-40B4-BE49-F238E27FC236}">
                <a16:creationId xmlns:a16="http://schemas.microsoft.com/office/drawing/2014/main" id="{39D6D065-D9CA-7940-9C3E-BC2C8B76B273}"/>
              </a:ext>
            </a:extLst>
          </p:cNvPr>
          <p:cNvSpPr/>
          <p:nvPr/>
        </p:nvSpPr>
        <p:spPr>
          <a:xfrm>
            <a:off x="5595938" y="3963988"/>
            <a:ext cx="1600200" cy="904875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円弧 39">
            <a:extLst>
              <a:ext uri="{FF2B5EF4-FFF2-40B4-BE49-F238E27FC236}">
                <a16:creationId xmlns:a16="http://schemas.microsoft.com/office/drawing/2014/main" id="{62AE4F8F-D0B2-E64B-ACC5-958AACCB1E3C}"/>
              </a:ext>
            </a:extLst>
          </p:cNvPr>
          <p:cNvSpPr/>
          <p:nvPr/>
        </p:nvSpPr>
        <p:spPr>
          <a:xfrm>
            <a:off x="3643313" y="3963988"/>
            <a:ext cx="2043112" cy="1352550"/>
          </a:xfrm>
          <a:prstGeom prst="arc">
            <a:avLst>
              <a:gd name="adj1" fmla="val 12163220"/>
              <a:gd name="adj2" fmla="val 20437711"/>
            </a:avLst>
          </a:prstGeom>
          <a:ln w="19050">
            <a:solidFill>
              <a:srgbClr val="0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円弧 40">
            <a:extLst>
              <a:ext uri="{FF2B5EF4-FFF2-40B4-BE49-F238E27FC236}">
                <a16:creationId xmlns:a16="http://schemas.microsoft.com/office/drawing/2014/main" id="{2196EC8E-12C8-8B41-B937-E70F0321568B}"/>
              </a:ext>
            </a:extLst>
          </p:cNvPr>
          <p:cNvSpPr/>
          <p:nvPr/>
        </p:nvSpPr>
        <p:spPr>
          <a:xfrm rot="18531057">
            <a:off x="2621756" y="2907507"/>
            <a:ext cx="1895475" cy="1023938"/>
          </a:xfrm>
          <a:prstGeom prst="arc">
            <a:avLst>
              <a:gd name="adj1" fmla="val 11831102"/>
              <a:gd name="adj2" fmla="val 20437711"/>
            </a:avLst>
          </a:prstGeom>
          <a:ln w="19050">
            <a:solidFill>
              <a:srgbClr val="0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円弧 41">
            <a:extLst>
              <a:ext uri="{FF2B5EF4-FFF2-40B4-BE49-F238E27FC236}">
                <a16:creationId xmlns:a16="http://schemas.microsoft.com/office/drawing/2014/main" id="{FC206B8D-F9F2-A04C-AE85-63F0AB3A9B2D}"/>
              </a:ext>
            </a:extLst>
          </p:cNvPr>
          <p:cNvSpPr/>
          <p:nvPr/>
        </p:nvSpPr>
        <p:spPr>
          <a:xfrm rot="3463143">
            <a:off x="4787106" y="2891632"/>
            <a:ext cx="1895475" cy="1023938"/>
          </a:xfrm>
          <a:prstGeom prst="arc">
            <a:avLst>
              <a:gd name="adj1" fmla="val 11831102"/>
              <a:gd name="adj2" fmla="val 20437711"/>
            </a:avLst>
          </a:prstGeom>
          <a:ln w="19050">
            <a:solidFill>
              <a:srgbClr val="0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3" name="円/楕円 42">
            <a:extLst>
              <a:ext uri="{FF2B5EF4-FFF2-40B4-BE49-F238E27FC236}">
                <a16:creationId xmlns:a16="http://schemas.microsoft.com/office/drawing/2014/main" id="{9780C90E-CD07-DD41-9FE0-74A01AC78197}"/>
              </a:ext>
            </a:extLst>
          </p:cNvPr>
          <p:cNvSpPr/>
          <p:nvPr/>
        </p:nvSpPr>
        <p:spPr>
          <a:xfrm>
            <a:off x="3082925" y="1220788"/>
            <a:ext cx="2960688" cy="183515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305" name="テキスト ボックス 45">
            <a:extLst>
              <a:ext uri="{FF2B5EF4-FFF2-40B4-BE49-F238E27FC236}">
                <a16:creationId xmlns:a16="http://schemas.microsoft.com/office/drawing/2014/main" id="{971848A0-E970-C34A-B3ED-C23507B2B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8118" y="6519863"/>
            <a:ext cx="30575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600"/>
              <a:t>（エモーショナル・ブレイン）</a:t>
            </a:r>
          </a:p>
        </p:txBody>
      </p:sp>
    </p:spTree>
    <p:extLst>
      <p:ext uri="{BB962C8B-B14F-4D97-AF65-F5344CB8AC3E}">
        <p14:creationId xmlns:p14="http://schemas.microsoft.com/office/powerpoint/2010/main" val="1299411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4993DB6-FCB5-654C-BCA2-5281951054A8}"/>
              </a:ext>
            </a:extLst>
          </p:cNvPr>
          <p:cNvGraphicFramePr>
            <a:graphicFrameLocks noGrp="1"/>
          </p:cNvGraphicFramePr>
          <p:nvPr/>
        </p:nvGraphicFramePr>
        <p:xfrm>
          <a:off x="811213" y="1338263"/>
          <a:ext cx="7521575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1123">
                  <a:extLst>
                    <a:ext uri="{9D8B030D-6E8A-4147-A177-3AD203B41FA5}">
                      <a16:colId xmlns:a16="http://schemas.microsoft.com/office/drawing/2014/main" val="3705387914"/>
                    </a:ext>
                  </a:extLst>
                </a:gridCol>
                <a:gridCol w="3690452">
                  <a:extLst>
                    <a:ext uri="{9D8B030D-6E8A-4147-A177-3AD203B41FA5}">
                      <a16:colId xmlns:a16="http://schemas.microsoft.com/office/drawing/2014/main" val="23101689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システム１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システム２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419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速い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遅い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895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自動的、無意識的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制御的、意識的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322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情動的、直感的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合理的、論理的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520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非言語的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言語的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48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努力を要しない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努力を必要とする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38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一般的知能とは無関係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一般的知能と密接に関係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833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処理能力に影響されない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処理能力の制約を受ける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23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主に短期的な利益を追求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長期的な利益を勘案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30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進化的に古い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進化的に新しい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847610"/>
                  </a:ext>
                </a:extLst>
              </a:tr>
            </a:tbl>
          </a:graphicData>
        </a:graphic>
      </p:graphicFrame>
      <p:sp>
        <p:nvSpPr>
          <p:cNvPr id="21540" name="テキスト ボックス 4">
            <a:extLst>
              <a:ext uri="{FF2B5EF4-FFF2-40B4-BE49-F238E27FC236}">
                <a16:creationId xmlns:a16="http://schemas.microsoft.com/office/drawing/2014/main" id="{2DCDC6D8-10B0-A140-8E9C-3CFB1AEF9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06400"/>
            <a:ext cx="8429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二重過程理論（カーネマン他、</a:t>
            </a:r>
            <a:r>
              <a:rPr lang="en-US" altLang="ja-JP"/>
              <a:t>1980</a:t>
            </a:r>
            <a:r>
              <a:rPr lang="ja-JP" altLang="en-US"/>
              <a:t>年代頃から）</a:t>
            </a:r>
          </a:p>
        </p:txBody>
      </p:sp>
    </p:spTree>
    <p:extLst>
      <p:ext uri="{BB962C8B-B14F-4D97-AF65-F5344CB8AC3E}">
        <p14:creationId xmlns:p14="http://schemas.microsoft.com/office/powerpoint/2010/main" val="3303439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タイトル 1">
            <a:extLst>
              <a:ext uri="{FF2B5EF4-FFF2-40B4-BE49-F238E27FC236}">
                <a16:creationId xmlns:a16="http://schemas.microsoft.com/office/drawing/2014/main" id="{99363F41-B204-B243-B977-50F6F25C1D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神経伝達物質（脳内ホルモン）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917FC8C5-57D2-C14C-A8A0-70F9321E6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768308"/>
              </p:ext>
            </p:extLst>
          </p:nvPr>
        </p:nvGraphicFramePr>
        <p:xfrm>
          <a:off x="353046" y="1772816"/>
          <a:ext cx="8695340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705387914"/>
                    </a:ext>
                  </a:extLst>
                </a:gridCol>
                <a:gridCol w="6391084">
                  <a:extLst>
                    <a:ext uri="{9D8B030D-6E8A-4147-A177-3AD203B41FA5}">
                      <a16:colId xmlns:a16="http://schemas.microsoft.com/office/drawing/2014/main" val="23101689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ドーパミン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HGMaruGothicMPRO" panose="020F0600000000000000" pitchFamily="34" charset="-128"/>
                          <a:ea typeface="HGMaruGothicMPRO" panose="020F0600000000000000" pitchFamily="34" charset="-128"/>
                          <a:cs typeface="+mn-cs"/>
                        </a:rPr>
                        <a:t>快感情、意欲、食欲・性欲、動機づけ</a:t>
                      </a:r>
                      <a:endParaRPr kumimoji="1" lang="en-US" altLang="ja-JP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HGMaruGothicMPRO" panose="020F0600000000000000" pitchFamily="34" charset="-128"/>
                        <a:ea typeface="HGMaruGothicMPRO" panose="020F0600000000000000" pitchFamily="34" charset="-128"/>
                        <a:cs typeface="+mn-cs"/>
                      </a:endParaRPr>
                    </a:p>
                    <a:p>
                      <a:r>
                        <a:rPr kumimoji="1" lang="ja-JP" alt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HGMaruGothicMPRO" panose="020F0600000000000000" pitchFamily="34" charset="-128"/>
                          <a:ea typeface="HGMaruGothicMPRO" panose="020F0600000000000000" pitchFamily="34" charset="-128"/>
                          <a:cs typeface="+mn-cs"/>
                        </a:rPr>
                        <a:t>過剰：過食、アルコール依存、買い物依存、妄想</a:t>
                      </a:r>
                      <a:endParaRPr kumimoji="1" lang="ja-JP" altLang="en-US" sz="2000">
                        <a:solidFill>
                          <a:srgbClr val="000000"/>
                        </a:solidFill>
                        <a:latin typeface="HGMaruGothicMPRO" panose="020F0600000000000000" pitchFamily="34" charset="-128"/>
                        <a:ea typeface="HGMaruGothicMPRO" panose="020F0600000000000000" pitchFamily="34" charset="-128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833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ノルアドレナリン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HGMaruGothicMPRO" panose="020F0600000000000000" pitchFamily="34" charset="-128"/>
                          <a:ea typeface="HGMaruGothicMPRO" panose="020F0600000000000000" pitchFamily="34" charset="-128"/>
                          <a:cs typeface="+mn-cs"/>
                        </a:rPr>
                        <a:t>意欲、活動性、積極性、思考力、集中力</a:t>
                      </a:r>
                      <a:endParaRPr kumimoji="1" lang="en-US" altLang="ja-JP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HGMaruGothicMPRO" panose="020F0600000000000000" pitchFamily="34" charset="-128"/>
                        <a:ea typeface="HGMaruGothicMPRO" panose="020F0600000000000000" pitchFamily="34" charset="-128"/>
                        <a:cs typeface="+mn-cs"/>
                      </a:endParaRPr>
                    </a:p>
                    <a:p>
                      <a:r>
                        <a:rPr kumimoji="1" lang="ja-JP" alt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HGMaruGothicMPRO" panose="020F0600000000000000" pitchFamily="34" charset="-128"/>
                          <a:ea typeface="HGMaruGothicMPRO" panose="020F0600000000000000" pitchFamily="34" charset="-128"/>
                          <a:cs typeface="+mn-cs"/>
                        </a:rPr>
                        <a:t>過剰：イライラ、不安、不眠、ヒステリー、パニック</a:t>
                      </a:r>
                      <a:endParaRPr kumimoji="1" lang="en-US" altLang="ja-JP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HGMaruGothicMPRO" panose="020F0600000000000000" pitchFamily="34" charset="-128"/>
                        <a:ea typeface="HGMaruGothicMPRO" panose="020F0600000000000000" pitchFamily="34" charset="-128"/>
                        <a:cs typeface="+mn-cs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23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セロトニン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HGMaruGothicMPRO" panose="020F0600000000000000" pitchFamily="34" charset="-128"/>
                          <a:ea typeface="HGMaruGothicMPRO" panose="020F0600000000000000" pitchFamily="34" charset="-128"/>
                          <a:cs typeface="+mn-cs"/>
                        </a:rPr>
                        <a:t>不安・緊張の軽減、感情制御、ポジティブ感情</a:t>
                      </a:r>
                      <a:endParaRPr kumimoji="1" lang="en-US" altLang="ja-JP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HGMaruGothicMPRO" panose="020F0600000000000000" pitchFamily="34" charset="-128"/>
                        <a:ea typeface="HGMaruGothicMPRO" panose="020F0600000000000000" pitchFamily="34" charset="-128"/>
                        <a:cs typeface="+mn-cs"/>
                      </a:endParaRPr>
                    </a:p>
                    <a:p>
                      <a:r>
                        <a:rPr kumimoji="1" lang="ja-JP" alt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HGMaruGothicMPRO" panose="020F0600000000000000" pitchFamily="34" charset="-128"/>
                          <a:ea typeface="HGMaruGothicMPRO" panose="020F0600000000000000" pitchFamily="34" charset="-128"/>
                          <a:cs typeface="+mn-cs"/>
                        </a:rPr>
                        <a:t>ホルモン調整</a:t>
                      </a:r>
                      <a:endParaRPr kumimoji="1" lang="ja-JP" altLang="en-US" sz="2000">
                        <a:solidFill>
                          <a:srgbClr val="000000"/>
                        </a:solidFill>
                        <a:latin typeface="HGMaruGothicMPRO" panose="020F0600000000000000" pitchFamily="34" charset="-128"/>
                        <a:ea typeface="HGMaruGothicMPRO" panose="020F0600000000000000" pitchFamily="34" charset="-128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306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458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テキスト ボックス 3">
            <a:extLst>
              <a:ext uri="{FF2B5EF4-FFF2-40B4-BE49-F238E27FC236}">
                <a16:creationId xmlns:a16="http://schemas.microsoft.com/office/drawing/2014/main" id="{7632EB76-F162-584F-8B02-6CF5536BA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321" y="944172"/>
            <a:ext cx="19796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フォックス</a:t>
            </a:r>
          </a:p>
        </p:txBody>
      </p:sp>
      <p:sp>
        <p:nvSpPr>
          <p:cNvPr id="14" name="テキスト ボックス 7">
            <a:extLst>
              <a:ext uri="{FF2B5EF4-FFF2-40B4-BE49-F238E27FC236}">
                <a16:creationId xmlns:a16="http://schemas.microsoft.com/office/drawing/2014/main" id="{16BE5EB4-6069-1741-9AC8-6923D97F7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9244" y="2876998"/>
            <a:ext cx="1301750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ja-JP" altLang="en-US" sz="2400">
                <a:solidFill>
                  <a:srgbClr val="0432FF"/>
                </a:solidFill>
              </a:rPr>
              <a:t>側坐核</a:t>
            </a:r>
          </a:p>
        </p:txBody>
      </p:sp>
      <p:sp>
        <p:nvSpPr>
          <p:cNvPr id="12293" name="テキスト ボックス 8">
            <a:extLst>
              <a:ext uri="{FF2B5EF4-FFF2-40B4-BE49-F238E27FC236}">
                <a16:creationId xmlns:a16="http://schemas.microsoft.com/office/drawing/2014/main" id="{8896580E-82B1-F54C-8AEE-663164A16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0906" y="3540573"/>
            <a:ext cx="1131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扁桃体</a:t>
            </a:r>
          </a:p>
        </p:txBody>
      </p:sp>
      <p:sp>
        <p:nvSpPr>
          <p:cNvPr id="12294" name="テキスト ボックス 11">
            <a:extLst>
              <a:ext uri="{FF2B5EF4-FFF2-40B4-BE49-F238E27FC236}">
                <a16:creationId xmlns:a16="http://schemas.microsoft.com/office/drawing/2014/main" id="{54683A18-8C12-8C4D-9149-E8CD23855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9706" y="2084836"/>
            <a:ext cx="1511300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B050"/>
                </a:solidFill>
              </a:rPr>
              <a:t>前頭前野</a:t>
            </a:r>
          </a:p>
        </p:txBody>
      </p:sp>
      <p:cxnSp>
        <p:nvCxnSpPr>
          <p:cNvPr id="37" name="カギ線コネクタ 36">
            <a:extLst>
              <a:ext uri="{FF2B5EF4-FFF2-40B4-BE49-F238E27FC236}">
                <a16:creationId xmlns:a16="http://schemas.microsoft.com/office/drawing/2014/main" id="{EB2A92DF-955E-F344-B57D-F25FDE33D407}"/>
              </a:ext>
            </a:extLst>
          </p:cNvPr>
          <p:cNvCxnSpPr>
            <a:stCxn id="12294" idx="2"/>
          </p:cNvCxnSpPr>
          <p:nvPr/>
        </p:nvCxnSpPr>
        <p:spPr>
          <a:xfrm rot="16200000" flipH="1">
            <a:off x="3476312" y="2514255"/>
            <a:ext cx="561975" cy="623888"/>
          </a:xfrm>
          <a:prstGeom prst="bentConnector2">
            <a:avLst/>
          </a:prstGeom>
          <a:ln w="19050"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カギ線コネクタ 38">
            <a:extLst>
              <a:ext uri="{FF2B5EF4-FFF2-40B4-BE49-F238E27FC236}">
                <a16:creationId xmlns:a16="http://schemas.microsoft.com/office/drawing/2014/main" id="{CA88B63E-A384-1B4E-B75A-1BF1883577F4}"/>
              </a:ext>
            </a:extLst>
          </p:cNvPr>
          <p:cNvCxnSpPr>
            <a:stCxn id="12294" idx="1"/>
            <a:endCxn id="12293" idx="1"/>
          </p:cNvCxnSpPr>
          <p:nvPr/>
        </p:nvCxnSpPr>
        <p:spPr>
          <a:xfrm rot="10800000" flipH="1" flipV="1">
            <a:off x="2689706" y="2315023"/>
            <a:ext cx="1981200" cy="1455738"/>
          </a:xfrm>
          <a:prstGeom prst="bentConnector3">
            <a:avLst>
              <a:gd name="adj1" fmla="val -26599"/>
            </a:avLst>
          </a:prstGeom>
          <a:ln w="19050"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1" name="テキスト ボックス 39">
            <a:extLst>
              <a:ext uri="{FF2B5EF4-FFF2-40B4-BE49-F238E27FC236}">
                <a16:creationId xmlns:a16="http://schemas.microsoft.com/office/drawing/2014/main" id="{488F321C-611C-AD4F-8B26-BB4A8BEA1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269" y="3859661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/>
              <a:t>恐怖系</a:t>
            </a:r>
          </a:p>
        </p:txBody>
      </p:sp>
      <p:sp>
        <p:nvSpPr>
          <p:cNvPr id="12302" name="テキスト ボックス 40">
            <a:extLst>
              <a:ext uri="{FF2B5EF4-FFF2-40B4-BE49-F238E27FC236}">
                <a16:creationId xmlns:a16="http://schemas.microsoft.com/office/drawing/2014/main" id="{5AB2AE75-F35E-EB47-8CE2-ADD5B81F4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344" y="2694436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/>
              <a:t>快楽系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CE229D2-3B75-C541-986F-64F3E236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979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385763" y="332656"/>
            <a:ext cx="8229600" cy="582612"/>
          </a:xfrm>
        </p:spPr>
        <p:txBody>
          <a:bodyPr/>
          <a:lstStyle/>
          <a:p>
            <a:pPr eaLnBrk="1" hangingPunct="1"/>
            <a:r>
              <a:rPr lang="ja-JP" altLang="en-US"/>
              <a:t>感　情</a:t>
            </a:r>
            <a:endParaRPr lang="ja-JP" altLang="en-US" dirty="0"/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791369" y="1340768"/>
            <a:ext cx="7561262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ギリシャ、ローマ、ヘレニズム時代</a:t>
            </a:r>
            <a:endParaRPr lang="en-US" altLang="ja-JP" sz="28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感情の起源に関する諸説</a:t>
            </a:r>
            <a:endParaRPr lang="en-US" altLang="ja-JP" sz="28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endParaRPr lang="en-US" altLang="ja-JP" sz="28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endParaRPr lang="en-US" altLang="ja-JP" sz="3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ACADA96-1808-494F-8B33-3025DDB531E6}"/>
              </a:ext>
            </a:extLst>
          </p:cNvPr>
          <p:cNvSpPr/>
          <p:nvPr/>
        </p:nvSpPr>
        <p:spPr>
          <a:xfrm>
            <a:off x="6083300" y="5309902"/>
            <a:ext cx="1368425" cy="504825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9" name="テキスト ボックス 1">
            <a:extLst>
              <a:ext uri="{FF2B5EF4-FFF2-40B4-BE49-F238E27FC236}">
                <a16:creationId xmlns:a16="http://schemas.microsoft.com/office/drawing/2014/main" id="{8E17556F-70E6-0E4E-A37F-C7C09A8E4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309902"/>
            <a:ext cx="4493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志堂寺　交通事故防止講習資料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B1FD16A-2350-5746-8D85-74116BDDC92F}"/>
              </a:ext>
            </a:extLst>
          </p:cNvPr>
          <p:cNvSpPr/>
          <p:nvPr/>
        </p:nvSpPr>
        <p:spPr>
          <a:xfrm>
            <a:off x="827088" y="5309902"/>
            <a:ext cx="5184775" cy="5048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1" name="テキスト ボックス 5">
            <a:extLst>
              <a:ext uri="{FF2B5EF4-FFF2-40B4-BE49-F238E27FC236}">
                <a16:creationId xmlns:a16="http://schemas.microsoft.com/office/drawing/2014/main" id="{28B3A564-24ED-8745-A3AE-A854B08ED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8" y="5309902"/>
            <a:ext cx="800100" cy="461963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検索</a:t>
            </a:r>
          </a:p>
        </p:txBody>
      </p:sp>
    </p:spTree>
    <p:extLst>
      <p:ext uri="{BB962C8B-B14F-4D97-AF65-F5344CB8AC3E}">
        <p14:creationId xmlns:p14="http://schemas.microsoft.com/office/powerpoint/2010/main" val="332980279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タイトル 1">
            <a:extLst>
              <a:ext uri="{FF2B5EF4-FFF2-40B4-BE49-F238E27FC236}">
                <a16:creationId xmlns:a16="http://schemas.microsoft.com/office/drawing/2014/main" id="{99632FB8-452C-E34A-861B-27CBE85F7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2.4  </a:t>
            </a:r>
            <a:r>
              <a:rPr lang="ja-JP" altLang="en-US"/>
              <a:t>認知的な立場</a:t>
            </a:r>
          </a:p>
        </p:txBody>
      </p:sp>
      <p:sp>
        <p:nvSpPr>
          <p:cNvPr id="23554" name="テキスト ボックス 3">
            <a:extLst>
              <a:ext uri="{FF2B5EF4-FFF2-40B4-BE49-F238E27FC236}">
                <a16:creationId xmlns:a16="http://schemas.microsoft.com/office/drawing/2014/main" id="{C887D0ED-4D4A-6442-8FB3-3AA1BB736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550" y="1767058"/>
            <a:ext cx="37625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dirty="0"/>
              <a:t>1960</a:t>
            </a:r>
            <a:r>
              <a:rPr lang="ja-JP" altLang="en-US"/>
              <a:t>年　アーノルド</a:t>
            </a:r>
            <a:endParaRPr lang="en-US" altLang="ja-JP" dirty="0"/>
          </a:p>
        </p:txBody>
      </p:sp>
      <p:sp>
        <p:nvSpPr>
          <p:cNvPr id="23559" name="テキスト ボックス 5">
            <a:extLst>
              <a:ext uri="{FF2B5EF4-FFF2-40B4-BE49-F238E27FC236}">
                <a16:creationId xmlns:a16="http://schemas.microsoft.com/office/drawing/2014/main" id="{E77E2988-F178-DA4C-99A8-EE32410C4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550" y="2749915"/>
            <a:ext cx="8623300" cy="57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感情の種類は状況をどう</a:t>
            </a:r>
            <a:r>
              <a:rPr lang="ja-JP" altLang="en-US" u="sng"/>
              <a:t>評価</a:t>
            </a:r>
            <a:r>
              <a:rPr lang="ja-JP" altLang="en-US"/>
              <a:t>するかによって決まる</a:t>
            </a:r>
            <a:endParaRPr lang="en-US" altLang="ja-JP" dirty="0"/>
          </a:p>
        </p:txBody>
      </p:sp>
      <p:sp>
        <p:nvSpPr>
          <p:cNvPr id="23560" name="テキスト ボックス 4">
            <a:extLst>
              <a:ext uri="{FF2B5EF4-FFF2-40B4-BE49-F238E27FC236}">
                <a16:creationId xmlns:a16="http://schemas.microsoft.com/office/drawing/2014/main" id="{8041EDBE-CC77-1245-B136-7AEE54B05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531" y="3764891"/>
            <a:ext cx="6032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/>
              <a:t>直接的、即時的な、幸か不幸かの意味判断</a:t>
            </a:r>
            <a:endParaRPr lang="en-US" altLang="ja-JP" sz="2400"/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B38460DE-9EA2-E64B-A366-6AA54727A1D3}"/>
              </a:ext>
            </a:extLst>
          </p:cNvPr>
          <p:cNvCxnSpPr/>
          <p:nvPr/>
        </p:nvCxnSpPr>
        <p:spPr>
          <a:xfrm flipV="1">
            <a:off x="4877056" y="3296578"/>
            <a:ext cx="0" cy="447675"/>
          </a:xfrm>
          <a:prstGeom prst="straightConnector1">
            <a:avLst/>
          </a:prstGeom>
          <a:ln w="190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326BF16-EE15-764D-887C-9C79ECF9EA89}"/>
              </a:ext>
            </a:extLst>
          </p:cNvPr>
          <p:cNvSpPr txBox="1"/>
          <p:nvPr/>
        </p:nvSpPr>
        <p:spPr>
          <a:xfrm>
            <a:off x="2213995" y="4990224"/>
            <a:ext cx="1008112" cy="5232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知覚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FD998F0-6740-0240-B623-AD5327FC0BA0}"/>
              </a:ext>
            </a:extLst>
          </p:cNvPr>
          <p:cNvSpPr txBox="1"/>
          <p:nvPr/>
        </p:nvSpPr>
        <p:spPr>
          <a:xfrm>
            <a:off x="4158210" y="4990224"/>
            <a:ext cx="1040977" cy="5232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評価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5946149-2419-0048-A6EA-6D9C21C43CD5}"/>
              </a:ext>
            </a:extLst>
          </p:cNvPr>
          <p:cNvSpPr txBox="1"/>
          <p:nvPr/>
        </p:nvSpPr>
        <p:spPr>
          <a:xfrm>
            <a:off x="6090582" y="4990224"/>
            <a:ext cx="1073708" cy="5232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感情</a:t>
            </a:r>
            <a:endParaRPr kumimoji="1" lang="ja-JP" altLang="en-US" sz="28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4" name="右矢印 13">
            <a:extLst>
              <a:ext uri="{FF2B5EF4-FFF2-40B4-BE49-F238E27FC236}">
                <a16:creationId xmlns:a16="http://schemas.microsoft.com/office/drawing/2014/main" id="{8D596B7E-F8AA-CC4E-A4EF-AE4970887432}"/>
              </a:ext>
            </a:extLst>
          </p:cNvPr>
          <p:cNvSpPr/>
          <p:nvPr/>
        </p:nvSpPr>
        <p:spPr>
          <a:xfrm>
            <a:off x="3322168" y="5131291"/>
            <a:ext cx="780689" cy="36491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5" name="右矢印 14">
            <a:extLst>
              <a:ext uri="{FF2B5EF4-FFF2-40B4-BE49-F238E27FC236}">
                <a16:creationId xmlns:a16="http://schemas.microsoft.com/office/drawing/2014/main" id="{F10BC92F-7DF5-674E-8E4D-4D93B556BDC2}"/>
              </a:ext>
            </a:extLst>
          </p:cNvPr>
          <p:cNvSpPr/>
          <p:nvPr/>
        </p:nvSpPr>
        <p:spPr>
          <a:xfrm>
            <a:off x="5254540" y="5131291"/>
            <a:ext cx="780689" cy="36491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7B4F1C1-D840-5749-99CF-F251DC67F0FF}"/>
              </a:ext>
            </a:extLst>
          </p:cNvPr>
          <p:cNvSpPr txBox="1"/>
          <p:nvPr/>
        </p:nvSpPr>
        <p:spPr>
          <a:xfrm>
            <a:off x="3765627" y="578231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価値判断</a:t>
            </a:r>
          </a:p>
        </p:txBody>
      </p:sp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1670D39D-87CB-1341-A596-A7137EF7D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91" y="920657"/>
            <a:ext cx="2698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FF0000"/>
                </a:solidFill>
              </a:rPr>
              <a:t>認知的評価理論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92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テキスト ボックス 4">
            <a:extLst>
              <a:ext uri="{FF2B5EF4-FFF2-40B4-BE49-F238E27FC236}">
                <a16:creationId xmlns:a16="http://schemas.microsoft.com/office/drawing/2014/main" id="{9AC3098F-B394-EA4A-A2BA-A0E39CA12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39" y="1488714"/>
            <a:ext cx="55579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dirty="0"/>
              <a:t>1962</a:t>
            </a:r>
            <a:r>
              <a:rPr lang="ja-JP" altLang="en-US"/>
              <a:t>年　シャクターとシンガー</a:t>
            </a:r>
            <a:endParaRPr lang="en-US" altLang="ja-JP" dirty="0"/>
          </a:p>
        </p:txBody>
      </p:sp>
      <p:sp>
        <p:nvSpPr>
          <p:cNvPr id="12292" name="テキスト ボックス 5">
            <a:extLst>
              <a:ext uri="{FF2B5EF4-FFF2-40B4-BE49-F238E27FC236}">
                <a16:creationId xmlns:a16="http://schemas.microsoft.com/office/drawing/2014/main" id="{343982D6-E701-B446-A024-FF46EF19D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441400"/>
            <a:ext cx="8288337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生理的覚醒とその原因の認知的解釈の相互作用により生じる</a:t>
            </a:r>
            <a:endParaRPr lang="en-US" altLang="ja-JP" dirty="0"/>
          </a:p>
        </p:txBody>
      </p:sp>
      <p:sp>
        <p:nvSpPr>
          <p:cNvPr id="12293" name="テキスト ボックス 6">
            <a:extLst>
              <a:ext uri="{FF2B5EF4-FFF2-40B4-BE49-F238E27FC236}">
                <a16:creationId xmlns:a16="http://schemas.microsoft.com/office/drawing/2014/main" id="{AA1413B9-E4A7-C145-AC97-0EB0FEBCF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9410"/>
            <a:ext cx="8288337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自己帰属によるラベルづけ</a:t>
            </a:r>
            <a:endParaRPr lang="en-US" altLang="ja-JP"/>
          </a:p>
        </p:txBody>
      </p:sp>
      <p:sp>
        <p:nvSpPr>
          <p:cNvPr id="7" name="テキスト ボックス 4">
            <a:extLst>
              <a:ext uri="{FF2B5EF4-FFF2-40B4-BE49-F238E27FC236}">
                <a16:creationId xmlns:a16="http://schemas.microsoft.com/office/drawing/2014/main" id="{18D79922-2FB2-9248-9DB0-F5701FBC9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0809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FF0000"/>
                </a:solidFill>
              </a:rPr>
              <a:t>２要因説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E140D13-725A-514A-B16A-DCE18048D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1696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5A385-1CA2-8E4B-9485-986275997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EB2C21-3690-3943-9DF0-649A2C333FB5}"/>
              </a:ext>
            </a:extLst>
          </p:cNvPr>
          <p:cNvSpPr txBox="1"/>
          <p:nvPr/>
        </p:nvSpPr>
        <p:spPr>
          <a:xfrm>
            <a:off x="323528" y="1086775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エピクテトス　（ストア派）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A55538-EC76-F549-8687-696441066890}"/>
              </a:ext>
            </a:extLst>
          </p:cNvPr>
          <p:cNvSpPr txBox="1"/>
          <p:nvPr/>
        </p:nvSpPr>
        <p:spPr>
          <a:xfrm>
            <a:off x="457200" y="2060848"/>
            <a:ext cx="8380274" cy="1284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人々を不安にするものは、事柄それ自体ではなく、</a:t>
            </a:r>
            <a:endParaRPr lang="en-US" altLang="ja-JP" sz="28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その事柄に関する考え方である。</a:t>
            </a:r>
            <a:endParaRPr lang="en-US" altLang="ja-JP" sz="28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4A4A57-9ADF-4F42-8BAC-E97F7115BF0F}"/>
              </a:ext>
            </a:extLst>
          </p:cNvPr>
          <p:cNvSpPr/>
          <p:nvPr/>
        </p:nvSpPr>
        <p:spPr>
          <a:xfrm>
            <a:off x="3347864" y="6211669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F111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『</a:t>
            </a:r>
            <a:r>
              <a:rPr lang="ja-JP" altLang="en-US">
                <a:solidFill>
                  <a:srgbClr val="0F111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奴隷の哲学者エピクテトス 人生の授業</a:t>
            </a:r>
            <a:endParaRPr lang="en-US" altLang="ja-JP" dirty="0">
              <a:solidFill>
                <a:srgbClr val="0F111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lang="ja-JP" altLang="en-US">
                <a:solidFill>
                  <a:srgbClr val="0F111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lang="en-US" altLang="ja-JP" dirty="0">
                <a:solidFill>
                  <a:srgbClr val="0F111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――</a:t>
            </a:r>
            <a:r>
              <a:rPr lang="ja-JP" altLang="en-US">
                <a:solidFill>
                  <a:srgbClr val="0F111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この生きづらい世の中で「よく生きる」ために</a:t>
            </a:r>
            <a:r>
              <a:rPr lang="en-US" altLang="ja-JP" dirty="0">
                <a:solidFill>
                  <a:srgbClr val="0F111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』</a:t>
            </a:r>
            <a:endParaRPr lang="ja-JP" altLang="en-US" i="0" u="none" strike="noStrike">
              <a:solidFill>
                <a:srgbClr val="0F1111"/>
              </a:solidFill>
              <a:effectLst/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866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BF41DB-E100-3840-B7A4-3F4EB401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感情と運転行動</a:t>
            </a:r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F4ABA35-7650-EA42-81F1-BB176749C6BA}"/>
              </a:ext>
            </a:extLst>
          </p:cNvPr>
          <p:cNvSpPr txBox="1"/>
          <p:nvPr/>
        </p:nvSpPr>
        <p:spPr>
          <a:xfrm>
            <a:off x="5364089" y="238556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あおり運転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37EA0E-DA71-5F4C-B1A9-6402131A8030}"/>
              </a:ext>
            </a:extLst>
          </p:cNvPr>
          <p:cNvSpPr txBox="1"/>
          <p:nvPr/>
        </p:nvSpPr>
        <p:spPr>
          <a:xfrm>
            <a:off x="5364089" y="294243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急ぎ運転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86222E8-9D54-804C-A545-C7AD11A90C3A}"/>
              </a:ext>
            </a:extLst>
          </p:cNvPr>
          <p:cNvSpPr txBox="1"/>
          <p:nvPr/>
        </p:nvSpPr>
        <p:spPr>
          <a:xfrm>
            <a:off x="611560" y="1235636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不適切な感情生起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222115-033B-0049-8386-3715B114C8EF}"/>
              </a:ext>
            </a:extLst>
          </p:cNvPr>
          <p:cNvSpPr txBox="1"/>
          <p:nvPr/>
        </p:nvSpPr>
        <p:spPr>
          <a:xfrm>
            <a:off x="5364088" y="3500184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見落とし</a:t>
            </a:r>
            <a:endParaRPr kumimoji="1" lang="ja-JP" altLang="en-US" sz="28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F76C92F-9AF5-8F4C-AE84-68397BCB480C}"/>
              </a:ext>
            </a:extLst>
          </p:cNvPr>
          <p:cNvSpPr txBox="1"/>
          <p:nvPr/>
        </p:nvSpPr>
        <p:spPr>
          <a:xfrm>
            <a:off x="779709" y="5606592"/>
            <a:ext cx="7869297" cy="1133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安全な運転をする技能はあっても、</a:t>
            </a:r>
            <a:endParaRPr kumimoji="1" lang="en-US" altLang="ja-JP" sz="28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その技能が使われない</a:t>
            </a: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27539B40-473D-5847-98E8-C8A43ED7B8F8}"/>
              </a:ext>
            </a:extLst>
          </p:cNvPr>
          <p:cNvGrpSpPr/>
          <p:nvPr/>
        </p:nvGrpSpPr>
        <p:grpSpPr>
          <a:xfrm>
            <a:off x="6168124" y="4684597"/>
            <a:ext cx="90656" cy="594704"/>
            <a:chOff x="7596346" y="4149090"/>
            <a:chExt cx="90656" cy="594704"/>
          </a:xfrm>
        </p:grpSpPr>
        <p:sp>
          <p:nvSpPr>
            <p:cNvPr id="23" name="円/楕円 22">
              <a:extLst>
                <a:ext uri="{FF2B5EF4-FFF2-40B4-BE49-F238E27FC236}">
                  <a16:creationId xmlns:a16="http://schemas.microsoft.com/office/drawing/2014/main" id="{1B635E40-585F-674B-B658-DD73DF1326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96346" y="4149090"/>
              <a:ext cx="90656" cy="9065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>
              <a:extLst>
                <a:ext uri="{FF2B5EF4-FFF2-40B4-BE49-F238E27FC236}">
                  <a16:creationId xmlns:a16="http://schemas.microsoft.com/office/drawing/2014/main" id="{68133B13-9639-014E-887F-B231D58936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96346" y="4401114"/>
              <a:ext cx="90656" cy="9065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>
              <a:extLst>
                <a:ext uri="{FF2B5EF4-FFF2-40B4-BE49-F238E27FC236}">
                  <a16:creationId xmlns:a16="http://schemas.microsoft.com/office/drawing/2014/main" id="{14F49EB5-7A34-5C4B-BD81-C3F20E1674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96346" y="4653138"/>
              <a:ext cx="90656" cy="9065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AAD393D-9A08-0647-AA9B-50938FC561E1}"/>
              </a:ext>
            </a:extLst>
          </p:cNvPr>
          <p:cNvSpPr txBox="1"/>
          <p:nvPr/>
        </p:nvSpPr>
        <p:spPr>
          <a:xfrm>
            <a:off x="5364088" y="4053451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判断ミス</a:t>
            </a:r>
            <a:endParaRPr kumimoji="1" lang="ja-JP" altLang="en-US" sz="28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1BDB786-1638-184B-A9FB-54420DA01343}"/>
              </a:ext>
            </a:extLst>
          </p:cNvPr>
          <p:cNvSpPr txBox="1"/>
          <p:nvPr/>
        </p:nvSpPr>
        <p:spPr>
          <a:xfrm>
            <a:off x="4500563" y="954100"/>
            <a:ext cx="3775393" cy="11331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事故を招く危険な運転</a:t>
            </a:r>
            <a:endParaRPr kumimoji="1" lang="en-US" altLang="ja-JP" sz="28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迷惑な運転</a:t>
            </a:r>
            <a:endParaRPr kumimoji="1" lang="ja-JP" altLang="en-US" sz="28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6D473073-B061-2644-BFE6-7AC7B6E3D616}"/>
              </a:ext>
            </a:extLst>
          </p:cNvPr>
          <p:cNvSpPr/>
          <p:nvPr/>
        </p:nvSpPr>
        <p:spPr>
          <a:xfrm>
            <a:off x="5004048" y="2325619"/>
            <a:ext cx="3644958" cy="3119605"/>
          </a:xfrm>
          <a:prstGeom prst="roundRect">
            <a:avLst>
              <a:gd name="adj" fmla="val 6186"/>
            </a:avLst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右矢印 2">
            <a:extLst>
              <a:ext uri="{FF2B5EF4-FFF2-40B4-BE49-F238E27FC236}">
                <a16:creationId xmlns:a16="http://schemas.microsoft.com/office/drawing/2014/main" id="{881711CE-6151-984B-8BE3-BB48E2485A3C}"/>
              </a:ext>
            </a:extLst>
          </p:cNvPr>
          <p:cNvSpPr/>
          <p:nvPr/>
        </p:nvSpPr>
        <p:spPr>
          <a:xfrm>
            <a:off x="3775767" y="1320627"/>
            <a:ext cx="663607" cy="369532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06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955AA9-EE08-D148-A9F1-E87859B60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ヤーキーズ＝ドッドソンの法則</a:t>
            </a:r>
            <a:endParaRPr kumimoji="1" lang="ja-JP" alt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91E29729-5F13-5249-81A5-067DE3D97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2799" y="5647285"/>
            <a:ext cx="1777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ja-JP" altLang="en-US" sz="28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覚醒水準</a:t>
            </a:r>
          </a:p>
        </p:txBody>
      </p:sp>
      <p:sp>
        <p:nvSpPr>
          <p:cNvPr id="5" name="テキスト ボックス 8">
            <a:extLst>
              <a:ext uri="{FF2B5EF4-FFF2-40B4-BE49-F238E27FC236}">
                <a16:creationId xmlns:a16="http://schemas.microsoft.com/office/drawing/2014/main" id="{AE6E9BE4-B9FD-A745-9C2E-18476B055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87" y="2778096"/>
            <a:ext cx="615553" cy="163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ja-JP" altLang="en-US" sz="28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作業成績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41F74A0-E1B9-9E4A-A37D-47669C221EC0}"/>
              </a:ext>
            </a:extLst>
          </p:cNvPr>
          <p:cNvSpPr/>
          <p:nvPr/>
        </p:nvSpPr>
        <p:spPr>
          <a:xfrm>
            <a:off x="1475656" y="1334852"/>
            <a:ext cx="6552728" cy="4188295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193F9214-CE2C-0B4D-951B-FC4ABD17593A}"/>
              </a:ext>
            </a:extLst>
          </p:cNvPr>
          <p:cNvSpPr/>
          <p:nvPr/>
        </p:nvSpPr>
        <p:spPr>
          <a:xfrm>
            <a:off x="2546103" y="2366675"/>
            <a:ext cx="4671446" cy="2735541"/>
          </a:xfrm>
          <a:custGeom>
            <a:avLst/>
            <a:gdLst>
              <a:gd name="connsiteX0" fmla="*/ 0 w 2874936"/>
              <a:gd name="connsiteY0" fmla="*/ 2194301 h 2194301"/>
              <a:gd name="connsiteX1" fmla="*/ 705173 w 2874936"/>
              <a:gd name="connsiteY1" fmla="*/ 745209 h 2194301"/>
              <a:gd name="connsiteX2" fmla="*/ 1441343 w 2874936"/>
              <a:gd name="connsiteY2" fmla="*/ 1291 h 2194301"/>
              <a:gd name="connsiteX3" fmla="*/ 2169763 w 2874936"/>
              <a:gd name="connsiteY3" fmla="*/ 737460 h 2194301"/>
              <a:gd name="connsiteX4" fmla="*/ 2874936 w 2874936"/>
              <a:gd name="connsiteY4" fmla="*/ 2186552 h 219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4936" h="2194301">
                <a:moveTo>
                  <a:pt x="0" y="2194301"/>
                </a:moveTo>
                <a:cubicBezTo>
                  <a:pt x="232474" y="1652506"/>
                  <a:pt x="464949" y="1110711"/>
                  <a:pt x="705173" y="745209"/>
                </a:cubicBezTo>
                <a:cubicBezTo>
                  <a:pt x="945397" y="379707"/>
                  <a:pt x="1197245" y="2583"/>
                  <a:pt x="1441343" y="1291"/>
                </a:cubicBezTo>
                <a:cubicBezTo>
                  <a:pt x="1685441" y="0"/>
                  <a:pt x="1930831" y="373250"/>
                  <a:pt x="2169763" y="737460"/>
                </a:cubicBezTo>
                <a:cubicBezTo>
                  <a:pt x="2408695" y="1101670"/>
                  <a:pt x="2641815" y="1644111"/>
                  <a:pt x="2874936" y="2186552"/>
                </a:cubicBezTo>
              </a:path>
            </a:pathLst>
          </a:custGeom>
          <a:ln w="31750">
            <a:solidFill>
              <a:srgbClr val="FF29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22D4EAD-03ED-0944-B037-753EBF7CCA0C}"/>
              </a:ext>
            </a:extLst>
          </p:cNvPr>
          <p:cNvSpPr txBox="1"/>
          <p:nvPr/>
        </p:nvSpPr>
        <p:spPr>
          <a:xfrm>
            <a:off x="5940152" y="6167915"/>
            <a:ext cx="2469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気持ちの高まり</a:t>
            </a:r>
            <a:endParaRPr kumimoji="1" lang="ja-JP" altLang="en-US" sz="2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41A6485-D73D-F64D-AF75-7C1C66D4B4B1}"/>
              </a:ext>
            </a:extLst>
          </p:cNvPr>
          <p:cNvSpPr txBox="1"/>
          <p:nvPr/>
        </p:nvSpPr>
        <p:spPr>
          <a:xfrm flipH="1">
            <a:off x="6964411" y="5647285"/>
            <a:ext cx="613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 </a:t>
            </a:r>
            <a:r>
              <a:rPr kumimoji="1" lang="ja-JP" altLang="en-US" sz="2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CFF43FC-45D7-2740-9F42-B56BA5ECE88E}"/>
              </a:ext>
            </a:extLst>
          </p:cNvPr>
          <p:cNvSpPr txBox="1"/>
          <p:nvPr/>
        </p:nvSpPr>
        <p:spPr>
          <a:xfrm flipH="1">
            <a:off x="1722299" y="5678062"/>
            <a:ext cx="549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低</a:t>
            </a:r>
            <a:r>
              <a:rPr lang="en-US" altLang="ja-JP" sz="2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 </a:t>
            </a:r>
            <a:endParaRPr kumimoji="1" lang="ja-JP" altLang="en-US" sz="2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  <p:sp>
        <p:nvSpPr>
          <p:cNvPr id="15" name="テキスト ボックス 8">
            <a:extLst>
              <a:ext uri="{FF2B5EF4-FFF2-40B4-BE49-F238E27FC236}">
                <a16:creationId xmlns:a16="http://schemas.microsoft.com/office/drawing/2014/main" id="{CE39A628-4D25-3947-8EDB-586C91363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142" y="1555731"/>
            <a:ext cx="553998" cy="44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ja-JP" altLang="en-US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高</a:t>
            </a:r>
            <a:endParaRPr lang="en-US" altLang="ja-JP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  <p:sp>
        <p:nvSpPr>
          <p:cNvPr id="16" name="テキスト ボックス 8">
            <a:extLst>
              <a:ext uri="{FF2B5EF4-FFF2-40B4-BE49-F238E27FC236}">
                <a16:creationId xmlns:a16="http://schemas.microsoft.com/office/drawing/2014/main" id="{E7E1FFCC-A948-CA40-A570-5A727B620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365" y="4900350"/>
            <a:ext cx="553998" cy="622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 </a:t>
            </a:r>
            <a:r>
              <a:rPr lang="ja-JP" altLang="en-US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低</a:t>
            </a:r>
            <a:endParaRPr lang="en-US" altLang="ja-JP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21958E69-5BBA-E24D-A15B-43CAF5F6EFDE}"/>
              </a:ext>
            </a:extLst>
          </p:cNvPr>
          <p:cNvCxnSpPr/>
          <p:nvPr/>
        </p:nvCxnSpPr>
        <p:spPr>
          <a:xfrm>
            <a:off x="6227670" y="5908895"/>
            <a:ext cx="585311" cy="737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1EFF6A74-0856-AD42-82B3-FF980B10E152}"/>
              </a:ext>
            </a:extLst>
          </p:cNvPr>
          <p:cNvCxnSpPr/>
          <p:nvPr/>
        </p:nvCxnSpPr>
        <p:spPr>
          <a:xfrm>
            <a:off x="2636517" y="5927969"/>
            <a:ext cx="585311" cy="737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2569D79E-F993-1D48-8E85-E4FA2FB013F6}"/>
              </a:ext>
            </a:extLst>
          </p:cNvPr>
          <p:cNvCxnSpPr/>
          <p:nvPr/>
        </p:nvCxnSpPr>
        <p:spPr>
          <a:xfrm flipH="1">
            <a:off x="955975" y="2082422"/>
            <a:ext cx="13428" cy="50320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37F4A494-5E78-4D43-B639-6C964C2F3858}"/>
              </a:ext>
            </a:extLst>
          </p:cNvPr>
          <p:cNvCxnSpPr/>
          <p:nvPr/>
        </p:nvCxnSpPr>
        <p:spPr>
          <a:xfrm flipH="1">
            <a:off x="927005" y="4397145"/>
            <a:ext cx="13428" cy="503205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89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D4EA1A-F3BD-0045-A539-235AEEADA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63" y="396852"/>
            <a:ext cx="8229600" cy="582612"/>
          </a:xfrm>
        </p:spPr>
        <p:txBody>
          <a:bodyPr/>
          <a:lstStyle/>
          <a:p>
            <a:r>
              <a:rPr kumimoji="1" lang="ja-JP" altLang="en-US"/>
              <a:t>１　</a:t>
            </a:r>
            <a:r>
              <a:rPr lang="ja-JP" altLang="en-US"/>
              <a:t>ギリシャ、ローマ、ヘレニズム時代</a:t>
            </a:r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353454-8F1D-B94A-9C4E-3E7C77494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1556792"/>
            <a:ext cx="4752528" cy="257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 marL="514350" indent="-51435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ja-JP" altLang="en-US"/>
              <a:t>プラトン</a:t>
            </a:r>
            <a:endParaRPr lang="en-US" altLang="ja-JP" dirty="0"/>
          </a:p>
          <a:p>
            <a:pPr marL="514350" indent="-51435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ja-JP" altLang="en-US"/>
              <a:t>アリストテレス</a:t>
            </a:r>
            <a:endParaRPr lang="en-US" altLang="ja-JP" dirty="0"/>
          </a:p>
          <a:p>
            <a:pPr marL="514350" indent="-51435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ja-JP" altLang="en-US"/>
              <a:t>ストア派</a:t>
            </a:r>
            <a:endParaRPr lang="en-US" altLang="ja-JP" dirty="0"/>
          </a:p>
          <a:p>
            <a:pPr marL="514350" indent="-51435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ja-JP" altLang="en-US"/>
              <a:t>エピクロス派</a:t>
            </a:r>
          </a:p>
        </p:txBody>
      </p:sp>
    </p:spTree>
    <p:extLst>
      <p:ext uri="{BB962C8B-B14F-4D97-AF65-F5344CB8AC3E}">
        <p14:creationId xmlns:p14="http://schemas.microsoft.com/office/powerpoint/2010/main" val="759593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>
            <a:extLst>
              <a:ext uri="{FF2B5EF4-FFF2-40B4-BE49-F238E27FC236}">
                <a16:creationId xmlns:a16="http://schemas.microsoft.com/office/drawing/2014/main" id="{D6E23AF4-6C17-DE4D-9982-783CFB039E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プラトン</a:t>
            </a:r>
          </a:p>
        </p:txBody>
      </p:sp>
      <p:sp>
        <p:nvSpPr>
          <p:cNvPr id="28674" name="テキスト ボックス 3">
            <a:extLst>
              <a:ext uri="{FF2B5EF4-FFF2-40B4-BE49-F238E27FC236}">
                <a16:creationId xmlns:a16="http://schemas.microsoft.com/office/drawing/2014/main" id="{8D61577C-51E0-794B-9097-25FC938A7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88" y="894760"/>
            <a:ext cx="2698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dirty="0"/>
              <a:t>『</a:t>
            </a:r>
            <a:r>
              <a:rPr lang="ja-JP" altLang="en-US"/>
              <a:t>パイドロス</a:t>
            </a:r>
            <a:r>
              <a:rPr lang="en-US" altLang="ja-JP" dirty="0"/>
              <a:t>』</a:t>
            </a:r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37EBC603-16E3-664C-84C3-E0C258171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688" y="5949280"/>
            <a:ext cx="83423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感情は精神生活をかき乱す、非合理的なもの</a:t>
            </a:r>
            <a:endParaRPr lang="en-US" altLang="ja-JP" dirty="0"/>
          </a:p>
        </p:txBody>
      </p:sp>
      <p:sp>
        <p:nvSpPr>
          <p:cNvPr id="12" name="テキスト ボックス 6">
            <a:extLst>
              <a:ext uri="{FF2B5EF4-FFF2-40B4-BE49-F238E27FC236}">
                <a16:creationId xmlns:a16="http://schemas.microsoft.com/office/drawing/2014/main" id="{D880A372-9BE3-6D49-917C-977AC42CF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847" y="2412069"/>
            <a:ext cx="49179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二頭立て馬車と御者の喩え</a:t>
            </a:r>
            <a:endParaRPr lang="en-US" altLang="ja-JP" dirty="0"/>
          </a:p>
        </p:txBody>
      </p:sp>
      <p:sp>
        <p:nvSpPr>
          <p:cNvPr id="13" name="テキスト ボックス 6">
            <a:extLst>
              <a:ext uri="{FF2B5EF4-FFF2-40B4-BE49-F238E27FC236}">
                <a16:creationId xmlns:a16="http://schemas.microsoft.com/office/drawing/2014/main" id="{3CD95FC8-C6BD-5643-AC7E-B351C529A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3156947"/>
            <a:ext cx="2675186" cy="1693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右の馬</a:t>
            </a:r>
            <a:r>
              <a:rPr lang="en-US" altLang="ja-JP" dirty="0"/>
              <a:t> </a:t>
            </a:r>
            <a:r>
              <a:rPr lang="ja-JP" altLang="en-US"/>
              <a:t>→</a:t>
            </a:r>
            <a:r>
              <a:rPr lang="en-US" altLang="ja-JP" dirty="0"/>
              <a:t> </a:t>
            </a:r>
            <a:r>
              <a:rPr lang="ja-JP" altLang="en-US"/>
              <a:t>気概</a:t>
            </a:r>
            <a:endParaRPr lang="en-US" altLang="ja-JP" dirty="0"/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左の馬</a:t>
            </a:r>
            <a:r>
              <a:rPr lang="en-US" altLang="ja-JP" dirty="0"/>
              <a:t> </a:t>
            </a:r>
            <a:r>
              <a:rPr lang="ja-JP" altLang="en-US"/>
              <a:t>→</a:t>
            </a:r>
            <a:r>
              <a:rPr lang="en-US" altLang="ja-JP" dirty="0"/>
              <a:t> </a:t>
            </a:r>
            <a:r>
              <a:rPr lang="ja-JP" altLang="en-US"/>
              <a:t>欲望</a:t>
            </a:r>
            <a:endParaRPr lang="en-US" altLang="ja-JP" dirty="0"/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御</a:t>
            </a:r>
            <a:r>
              <a:rPr lang="en-US" altLang="ja-JP" dirty="0"/>
              <a:t>  </a:t>
            </a:r>
            <a:r>
              <a:rPr lang="ja-JP" altLang="en-US"/>
              <a:t>者</a:t>
            </a:r>
            <a:r>
              <a:rPr lang="en-US" altLang="ja-JP" dirty="0"/>
              <a:t>  </a:t>
            </a:r>
            <a:r>
              <a:rPr lang="ja-JP" altLang="en-US"/>
              <a:t>→</a:t>
            </a:r>
            <a:r>
              <a:rPr lang="en-US" altLang="ja-JP" dirty="0"/>
              <a:t> </a:t>
            </a:r>
            <a:r>
              <a:rPr lang="ja-JP" altLang="en-US"/>
              <a:t>理知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78403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>
            <a:extLst>
              <a:ext uri="{FF2B5EF4-FFF2-40B4-BE49-F238E27FC236}">
                <a16:creationId xmlns:a16="http://schemas.microsoft.com/office/drawing/2014/main" id="{E477F74A-53E5-A841-818F-96C7C911E1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アリストテレス</a:t>
            </a:r>
          </a:p>
        </p:txBody>
      </p:sp>
      <p:sp>
        <p:nvSpPr>
          <p:cNvPr id="30722" name="テキスト ボックス 3">
            <a:extLst>
              <a:ext uri="{FF2B5EF4-FFF2-40B4-BE49-F238E27FC236}">
                <a16:creationId xmlns:a16="http://schemas.microsoft.com/office/drawing/2014/main" id="{4DF73BAE-A1C7-484A-AE53-F167915BF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720" y="781050"/>
            <a:ext cx="37753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dirty="0"/>
              <a:t>『</a:t>
            </a:r>
            <a:r>
              <a:rPr lang="ja-JP" altLang="en-US"/>
              <a:t>ニコマコス倫理学</a:t>
            </a:r>
            <a:r>
              <a:rPr lang="en-US" altLang="ja-JP" dirty="0"/>
              <a:t>』</a:t>
            </a:r>
          </a:p>
        </p:txBody>
      </p:sp>
      <p:sp>
        <p:nvSpPr>
          <p:cNvPr id="30723" name="テキスト ボックス 4">
            <a:extLst>
              <a:ext uri="{FF2B5EF4-FFF2-40B4-BE49-F238E27FC236}">
                <a16:creationId xmlns:a16="http://schemas.microsoft.com/office/drawing/2014/main" id="{8BA74631-D07B-1742-8725-97AC1D46D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657" y="1345834"/>
            <a:ext cx="3754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パトス（情念、情熱）</a:t>
            </a:r>
          </a:p>
        </p:txBody>
      </p:sp>
      <p:sp>
        <p:nvSpPr>
          <p:cNvPr id="30724" name="テキスト ボックス 5">
            <a:extLst>
              <a:ext uri="{FF2B5EF4-FFF2-40B4-BE49-F238E27FC236}">
                <a16:creationId xmlns:a16="http://schemas.microsoft.com/office/drawing/2014/main" id="{D24FB948-1041-114B-9C36-2FDE30D40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0710" y="2502253"/>
            <a:ext cx="71929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欲望、怒り、恐れ、自信、ねたみ、喜び、愛、憎しみ、憧れ、羨望、憐れみ</a:t>
            </a:r>
          </a:p>
        </p:txBody>
      </p:sp>
      <p:sp>
        <p:nvSpPr>
          <p:cNvPr id="30725" name="テキスト ボックス 6">
            <a:extLst>
              <a:ext uri="{FF2B5EF4-FFF2-40B4-BE49-F238E27FC236}">
                <a16:creationId xmlns:a16="http://schemas.microsoft.com/office/drawing/2014/main" id="{AB2C9D3D-6E87-AD4E-BF76-322A64E43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0710" y="1890923"/>
            <a:ext cx="6629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快楽または苦痛を伴う状態</a:t>
            </a:r>
          </a:p>
        </p:txBody>
      </p:sp>
      <p:sp>
        <p:nvSpPr>
          <p:cNvPr id="8" name="テキスト ボックス 4">
            <a:extLst>
              <a:ext uri="{FF2B5EF4-FFF2-40B4-BE49-F238E27FC236}">
                <a16:creationId xmlns:a16="http://schemas.microsoft.com/office/drawing/2014/main" id="{9897250F-4EAF-0A4D-9512-F6880E9FA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990" y="3725030"/>
            <a:ext cx="7526210" cy="290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然るべきことがらについて、</a:t>
            </a:r>
            <a:endParaRPr lang="en-US" altLang="ja-JP" sz="2400" dirty="0"/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然るべきひとびとに対して、</a:t>
            </a:r>
            <a:endParaRPr lang="en-US" altLang="ja-JP" sz="2400" dirty="0"/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さらにまた然るべき仕方において、</a:t>
            </a:r>
            <a:endParaRPr lang="en-US" altLang="ja-JP" sz="2400" dirty="0"/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然るべきときに、</a:t>
            </a:r>
            <a:endParaRPr lang="en-US" altLang="ja-JP" sz="2400" dirty="0"/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然るべき間だけ怒るひとは</a:t>
            </a:r>
            <a:endParaRPr lang="en-US" altLang="ja-JP" sz="2400" dirty="0"/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賞賛される。</a:t>
            </a:r>
          </a:p>
        </p:txBody>
      </p:sp>
    </p:spTree>
    <p:extLst>
      <p:ext uri="{BB962C8B-B14F-4D97-AF65-F5344CB8AC3E}">
        <p14:creationId xmlns:p14="http://schemas.microsoft.com/office/powerpoint/2010/main" val="1480680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タイトル 1">
            <a:extLst>
              <a:ext uri="{FF2B5EF4-FFF2-40B4-BE49-F238E27FC236}">
                <a16:creationId xmlns:a16="http://schemas.microsoft.com/office/drawing/2014/main" id="{FF90B200-9FCA-534B-B801-4E3F044E17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ストア派（禁欲主義）</a:t>
            </a:r>
          </a:p>
        </p:txBody>
      </p:sp>
      <p:sp>
        <p:nvSpPr>
          <p:cNvPr id="8" name="テキスト ボックス 4">
            <a:extLst>
              <a:ext uri="{FF2B5EF4-FFF2-40B4-BE49-F238E27FC236}">
                <a16:creationId xmlns:a16="http://schemas.microsoft.com/office/drawing/2014/main" id="{4A0FDE44-7ABD-254C-8F36-F548311EF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1052736"/>
            <a:ext cx="8187698" cy="113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理性（ロゴス）によって感情（パトス）を制し、心安らかな状態（アパティア）に至る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9E935F8-534C-E749-8F44-618E4BD1E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3433725"/>
            <a:ext cx="8187698" cy="57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自然に従って生きよ　（ゼノン）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DB19DF-FB54-6645-A6C5-31508D526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4214490"/>
            <a:ext cx="7899666" cy="19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 marL="457200" indent="-457200">
              <a:lnSpc>
                <a:spcPct val="130000"/>
              </a:lnSpc>
              <a:spcBef>
                <a:spcPct val="0"/>
              </a:spcBef>
            </a:pPr>
            <a:r>
              <a:rPr lang="ja-JP" altLang="en-US" sz="2400"/>
              <a:t>宇宙の摂理は合理的なもの</a:t>
            </a:r>
            <a:endParaRPr lang="en-US" altLang="ja-JP" sz="2400" dirty="0"/>
          </a:p>
          <a:p>
            <a:pPr marL="457200" indent="-457200">
              <a:lnSpc>
                <a:spcPct val="130000"/>
              </a:lnSpc>
              <a:spcBef>
                <a:spcPct val="0"/>
              </a:spcBef>
            </a:pPr>
            <a:r>
              <a:rPr lang="ja-JP" altLang="en-US" sz="2400"/>
              <a:t>人間の欲望や感情は宇宙の摂理に合致しない</a:t>
            </a:r>
            <a:endParaRPr lang="en-US" altLang="ja-JP" sz="2400" dirty="0"/>
          </a:p>
          <a:p>
            <a:pPr marL="457200" indent="-457200">
              <a:lnSpc>
                <a:spcPct val="130000"/>
              </a:lnSpc>
              <a:spcBef>
                <a:spcPct val="0"/>
              </a:spcBef>
            </a:pPr>
            <a:r>
              <a:rPr lang="ja-JP" altLang="en-US" sz="2400"/>
              <a:t>人間の本性は理性（ロゴス）である</a:t>
            </a:r>
            <a:endParaRPr lang="en-US" altLang="ja-JP" sz="2400" dirty="0"/>
          </a:p>
          <a:p>
            <a:pPr marL="457200" indent="-457200">
              <a:lnSpc>
                <a:spcPct val="130000"/>
              </a:lnSpc>
              <a:spcBef>
                <a:spcPct val="0"/>
              </a:spcBef>
            </a:pPr>
            <a:r>
              <a:rPr lang="ja-JP" altLang="en-US" sz="2400"/>
              <a:t>幸福は自然、すなわち徳に従って生きることである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2B4E29-9BD6-B54B-B9A0-12F3BFC24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578" y="2493938"/>
            <a:ext cx="8187698" cy="57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パトス（欲念、恐怖、快、苦）</a:t>
            </a:r>
          </a:p>
        </p:txBody>
      </p:sp>
    </p:spTree>
    <p:extLst>
      <p:ext uri="{BB962C8B-B14F-4D97-AF65-F5344CB8AC3E}">
        <p14:creationId xmlns:p14="http://schemas.microsoft.com/office/powerpoint/2010/main" val="121779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81D2E1-9B6C-2A41-B813-DBC68DE47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エピクロス派（快楽主義）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F4CCC68-E2C2-0D48-8024-46F2CA7E7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1052736"/>
            <a:ext cx="8187244" cy="113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穏やかな快楽／平静（アタラクシア）を理想とし、外界や激しい情熱から惑わされない生き方をする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B363F2-9FBB-CA42-B3B7-F9FB371FF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605" y="2565565"/>
            <a:ext cx="8470395" cy="57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アタラクシアは、健康で質素な生活の中で得られる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08BD4B-AFE2-614F-8B05-277A02DB8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2935" y="4665535"/>
            <a:ext cx="2201033" cy="57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後世の誤解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ABFAD13-E675-F44D-BC2E-C3ADA96EF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605" y="5408293"/>
            <a:ext cx="8187698" cy="57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奢侈や享楽を求める</a:t>
            </a:r>
          </a:p>
        </p:txBody>
      </p:sp>
      <p:sp>
        <p:nvSpPr>
          <p:cNvPr id="7" name="下矢印 6">
            <a:extLst>
              <a:ext uri="{FF2B5EF4-FFF2-40B4-BE49-F238E27FC236}">
                <a16:creationId xmlns:a16="http://schemas.microsoft.com/office/drawing/2014/main" id="{0C32F4AB-BFE1-3C45-B7BF-7D2284361C96}"/>
              </a:ext>
            </a:extLst>
          </p:cNvPr>
          <p:cNvSpPr/>
          <p:nvPr/>
        </p:nvSpPr>
        <p:spPr>
          <a:xfrm>
            <a:off x="1475656" y="3138607"/>
            <a:ext cx="504056" cy="2269686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790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8353</TotalTime>
  <Words>1018</Words>
  <Application>Microsoft Macintosh PowerPoint</Application>
  <PresentationFormat>画面に合わせる (4:3)</PresentationFormat>
  <Paragraphs>194</Paragraphs>
  <Slides>22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9" baseType="lpstr">
      <vt:lpstr>HG丸ｺﾞｼｯｸM-PRO</vt:lpstr>
      <vt:lpstr>HG丸ｺﾞｼｯｸM-PRO</vt:lpstr>
      <vt:lpstr>ＭＳ Ｐゴシック</vt:lpstr>
      <vt:lpstr>Arial</vt:lpstr>
      <vt:lpstr>Calibri</vt:lpstr>
      <vt:lpstr>Times New Roman</vt:lpstr>
      <vt:lpstr>Office テーマ</vt:lpstr>
      <vt:lpstr>講習資料</vt:lpstr>
      <vt:lpstr>感　情</vt:lpstr>
      <vt:lpstr>感情と運転行動</vt:lpstr>
      <vt:lpstr>ヤーキーズ＝ドッドソンの法則</vt:lpstr>
      <vt:lpstr>１　ギリシャ、ローマ、ヘレニズム時代</vt:lpstr>
      <vt:lpstr>プラトン</vt:lpstr>
      <vt:lpstr>アリストテレス</vt:lpstr>
      <vt:lpstr>ストア派（禁欲主義）</vt:lpstr>
      <vt:lpstr>エピクロス派（快楽主義）</vt:lpstr>
      <vt:lpstr>２　感情の起源に関する諸説</vt:lpstr>
      <vt:lpstr>2.1  進化論の立場</vt:lpstr>
      <vt:lpstr>2.2  身体を重視する立場</vt:lpstr>
      <vt:lpstr>PowerPoint プレゼンテーション</vt:lpstr>
      <vt:lpstr>2.3  生理学的な立場</vt:lpstr>
      <vt:lpstr>PowerPoint プレゼンテーション</vt:lpstr>
      <vt:lpstr>２経路説の図式</vt:lpstr>
      <vt:lpstr>PowerPoint プレゼンテーション</vt:lpstr>
      <vt:lpstr>神経伝達物質（脳内ホルモン）</vt:lpstr>
      <vt:lpstr>PowerPoint プレゼンテーション</vt:lpstr>
      <vt:lpstr>2.4  認知的な立場</vt:lpstr>
      <vt:lpstr>PowerPoint プレゼンテーション</vt:lpstr>
      <vt:lpstr>PowerPoint プレゼンテーション</vt:lpstr>
    </vt:vector>
  </TitlesOfParts>
  <Company>Your Company Name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大学および大学教員</dc:title>
  <dc:creator>Kazunori Shidoji</dc:creator>
  <cp:lastModifiedBy>志堂寺和則</cp:lastModifiedBy>
  <cp:revision>513</cp:revision>
  <cp:lastPrinted>2020-09-08T06:23:50Z</cp:lastPrinted>
  <dcterms:created xsi:type="dcterms:W3CDTF">2009-06-01T04:49:20Z</dcterms:created>
  <dcterms:modified xsi:type="dcterms:W3CDTF">2020-09-16T02:26:03Z</dcterms:modified>
</cp:coreProperties>
</file>