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7" r:id="rId3"/>
    <p:sldId id="1121" r:id="rId4"/>
    <p:sldId id="1116" r:id="rId5"/>
    <p:sldId id="1113" r:id="rId6"/>
    <p:sldId id="448" r:id="rId7"/>
    <p:sldId id="490" r:id="rId8"/>
    <p:sldId id="492" r:id="rId9"/>
    <p:sldId id="515" r:id="rId10"/>
    <p:sldId id="493" r:id="rId11"/>
    <p:sldId id="506" r:id="rId12"/>
    <p:sldId id="507" r:id="rId13"/>
    <p:sldId id="528" r:id="rId14"/>
    <p:sldId id="1117" r:id="rId15"/>
    <p:sldId id="511" r:id="rId16"/>
    <p:sldId id="510" r:id="rId17"/>
    <p:sldId id="512" r:id="rId18"/>
    <p:sldId id="503" r:id="rId19"/>
    <p:sldId id="486" r:id="rId20"/>
    <p:sldId id="1122" r:id="rId21"/>
    <p:sldId id="1123" r:id="rId22"/>
    <p:sldId id="1124" r:id="rId23"/>
    <p:sldId id="1120" r:id="rId24"/>
    <p:sldId id="1119" r:id="rId25"/>
    <p:sldId id="1102" r:id="rId26"/>
    <p:sldId id="1112" r:id="rId27"/>
    <p:sldId id="1115" r:id="rId28"/>
  </p:sldIdLst>
  <p:sldSz cx="9144000" cy="6858000" type="screen4x3"/>
  <p:notesSz cx="9869488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  <a:srgbClr val="000000"/>
    <a:srgbClr val="F64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90" autoAdjust="0"/>
    <p:restoredTop sz="62500" autoAdjust="0"/>
  </p:normalViewPr>
  <p:slideViewPr>
    <p:cSldViewPr>
      <p:cViewPr varScale="1">
        <p:scale>
          <a:sx n="64" d="100"/>
          <a:sy n="64" d="100"/>
        </p:scale>
        <p:origin x="2368" y="184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416"/>
    </p:cViewPr>
  </p:sorterViewPr>
  <p:notesViewPr>
    <p:cSldViewPr>
      <p:cViewPr varScale="1">
        <p:scale>
          <a:sx n="90" d="100"/>
          <a:sy n="90" d="100"/>
        </p:scale>
        <p:origin x="-1524" y="-96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B4A301-BDB9-4026-ABF5-DE4763497C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73148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252" y="3199407"/>
            <a:ext cx="7896986" cy="303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180B5C-4121-433D-B4A7-63FFA6EC6E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550991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C0B9A-7984-403E-BDC9-AA10FFCD2BAC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ヘッダー プレースホルダー 2">
            <a:extLst>
              <a:ext uri="{FF2B5EF4-FFF2-40B4-BE49-F238E27FC236}">
                <a16:creationId xmlns:a16="http://schemas.microsoft.com/office/drawing/2014/main" id="{9D7109CB-BE1B-C340-A6C3-70741C42FC38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006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564B66EA-0C3F-D44C-898F-C057C7A2198C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555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726E8514-43C9-AB42-BA7C-0D4CE7A8A3B8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1412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1AE22046-7DD5-DA40-B249-E6CC919033A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949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07A01BFB-2504-2D4D-92B0-4C86C044CA1A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836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0F9AE36D-9197-0343-8903-FCECB1258DFC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348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476E03B4-5A67-2943-B106-F03A7A4012F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634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94723741-9DF9-3949-BD60-AF14D2A1DB3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3006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統合新領域最先端セミナー（志堂寺）　</a:t>
            </a:r>
            <a:r>
              <a:rPr lang="en-US" altLang="ja-JP"/>
              <a:t>5/21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31B1F-FED6-4A5E-819C-276A532DA2DA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441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統合新領域最先端セミナー（志堂寺）　</a:t>
            </a:r>
            <a:r>
              <a:rPr lang="en-US" altLang="ja-JP"/>
              <a:t>5/21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31B1F-FED6-4A5E-819C-276A532DA2DA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0235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EF2A2B19-91FA-034A-9806-C14ED048563C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67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D3150DB8-5E4F-1F4F-8EBD-4BE2C69F67F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342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AF7B5-CADF-FD44-888E-8D279C7AAEA6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9F254189-7E66-0740-A93E-C029690B607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0347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AF7B5-CADF-FD44-888E-8D279C7AAEA6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ABB53F04-841B-0B4C-8365-139AED17AFE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0431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AF7B5-CADF-FD44-888E-8D279C7AAEA6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5" name="ヘッダー プレースホルダー 4">
            <a:extLst>
              <a:ext uri="{FF2B5EF4-FFF2-40B4-BE49-F238E27FC236}">
                <a16:creationId xmlns:a16="http://schemas.microsoft.com/office/drawing/2014/main" id="{F8D1B06D-5FAE-6C43-A6C0-E6A151B0A4E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774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05B01D24-7BAF-1E44-9FDC-C0D8566664A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843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E7AEB42C-3C9E-F547-931C-F30D6FA94723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29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BD09CAB1-9A8A-7447-AA6A-AEEB5BCC434F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5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0F836EAD-25AE-C545-B9A0-983F2A4CC53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365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EC81EF46-90C7-CE46-8F62-F49D647A2B0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70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8A44A53F-E812-724A-A816-7C3045967E5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68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330E9D08-B5B1-AB41-BCE5-1F32D7675F4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&gt;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440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55F7EA-7E6F-431D-81A2-8182D41E67A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A2F8-0B9A-4545-9587-448D7A387B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858000" y="214313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BC8439-7D48-427F-94AA-43DA2A50690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3621E1-330F-45B9-A907-580EDF16F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6" r:id="rId2"/>
    <p:sldLayoutId id="2147483877" r:id="rId3"/>
    <p:sldLayoutId id="2147483883" r:id="rId4"/>
    <p:sldLayoutId id="214748387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ctrTitle"/>
          </p:nvPr>
        </p:nvSpPr>
        <p:spPr>
          <a:xfrm>
            <a:off x="728690" y="1571625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4400" dirty="0"/>
              <a:t>講習資料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11413" y="3976688"/>
            <a:ext cx="45720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3200" dirty="0"/>
              <a:t>九州大学大学院</a:t>
            </a:r>
          </a:p>
          <a:p>
            <a:pPr algn="ctr" eaLnBrk="1" hangingPunct="1">
              <a:buFontTx/>
              <a:buNone/>
            </a:pPr>
            <a:r>
              <a:rPr lang="ja-JP" altLang="en-US" sz="3200" dirty="0"/>
              <a:t>システム情報科学研究院</a:t>
            </a:r>
          </a:p>
          <a:p>
            <a:pPr algn="ctr" eaLnBrk="1" hangingPunct="1">
              <a:buFontTx/>
              <a:buNone/>
            </a:pPr>
            <a:r>
              <a:rPr lang="ja-JP" altLang="en-US" sz="3200" dirty="0"/>
              <a:t>志堂寺　和則</a:t>
            </a:r>
            <a:endParaRPr lang="ja-JP" altLang="en-US" sz="2400" dirty="0"/>
          </a:p>
        </p:txBody>
      </p:sp>
      <p:pic>
        <p:nvPicPr>
          <p:cNvPr id="5" name="Picture 4" descr="C:\My Documents\KOKUYO 合わせ名人３\ImageLib\logo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119563"/>
            <a:ext cx="785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E00D9-3ACD-D246-AD38-8F1B1BAC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間欠性爆発性障害の治療法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EFFA0F-BC71-424D-B539-D738808F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C56419-460F-AC4D-95BC-24FD7077ADAB}"/>
              </a:ext>
            </a:extLst>
          </p:cNvPr>
          <p:cNvSpPr txBox="1"/>
          <p:nvPr/>
        </p:nvSpPr>
        <p:spPr>
          <a:xfrm>
            <a:off x="827584" y="14127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薬物療法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02A08D-924F-3E4C-9943-C699A61923B8}"/>
              </a:ext>
            </a:extLst>
          </p:cNvPr>
          <p:cNvSpPr txBox="1"/>
          <p:nvPr/>
        </p:nvSpPr>
        <p:spPr>
          <a:xfrm>
            <a:off x="805012" y="210674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心理療法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F1389C-7675-F345-858E-A52D30AA672A}"/>
              </a:ext>
            </a:extLst>
          </p:cNvPr>
          <p:cNvSpPr txBox="1"/>
          <p:nvPr/>
        </p:nvSpPr>
        <p:spPr>
          <a:xfrm>
            <a:off x="1372223" y="2633686"/>
            <a:ext cx="4177747" cy="13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アンガーマネジメント</a:t>
            </a:r>
            <a:endParaRPr kumimoji="1"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認知（行動）療法</a:t>
            </a:r>
            <a:endParaRPr kumimoji="1" lang="ja-JP" altLang="en-US" sz="32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6972C3-C4E1-C446-88DB-8F3A9C7C9195}"/>
              </a:ext>
            </a:extLst>
          </p:cNvPr>
          <p:cNvSpPr txBox="1"/>
          <p:nvPr/>
        </p:nvSpPr>
        <p:spPr>
          <a:xfrm>
            <a:off x="801936" y="409314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生活習慣の改善</a:t>
            </a:r>
            <a:endParaRPr kumimoji="1" lang="ja-JP" altLang="en-US" sz="3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148727-68D6-3540-8744-26402968935E}"/>
              </a:ext>
            </a:extLst>
          </p:cNvPr>
          <p:cNvSpPr txBox="1"/>
          <p:nvPr/>
        </p:nvSpPr>
        <p:spPr>
          <a:xfrm>
            <a:off x="1402683" y="4653136"/>
            <a:ext cx="1467068" cy="19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食事</a:t>
            </a:r>
            <a:endParaRPr kumimoji="1"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睡眠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運動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01712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4CF67D-BC93-1744-94D0-9759AD6F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敵意帰属バイアス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B7113A-86B9-D04E-962B-7AE7BBED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C1F2FB-1A68-7B44-9D9C-22746DCE89F1}"/>
              </a:ext>
            </a:extLst>
          </p:cNvPr>
          <p:cNvSpPr txBox="1"/>
          <p:nvPr/>
        </p:nvSpPr>
        <p:spPr>
          <a:xfrm>
            <a:off x="611560" y="1340315"/>
            <a:ext cx="7560840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/>
              <a:t>他者の行動を自分に対する悪意から生じたと解釈する傾向</a:t>
            </a:r>
          </a:p>
        </p:txBody>
      </p:sp>
    </p:spTree>
    <p:extLst>
      <p:ext uri="{BB962C8B-B14F-4D97-AF65-F5344CB8AC3E}">
        <p14:creationId xmlns:p14="http://schemas.microsoft.com/office/powerpoint/2010/main" val="115643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AF19FF-A74B-014F-86AE-97169422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帰属理論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7799E0-22C5-034F-9F4E-7ED36EE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38961F-892B-5A4F-9FBF-DCC5DB55BEDF}"/>
              </a:ext>
            </a:extLst>
          </p:cNvPr>
          <p:cNvSpPr txBox="1"/>
          <p:nvPr/>
        </p:nvSpPr>
        <p:spPr>
          <a:xfrm>
            <a:off x="755576" y="1154051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u="sng"/>
              <a:t>帰属</a:t>
            </a:r>
            <a:r>
              <a:rPr kumimoji="1" lang="ja-JP" altLang="en-US" sz="3200"/>
              <a:t>過程に関する理論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66CBA1-DD0E-A748-B570-EF88D534343A}"/>
              </a:ext>
            </a:extLst>
          </p:cNvPr>
          <p:cNvSpPr/>
          <p:nvPr/>
        </p:nvSpPr>
        <p:spPr>
          <a:xfrm>
            <a:off x="1662347" y="1841672"/>
            <a:ext cx="519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/>
              <a:t>出来事の原因をどう考えるか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F6AE755-452D-CE46-9716-9D38894D96C2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331640" y="1816155"/>
            <a:ext cx="330707" cy="317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6A7BF3C-1C73-F341-96FD-8A6C1D58000E}"/>
              </a:ext>
            </a:extLst>
          </p:cNvPr>
          <p:cNvSpPr/>
          <p:nvPr/>
        </p:nvSpPr>
        <p:spPr>
          <a:xfrm>
            <a:off x="714780" y="3842851"/>
            <a:ext cx="5883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/>
              <a:t>ワイナー</a:t>
            </a:r>
            <a:r>
              <a:rPr lang="ja-JP" altLang="en-US" sz="2800"/>
              <a:t>（</a:t>
            </a:r>
            <a:r>
              <a:rPr lang="en-US" altLang="ja-JP" sz="2800" dirty="0"/>
              <a:t>1972</a:t>
            </a:r>
            <a:r>
              <a:rPr lang="ja-JP" altLang="en-US" sz="2800"/>
              <a:t>）</a:t>
            </a:r>
            <a:r>
              <a:rPr lang="ja-JP" altLang="en-US" sz="3200"/>
              <a:t>の原因帰属理論</a:t>
            </a:r>
            <a:endParaRPr lang="ja-JP" altLang="en-US" sz="280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B758491B-53E7-1E49-B68D-BB200663D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89934"/>
              </p:ext>
            </p:extLst>
          </p:nvPr>
        </p:nvGraphicFramePr>
        <p:xfrm>
          <a:off x="1139599" y="4495865"/>
          <a:ext cx="7616299" cy="2017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5514">
                  <a:extLst>
                    <a:ext uri="{9D8B030D-6E8A-4147-A177-3AD203B41FA5}">
                      <a16:colId xmlns:a16="http://schemas.microsoft.com/office/drawing/2014/main" val="4182657199"/>
                    </a:ext>
                  </a:extLst>
                </a:gridCol>
                <a:gridCol w="2760464">
                  <a:extLst>
                    <a:ext uri="{9D8B030D-6E8A-4147-A177-3AD203B41FA5}">
                      <a16:colId xmlns:a16="http://schemas.microsoft.com/office/drawing/2014/main" val="3274168737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418923089"/>
                    </a:ext>
                  </a:extLst>
                </a:gridCol>
              </a:tblGrid>
              <a:tr h="672499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安定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不安定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87937"/>
                  </a:ext>
                </a:extLst>
              </a:tr>
              <a:tr h="6724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内的統制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能力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努力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466273"/>
                  </a:ext>
                </a:extLst>
              </a:tr>
              <a:tr h="6724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外的統制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課題の困難度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84583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7A0D3EE-0B2F-8C47-99F6-550F9B012E2E}"/>
              </a:ext>
            </a:extLst>
          </p:cNvPr>
          <p:cNvSpPr/>
          <p:nvPr/>
        </p:nvSpPr>
        <p:spPr>
          <a:xfrm>
            <a:off x="693803" y="2824958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/>
              <a:t>ハイダー</a:t>
            </a:r>
            <a:r>
              <a:rPr lang="ja-JP" altLang="en-US" sz="2800"/>
              <a:t>（</a:t>
            </a:r>
            <a:r>
              <a:rPr lang="en-US" altLang="ja-JP" sz="2800" dirty="0"/>
              <a:t>1958</a:t>
            </a:r>
            <a:r>
              <a:rPr lang="ja-JP" altLang="en-US" sz="2800"/>
              <a:t>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CF1752-4963-D24F-B613-6FBFFA9CC78F}"/>
              </a:ext>
            </a:extLst>
          </p:cNvPr>
          <p:cNvSpPr/>
          <p:nvPr/>
        </p:nvSpPr>
        <p:spPr>
          <a:xfrm>
            <a:off x="3779912" y="2842261"/>
            <a:ext cx="3740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/>
              <a:t>内的帰属、外的帰属</a:t>
            </a:r>
          </a:p>
        </p:txBody>
      </p:sp>
    </p:spTree>
    <p:extLst>
      <p:ext uri="{BB962C8B-B14F-4D97-AF65-F5344CB8AC3E}">
        <p14:creationId xmlns:p14="http://schemas.microsoft.com/office/powerpoint/2010/main" val="128706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9A9872-B7B3-1949-B7FE-C83FCC92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タイプ</a:t>
            </a:r>
            <a:r>
              <a:rPr kumimoji="1" lang="en-US" altLang="ja-JP" dirty="0"/>
              <a:t>A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74C4D9-6C29-1D46-8DBD-3415C196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F89F85-2D62-AC41-B5A2-41BE4CA5814B}"/>
              </a:ext>
            </a:extLst>
          </p:cNvPr>
          <p:cNvSpPr txBox="1"/>
          <p:nvPr/>
        </p:nvSpPr>
        <p:spPr>
          <a:xfrm>
            <a:off x="334118" y="2681577"/>
            <a:ext cx="1704313" cy="2889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競争的</a:t>
            </a:r>
            <a:endParaRPr kumimoji="1" lang="en-US" altLang="ja-JP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野心的</a:t>
            </a:r>
            <a:endParaRPr lang="en-US" altLang="ja-JP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精力的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0053D6-667B-8844-942A-5373BDB9FFA1}"/>
              </a:ext>
            </a:extLst>
          </p:cNvPr>
          <p:cNvSpPr txBox="1"/>
          <p:nvPr/>
        </p:nvSpPr>
        <p:spPr>
          <a:xfrm>
            <a:off x="661254" y="1772816"/>
            <a:ext cx="10054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/>
              <a:t>性格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1121C3-6A97-C045-B468-F190A93B571E}"/>
              </a:ext>
            </a:extLst>
          </p:cNvPr>
          <p:cNvSpPr txBox="1"/>
          <p:nvPr/>
        </p:nvSpPr>
        <p:spPr>
          <a:xfrm>
            <a:off x="3175035" y="2681577"/>
            <a:ext cx="2114681" cy="2889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機敏</a:t>
            </a:r>
            <a:endParaRPr kumimoji="1" lang="en-US" altLang="ja-JP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性急</a:t>
            </a:r>
            <a:endParaRPr lang="en-US" altLang="ja-JP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時間切迫</a:t>
            </a:r>
            <a:endParaRPr kumimoji="1" lang="ja-JP" altLang="en-US" sz="32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7A479B-F75E-0248-9000-CF2B95847324}"/>
              </a:ext>
            </a:extLst>
          </p:cNvPr>
          <p:cNvSpPr txBox="1"/>
          <p:nvPr/>
        </p:nvSpPr>
        <p:spPr>
          <a:xfrm>
            <a:off x="3729673" y="1811852"/>
            <a:ext cx="10054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/>
              <a:t>行動</a:t>
            </a:r>
            <a:endParaRPr kumimoji="1"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A50F68-B3D5-EE4C-9DB7-A3CD938EA02E}"/>
              </a:ext>
            </a:extLst>
          </p:cNvPr>
          <p:cNvSpPr txBox="1"/>
          <p:nvPr/>
        </p:nvSpPr>
        <p:spPr>
          <a:xfrm>
            <a:off x="6037098" y="2701095"/>
            <a:ext cx="2935419" cy="2889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高血圧</a:t>
            </a:r>
            <a:endParaRPr kumimoji="1" lang="en-US" altLang="ja-JP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高脂血症</a:t>
            </a:r>
            <a:endParaRPr lang="en-US" altLang="ja-JP" sz="3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虚血性心疾患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431C58-7F31-6446-9E52-78732B09317F}"/>
              </a:ext>
            </a:extLst>
          </p:cNvPr>
          <p:cNvSpPr txBox="1"/>
          <p:nvPr/>
        </p:nvSpPr>
        <p:spPr>
          <a:xfrm>
            <a:off x="6650049" y="1773185"/>
            <a:ext cx="10054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/>
              <a:t>身体</a:t>
            </a:r>
            <a:endParaRPr kumimoji="1" lang="en-US" altLang="ja-JP" sz="3200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2B26E2D-7101-0549-ABD7-3D479F70910E}"/>
              </a:ext>
            </a:extLst>
          </p:cNvPr>
          <p:cNvCxnSpPr/>
          <p:nvPr/>
        </p:nvCxnSpPr>
        <p:spPr>
          <a:xfrm>
            <a:off x="2678680" y="2104240"/>
            <a:ext cx="0" cy="4055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5CDCCF1-D8DD-F544-B01B-42D8077E15A8}"/>
              </a:ext>
            </a:extLst>
          </p:cNvPr>
          <p:cNvCxnSpPr/>
          <p:nvPr/>
        </p:nvCxnSpPr>
        <p:spPr>
          <a:xfrm>
            <a:off x="5577752" y="2084722"/>
            <a:ext cx="0" cy="40556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C754A4-AB06-474C-B78A-09EC4CDE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２．攻撃行動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3BB0BA-8D25-294F-BB58-EA81F641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85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16A04-0E26-7A41-973F-EE921F72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攻撃行動（本能説）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7D55C6-9D7E-FE4D-BAFC-57C30BD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CDB926-B69F-CC43-8B02-576AFFADE7C2}"/>
              </a:ext>
            </a:extLst>
          </p:cNvPr>
          <p:cNvSpPr txBox="1"/>
          <p:nvPr/>
        </p:nvSpPr>
        <p:spPr>
          <a:xfrm>
            <a:off x="683568" y="1196752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/>
              <a:t>フロイト</a:t>
            </a:r>
            <a:r>
              <a:rPr kumimoji="1" lang="en-US" altLang="ja-JP" sz="2400" dirty="0"/>
              <a:t>(1933)</a:t>
            </a:r>
            <a:endParaRPr kumimoji="1" lang="ja-JP" altLang="en-US" sz="24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2634B7-BEBE-774F-A6D0-CC93AA7A867E}"/>
              </a:ext>
            </a:extLst>
          </p:cNvPr>
          <p:cNvSpPr txBox="1"/>
          <p:nvPr/>
        </p:nvSpPr>
        <p:spPr>
          <a:xfrm>
            <a:off x="683568" y="3559313"/>
            <a:ext cx="4179349" cy="1282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ローレンツ</a:t>
            </a:r>
            <a:r>
              <a:rPr kumimoji="1" lang="en-US" altLang="ja-JP" sz="2400" dirty="0"/>
              <a:t>(1935)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ティンバーゲン</a:t>
            </a:r>
            <a:r>
              <a:rPr lang="ja-JP" altLang="en-US" sz="2400"/>
              <a:t>（</a:t>
            </a:r>
            <a:r>
              <a:rPr lang="en-US" altLang="ja-JP" sz="2400" dirty="0"/>
              <a:t>1951</a:t>
            </a:r>
            <a:r>
              <a:rPr lang="ja-JP" altLang="en-US" sz="2400"/>
              <a:t>）</a:t>
            </a:r>
            <a:endParaRPr kumimoji="1" lang="ja-JP" altLang="en-US" sz="24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C2CF57-4047-0C4B-B963-CE107DE0C7B4}"/>
              </a:ext>
            </a:extLst>
          </p:cNvPr>
          <p:cNvSpPr txBox="1"/>
          <p:nvPr/>
        </p:nvSpPr>
        <p:spPr>
          <a:xfrm>
            <a:off x="1226146" y="505653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生得的解発機構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1A75980-11BC-8A4A-8201-A1F673699210}"/>
              </a:ext>
            </a:extLst>
          </p:cNvPr>
          <p:cNvSpPr/>
          <p:nvPr/>
        </p:nvSpPr>
        <p:spPr>
          <a:xfrm rot="2370472">
            <a:off x="7014314" y="5786276"/>
            <a:ext cx="702327" cy="68669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AEEA9F0B-51A7-3941-ACF6-39327B147819}"/>
              </a:ext>
            </a:extLst>
          </p:cNvPr>
          <p:cNvSpPr/>
          <p:nvPr/>
        </p:nvSpPr>
        <p:spPr>
          <a:xfrm>
            <a:off x="6850504" y="4091951"/>
            <a:ext cx="1004341" cy="37473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43B6BAFC-CC32-1A47-A52D-EC5B7A08D887}"/>
              </a:ext>
            </a:extLst>
          </p:cNvPr>
          <p:cNvSpPr/>
          <p:nvPr/>
        </p:nvSpPr>
        <p:spPr>
          <a:xfrm rot="16200000">
            <a:off x="7771192" y="4210654"/>
            <a:ext cx="332198" cy="164892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14B18D7B-E5D1-884A-9DF4-C751267E11D7}"/>
              </a:ext>
            </a:extLst>
          </p:cNvPr>
          <p:cNvSpPr/>
          <p:nvPr/>
        </p:nvSpPr>
        <p:spPr>
          <a:xfrm>
            <a:off x="6850504" y="4891420"/>
            <a:ext cx="1004341" cy="45228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C9C87710-17CB-EF41-92AC-4419692B89D0}"/>
              </a:ext>
            </a:extLst>
          </p:cNvPr>
          <p:cNvSpPr/>
          <p:nvPr/>
        </p:nvSpPr>
        <p:spPr>
          <a:xfrm rot="16200000">
            <a:off x="7771192" y="5010123"/>
            <a:ext cx="332198" cy="164892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A7C4CE97-5EEA-AC4A-AE36-0293259742B8}"/>
              </a:ext>
            </a:extLst>
          </p:cNvPr>
          <p:cNvSpPr/>
          <p:nvPr/>
        </p:nvSpPr>
        <p:spPr>
          <a:xfrm rot="443655">
            <a:off x="6973184" y="5136788"/>
            <a:ext cx="464695" cy="1873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三角形 16">
            <a:extLst>
              <a:ext uri="{FF2B5EF4-FFF2-40B4-BE49-F238E27FC236}">
                <a16:creationId xmlns:a16="http://schemas.microsoft.com/office/drawing/2014/main" id="{829D396C-781A-D945-8757-2250B4C7DB2A}"/>
              </a:ext>
            </a:extLst>
          </p:cNvPr>
          <p:cNvSpPr/>
          <p:nvPr/>
        </p:nvSpPr>
        <p:spPr>
          <a:xfrm rot="16200000">
            <a:off x="7771192" y="5988087"/>
            <a:ext cx="332198" cy="164892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96AA9AA8-DBE2-FE44-A1F0-BFC5F740E785}"/>
              </a:ext>
            </a:extLst>
          </p:cNvPr>
          <p:cNvSpPr/>
          <p:nvPr/>
        </p:nvSpPr>
        <p:spPr>
          <a:xfrm rot="21237487">
            <a:off x="7133306" y="6095710"/>
            <a:ext cx="566529" cy="44608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BF61ADC-A43D-9943-AE22-5E685ADB5628}"/>
              </a:ext>
            </a:extLst>
          </p:cNvPr>
          <p:cNvGrpSpPr/>
          <p:nvPr/>
        </p:nvGrpSpPr>
        <p:grpSpPr>
          <a:xfrm>
            <a:off x="6992585" y="6016815"/>
            <a:ext cx="284812" cy="269823"/>
            <a:chOff x="6660498" y="2324724"/>
            <a:chExt cx="284812" cy="269823"/>
          </a:xfrm>
        </p:grpSpPr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39B90698-80BB-8741-9BE0-7EC6578B4AE5}"/>
                </a:ext>
              </a:extLst>
            </p:cNvPr>
            <p:cNvSpPr/>
            <p:nvPr/>
          </p:nvSpPr>
          <p:spPr>
            <a:xfrm>
              <a:off x="6660498" y="2324724"/>
              <a:ext cx="284812" cy="26982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BA5F73D9-ECAD-3E40-ABC3-309FF32DF07C}"/>
                </a:ext>
              </a:extLst>
            </p:cNvPr>
            <p:cNvSpPr/>
            <p:nvPr/>
          </p:nvSpPr>
          <p:spPr>
            <a:xfrm>
              <a:off x="6718092" y="2400925"/>
              <a:ext cx="132412" cy="117423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6703455-B5B6-CD40-A448-920E8301F492}"/>
              </a:ext>
            </a:extLst>
          </p:cNvPr>
          <p:cNvGrpSpPr/>
          <p:nvPr/>
        </p:nvGrpSpPr>
        <p:grpSpPr>
          <a:xfrm>
            <a:off x="6925457" y="4973464"/>
            <a:ext cx="185946" cy="180806"/>
            <a:chOff x="6660498" y="2324724"/>
            <a:chExt cx="284812" cy="269823"/>
          </a:xfrm>
        </p:grpSpPr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3A7C4965-8DFF-E04F-A240-BDD749286897}"/>
                </a:ext>
              </a:extLst>
            </p:cNvPr>
            <p:cNvSpPr/>
            <p:nvPr/>
          </p:nvSpPr>
          <p:spPr>
            <a:xfrm>
              <a:off x="6660498" y="2324724"/>
              <a:ext cx="284812" cy="26982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B3FBA1D2-884C-E241-BC9A-13C5DE082DE2}"/>
                </a:ext>
              </a:extLst>
            </p:cNvPr>
            <p:cNvSpPr/>
            <p:nvPr/>
          </p:nvSpPr>
          <p:spPr>
            <a:xfrm>
              <a:off x="6718092" y="2400925"/>
              <a:ext cx="132412" cy="117423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CBC42FD-333F-3B40-887E-1B50444BA5BD}"/>
              </a:ext>
            </a:extLst>
          </p:cNvPr>
          <p:cNvGrpSpPr/>
          <p:nvPr/>
        </p:nvGrpSpPr>
        <p:grpSpPr>
          <a:xfrm>
            <a:off x="6929019" y="4202696"/>
            <a:ext cx="185946" cy="180806"/>
            <a:chOff x="6660498" y="2324724"/>
            <a:chExt cx="284812" cy="269823"/>
          </a:xfrm>
        </p:grpSpPr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F010F07E-C67A-E943-9FF1-DD22F49BEBAD}"/>
                </a:ext>
              </a:extLst>
            </p:cNvPr>
            <p:cNvSpPr/>
            <p:nvPr/>
          </p:nvSpPr>
          <p:spPr>
            <a:xfrm>
              <a:off x="6660498" y="2324724"/>
              <a:ext cx="284812" cy="26982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CDC7F718-DEC5-4340-BAD6-57ECE28EAB39}"/>
                </a:ext>
              </a:extLst>
            </p:cNvPr>
            <p:cNvSpPr/>
            <p:nvPr/>
          </p:nvSpPr>
          <p:spPr>
            <a:xfrm>
              <a:off x="6718092" y="2400925"/>
              <a:ext cx="132412" cy="117423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348111-BC7E-1446-929F-28DF17A2ED31}"/>
              </a:ext>
            </a:extLst>
          </p:cNvPr>
          <p:cNvSpPr txBox="1"/>
          <p:nvPr/>
        </p:nvSpPr>
        <p:spPr>
          <a:xfrm>
            <a:off x="5867258" y="39975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0000"/>
                </a:solidFill>
              </a:rPr>
              <a:t>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EF34E37-BBC2-4D4A-BE6C-B47DD7BDC565}"/>
              </a:ext>
            </a:extLst>
          </p:cNvPr>
          <p:cNvSpPr txBox="1"/>
          <p:nvPr/>
        </p:nvSpPr>
        <p:spPr>
          <a:xfrm>
            <a:off x="5852674" y="48336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0000"/>
                </a:solidFill>
              </a:rPr>
              <a:t>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BC3FCD-A8DE-9C45-93A6-BDCDEE914252}"/>
              </a:ext>
            </a:extLst>
          </p:cNvPr>
          <p:cNvSpPr txBox="1"/>
          <p:nvPr/>
        </p:nvSpPr>
        <p:spPr>
          <a:xfrm>
            <a:off x="5677393" y="2333229"/>
            <a:ext cx="1415772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>
                <a:solidFill>
                  <a:srgbClr val="000000"/>
                </a:solidFill>
              </a:rPr>
              <a:t>エロス</a:t>
            </a:r>
            <a:endParaRPr kumimoji="1" lang="en-US" altLang="ja-JP" dirty="0">
              <a:solidFill>
                <a:srgbClr val="000000"/>
              </a:solidFill>
            </a:endParaRPr>
          </a:p>
          <a:p>
            <a:pPr algn="ctr"/>
            <a:r>
              <a:rPr lang="ja-JP" altLang="en-US">
                <a:solidFill>
                  <a:srgbClr val="000000"/>
                </a:solidFill>
              </a:rPr>
              <a:t>生の欲動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47A02C5-F4A4-9342-99E9-A6D39107CE48}"/>
              </a:ext>
            </a:extLst>
          </p:cNvPr>
          <p:cNvSpPr txBox="1"/>
          <p:nvPr/>
        </p:nvSpPr>
        <p:spPr>
          <a:xfrm>
            <a:off x="7256286" y="2335914"/>
            <a:ext cx="1415772" cy="89255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>
                <a:solidFill>
                  <a:srgbClr val="000000"/>
                </a:solidFill>
              </a:rPr>
              <a:t>タナトス</a:t>
            </a:r>
            <a:endParaRPr kumimoji="1" lang="en-US" altLang="ja-JP" sz="28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>
                <a:solidFill>
                  <a:srgbClr val="000000"/>
                </a:solidFill>
              </a:rPr>
              <a:t>死の欲動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8BDA92-4C15-D04E-8264-1622FC299720}"/>
              </a:ext>
            </a:extLst>
          </p:cNvPr>
          <p:cNvSpPr txBox="1"/>
          <p:nvPr/>
        </p:nvSpPr>
        <p:spPr>
          <a:xfrm>
            <a:off x="5728759" y="1222824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0000"/>
                </a:solidFill>
              </a:rPr>
              <a:t>性衝動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8D24971-818A-104A-B77E-D46113C05D48}"/>
              </a:ext>
            </a:extLst>
          </p:cNvPr>
          <p:cNvSpPr txBox="1"/>
          <p:nvPr/>
        </p:nvSpPr>
        <p:spPr>
          <a:xfrm>
            <a:off x="7256286" y="1228631"/>
            <a:ext cx="162095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0000"/>
                </a:solidFill>
              </a:rPr>
              <a:t>攻撃行動</a:t>
            </a:r>
          </a:p>
        </p:txBody>
      </p:sp>
      <p:sp>
        <p:nvSpPr>
          <p:cNvPr id="34" name="上矢印 33">
            <a:extLst>
              <a:ext uri="{FF2B5EF4-FFF2-40B4-BE49-F238E27FC236}">
                <a16:creationId xmlns:a16="http://schemas.microsoft.com/office/drawing/2014/main" id="{F9988337-F3F4-7C4C-A030-C0EEBE00705C}"/>
              </a:ext>
            </a:extLst>
          </p:cNvPr>
          <p:cNvSpPr/>
          <p:nvPr/>
        </p:nvSpPr>
        <p:spPr>
          <a:xfrm>
            <a:off x="6850504" y="1879970"/>
            <a:ext cx="597500" cy="372762"/>
          </a:xfrm>
          <a:prstGeom prst="up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4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16A04-0E26-7A41-973F-EE921F72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攻撃行動（動因説）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7D55C6-9D7E-FE4D-BAFC-57C30BD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542626-C430-AF41-AA76-405DF82D4A06}"/>
              </a:ext>
            </a:extLst>
          </p:cNvPr>
          <p:cNvSpPr txBox="1"/>
          <p:nvPr/>
        </p:nvSpPr>
        <p:spPr>
          <a:xfrm>
            <a:off x="611560" y="1340768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/>
              <a:t>ダラード</a:t>
            </a:r>
            <a:r>
              <a:rPr kumimoji="1" lang="ja-JP" altLang="en-US" sz="2400"/>
              <a:t>（</a:t>
            </a:r>
            <a:r>
              <a:rPr kumimoji="1" lang="en-US" altLang="ja-JP" sz="2400" dirty="0"/>
              <a:t>1939</a:t>
            </a:r>
            <a:r>
              <a:rPr kumimoji="1" lang="ja-JP" altLang="en-US" sz="2400"/>
              <a:t>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CDB926-B69F-CC43-8B02-576AFFADE7C2}"/>
              </a:ext>
            </a:extLst>
          </p:cNvPr>
          <p:cNvSpPr txBox="1"/>
          <p:nvPr/>
        </p:nvSpPr>
        <p:spPr>
          <a:xfrm>
            <a:off x="1229921" y="2062088"/>
            <a:ext cx="5388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フラストレーションー攻撃仮説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D30459-3F97-F445-8D34-C29BCFAC987A}"/>
              </a:ext>
            </a:extLst>
          </p:cNvPr>
          <p:cNvSpPr txBox="1"/>
          <p:nvPr/>
        </p:nvSpPr>
        <p:spPr>
          <a:xfrm>
            <a:off x="611560" y="3499768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/>
              <a:t>バーコウィッツ</a:t>
            </a:r>
            <a:r>
              <a:rPr lang="en-US" altLang="ja-JP" sz="2400" dirty="0"/>
              <a:t>(1989)</a:t>
            </a:r>
            <a:endParaRPr kumimoji="1" lang="ja-JP" altLang="en-US"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04AC43-0A2C-E844-80E3-520F08ED9C47}"/>
              </a:ext>
            </a:extLst>
          </p:cNvPr>
          <p:cNvSpPr txBox="1"/>
          <p:nvPr/>
        </p:nvSpPr>
        <p:spPr>
          <a:xfrm>
            <a:off x="1229921" y="4221088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攻撃手がかり説</a:t>
            </a:r>
          </a:p>
        </p:txBody>
      </p:sp>
    </p:spTree>
    <p:extLst>
      <p:ext uri="{BB962C8B-B14F-4D97-AF65-F5344CB8AC3E}">
        <p14:creationId xmlns:p14="http://schemas.microsoft.com/office/powerpoint/2010/main" val="227337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16A04-0E26-7A41-973F-EE921F72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攻撃行動（社会的学習説）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7D55C6-9D7E-FE4D-BAFC-57C30BD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542626-C430-AF41-AA76-405DF82D4A06}"/>
              </a:ext>
            </a:extLst>
          </p:cNvPr>
          <p:cNvSpPr txBox="1"/>
          <p:nvPr/>
        </p:nvSpPr>
        <p:spPr>
          <a:xfrm>
            <a:off x="641271" y="1411536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/>
              <a:t>バンデューラ</a:t>
            </a:r>
            <a:r>
              <a:rPr kumimoji="1" lang="en-US" altLang="ja-JP" sz="2400" dirty="0"/>
              <a:t>(1973)</a:t>
            </a:r>
            <a:endParaRPr kumimoji="1" lang="ja-JP" altLang="en-US" sz="2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CDB926-B69F-CC43-8B02-576AFFADE7C2}"/>
              </a:ext>
            </a:extLst>
          </p:cNvPr>
          <p:cNvSpPr txBox="1"/>
          <p:nvPr/>
        </p:nvSpPr>
        <p:spPr>
          <a:xfrm>
            <a:off x="1259632" y="2258209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モデルの観察</a:t>
            </a:r>
          </a:p>
        </p:txBody>
      </p:sp>
    </p:spTree>
    <p:extLst>
      <p:ext uri="{BB962C8B-B14F-4D97-AF65-F5344CB8AC3E}">
        <p14:creationId xmlns:p14="http://schemas.microsoft.com/office/powerpoint/2010/main" val="176846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C16A04-0E26-7A41-973F-EE921F72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攻撃行動（社会的機能説）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7D55C6-9D7E-FE4D-BAFC-57C30BD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542626-C430-AF41-AA76-405DF82D4A06}"/>
              </a:ext>
            </a:extLst>
          </p:cNvPr>
          <p:cNvSpPr txBox="1"/>
          <p:nvPr/>
        </p:nvSpPr>
        <p:spPr>
          <a:xfrm>
            <a:off x="1445021" y="2327159"/>
            <a:ext cx="6779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他者の態度や行動の変容を促す</a:t>
            </a:r>
            <a:r>
              <a:rPr lang="ja-JP" altLang="en-US" sz="3200"/>
              <a:t>ため</a:t>
            </a:r>
            <a:endParaRPr kumimoji="1" lang="en-US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CDB926-B69F-CC43-8B02-576AFFADE7C2}"/>
              </a:ext>
            </a:extLst>
          </p:cNvPr>
          <p:cNvSpPr txBox="1"/>
          <p:nvPr/>
        </p:nvSpPr>
        <p:spPr>
          <a:xfrm>
            <a:off x="1449667" y="3641888"/>
            <a:ext cx="7253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規範逸脱者に対する制裁をおこなうため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924A72-F603-8345-99A8-6162C09E7229}"/>
              </a:ext>
            </a:extLst>
          </p:cNvPr>
          <p:cNvSpPr txBox="1"/>
          <p:nvPr/>
        </p:nvSpPr>
        <p:spPr>
          <a:xfrm>
            <a:off x="1445021" y="4956617"/>
            <a:ext cx="6511355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3200"/>
              <a:t>侮辱を受けたり被害を被ったときに自尊感情を回復するため</a:t>
            </a:r>
            <a:endParaRPr kumimoji="1" lang="ja-JP" altLang="en-US" sz="3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9D585D-BA5B-1442-AB09-D8313914D262}"/>
              </a:ext>
            </a:extLst>
          </p:cNvPr>
          <p:cNvSpPr txBox="1"/>
          <p:nvPr/>
        </p:nvSpPr>
        <p:spPr>
          <a:xfrm>
            <a:off x="611560" y="1299817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/>
              <a:t>テダスキ</a:t>
            </a:r>
            <a:r>
              <a:rPr lang="en-US" altLang="ja-JP" sz="2400" dirty="0"/>
              <a:t>(1994)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10975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３．　あおり運転の原因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7181D1-25DA-B043-AE58-813668F4303A}"/>
              </a:ext>
            </a:extLst>
          </p:cNvPr>
          <p:cNvSpPr txBox="1"/>
          <p:nvPr/>
        </p:nvSpPr>
        <p:spPr>
          <a:xfrm>
            <a:off x="755576" y="1124744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なぜ？</a:t>
            </a:r>
          </a:p>
        </p:txBody>
      </p:sp>
    </p:spTree>
    <p:extLst>
      <p:ext uri="{BB962C8B-B14F-4D97-AF65-F5344CB8AC3E}">
        <p14:creationId xmlns:p14="http://schemas.microsoft.com/office/powerpoint/2010/main" val="27964511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概　略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827088" y="908721"/>
            <a:ext cx="75612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/>
              <a:t>ロードレイジ</a:t>
            </a:r>
            <a:endParaRPr lang="ja-JP" altLang="en-US" sz="2800" dirty="0"/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/>
              <a:t>攻撃行動</a:t>
            </a:r>
            <a:endParaRPr lang="ja-JP" altLang="en-US" sz="2800" dirty="0"/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/>
              <a:t>あおり運転の防止</a:t>
            </a:r>
            <a:endParaRPr lang="en-US" altLang="ja-JP" sz="2800" dirty="0"/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/>
              <a:t>怒りの納め方</a:t>
            </a:r>
            <a:endParaRPr lang="ja-JP" altLang="en-US" sz="2800" dirty="0"/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endParaRPr lang="en-US" altLang="ja-JP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6227812" y="5445224"/>
            <a:ext cx="1368425" cy="5048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971600" y="5445224"/>
            <a:ext cx="2852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/>
              <a:t>iRONNA</a:t>
            </a:r>
            <a:r>
              <a:rPr lang="en-US" altLang="ja-JP" sz="2400" dirty="0"/>
              <a:t> </a:t>
            </a:r>
            <a:r>
              <a:rPr lang="ja-JP" altLang="en-US" sz="2400"/>
              <a:t>あおり運転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971600" y="5445224"/>
            <a:ext cx="5184775" cy="504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6515150" y="5445224"/>
            <a:ext cx="800100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</a:rPr>
              <a:t>検索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CADA96-1808-494F-8B33-3025DDB531E6}"/>
              </a:ext>
            </a:extLst>
          </p:cNvPr>
          <p:cNvSpPr/>
          <p:nvPr/>
        </p:nvSpPr>
        <p:spPr>
          <a:xfrm>
            <a:off x="6227812" y="4507967"/>
            <a:ext cx="1368425" cy="5048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8E17556F-70E6-0E4E-A37F-C7C09A8E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507967"/>
            <a:ext cx="438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志堂寺　交通事故防止講習資料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1FD16A-2350-5746-8D85-74116BDDC92F}"/>
              </a:ext>
            </a:extLst>
          </p:cNvPr>
          <p:cNvSpPr/>
          <p:nvPr/>
        </p:nvSpPr>
        <p:spPr>
          <a:xfrm>
            <a:off x="971600" y="4507967"/>
            <a:ext cx="5184775" cy="504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28B3A564-24ED-8745-A3AE-A854B08E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50" y="4507967"/>
            <a:ext cx="800100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</a:rPr>
              <a:t>検索</a:t>
            </a:r>
          </a:p>
        </p:txBody>
      </p:sp>
    </p:spTree>
    <p:extLst>
      <p:ext uri="{BB962C8B-B14F-4D97-AF65-F5344CB8AC3E}">
        <p14:creationId xmlns:p14="http://schemas.microsoft.com/office/powerpoint/2010/main" val="30854348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C308D-5B9F-9A42-A599-A49DCD0D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運転という状況の特殊性（</a:t>
            </a:r>
            <a:r>
              <a:rPr kumimoji="1" lang="en-US" altLang="ja-JP" dirty="0"/>
              <a:t>1/3</a:t>
            </a:r>
            <a:r>
              <a:rPr kumimoji="1" lang="ja-JP" altLang="en-US"/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ACDB5E-149F-AC4B-9D3F-3EE72E8C139C}"/>
              </a:ext>
            </a:extLst>
          </p:cNvPr>
          <p:cNvSpPr txBox="1"/>
          <p:nvPr/>
        </p:nvSpPr>
        <p:spPr>
          <a:xfrm>
            <a:off x="451067" y="764242"/>
            <a:ext cx="7488832" cy="584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>
                <a:solidFill>
                  <a:srgbClr val="000000"/>
                </a:solidFill>
              </a:rPr>
              <a:t>匿名性</a:t>
            </a:r>
            <a:endParaRPr kumimoji="1"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逃走の容易性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>
                <a:solidFill>
                  <a:srgbClr val="000000"/>
                </a:solidFill>
              </a:rPr>
              <a:t>頑丈な車の中という安心感</a:t>
            </a:r>
            <a:endParaRPr kumimoji="1"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運転に自信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スピード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急いでいる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EA7E3A0A-5414-E640-97D4-23ACAFA7D16B}"/>
              </a:ext>
            </a:extLst>
          </p:cNvPr>
          <p:cNvSpPr/>
          <p:nvPr/>
        </p:nvSpPr>
        <p:spPr>
          <a:xfrm>
            <a:off x="3907451" y="1232902"/>
            <a:ext cx="432048" cy="144016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C9C60C-60B3-0F46-A7C5-1470284BA57A}"/>
              </a:ext>
            </a:extLst>
          </p:cNvPr>
          <p:cNvSpPr txBox="1"/>
          <p:nvPr/>
        </p:nvSpPr>
        <p:spPr>
          <a:xfrm>
            <a:off x="4520899" y="1660594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0000"/>
                </a:solidFill>
              </a:rPr>
              <a:t>後でトラブルになりにくい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3F8183D6-FDBA-814E-82E7-B10E3A54DBBB}"/>
              </a:ext>
            </a:extLst>
          </p:cNvPr>
          <p:cNvSpPr/>
          <p:nvPr/>
        </p:nvSpPr>
        <p:spPr>
          <a:xfrm>
            <a:off x="5653696" y="3009611"/>
            <a:ext cx="432048" cy="144016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905A17-4429-FE40-90C5-26735E917D8F}"/>
              </a:ext>
            </a:extLst>
          </p:cNvPr>
          <p:cNvSpPr txBox="1"/>
          <p:nvPr/>
        </p:nvSpPr>
        <p:spPr>
          <a:xfrm>
            <a:off x="6171997" y="3437303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0000"/>
                </a:solidFill>
              </a:rPr>
              <a:t>リスク感なし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BE29F840-CF55-E44B-B0F2-ABC6F1D1BAA8}"/>
              </a:ext>
            </a:extLst>
          </p:cNvPr>
          <p:cNvSpPr/>
          <p:nvPr/>
        </p:nvSpPr>
        <p:spPr>
          <a:xfrm>
            <a:off x="3907451" y="5055166"/>
            <a:ext cx="432048" cy="144016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1818FF-6233-C345-9E11-7A55887029A8}"/>
              </a:ext>
            </a:extLst>
          </p:cNvPr>
          <p:cNvSpPr txBox="1"/>
          <p:nvPr/>
        </p:nvSpPr>
        <p:spPr>
          <a:xfrm>
            <a:off x="4487218" y="5443424"/>
            <a:ext cx="2236510" cy="663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>
                <a:solidFill>
                  <a:srgbClr val="000000"/>
                </a:solidFill>
              </a:rPr>
              <a:t>高覚醒状態</a:t>
            </a:r>
          </a:p>
        </p:txBody>
      </p:sp>
    </p:spTree>
    <p:extLst>
      <p:ext uri="{BB962C8B-B14F-4D97-AF65-F5344CB8AC3E}">
        <p14:creationId xmlns:p14="http://schemas.microsoft.com/office/powerpoint/2010/main" val="104769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C308D-5B9F-9A42-A599-A49DCD0D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運転という状況の</a:t>
            </a:r>
            <a:r>
              <a:rPr lang="ja-JP" altLang="en-US"/>
              <a:t>特殊性（</a:t>
            </a:r>
            <a:r>
              <a:rPr lang="en-US" altLang="ja-JP" dirty="0"/>
              <a:t>2/3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ACDB5E-149F-AC4B-9D3F-3EE72E8C139C}"/>
              </a:ext>
            </a:extLst>
          </p:cNvPr>
          <p:cNvSpPr txBox="1"/>
          <p:nvPr/>
        </p:nvSpPr>
        <p:spPr>
          <a:xfrm>
            <a:off x="451066" y="740421"/>
            <a:ext cx="7488832" cy="584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狭い、身体が動かせない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思い通りに車が流れない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自車に感情移入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パーソナルスペースの拡大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多少は大丈夫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>
                <a:solidFill>
                  <a:srgbClr val="000000"/>
                </a:solidFill>
              </a:rPr>
              <a:t>ゲーム感覚</a:t>
            </a:r>
            <a:endParaRPr kumimoji="1"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A99E1A84-D18F-6A4A-89A3-C09C536AD3DE}"/>
              </a:ext>
            </a:extLst>
          </p:cNvPr>
          <p:cNvSpPr/>
          <p:nvPr/>
        </p:nvSpPr>
        <p:spPr>
          <a:xfrm>
            <a:off x="5371146" y="1127712"/>
            <a:ext cx="432048" cy="144016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FB8F26-7EBB-F448-A429-135CD6F77CAE}"/>
              </a:ext>
            </a:extLst>
          </p:cNvPr>
          <p:cNvSpPr txBox="1"/>
          <p:nvPr/>
        </p:nvSpPr>
        <p:spPr>
          <a:xfrm>
            <a:off x="5889447" y="1555405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000000"/>
                </a:solidFill>
              </a:rPr>
              <a:t>ストレス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48621687-7DAD-ED4B-8088-68BED930487F}"/>
              </a:ext>
            </a:extLst>
          </p:cNvPr>
          <p:cNvSpPr/>
          <p:nvPr/>
        </p:nvSpPr>
        <p:spPr>
          <a:xfrm>
            <a:off x="3734590" y="5028450"/>
            <a:ext cx="432048" cy="144016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0E0183-1377-6648-8C73-2E7C538AE79A}"/>
              </a:ext>
            </a:extLst>
          </p:cNvPr>
          <p:cNvSpPr txBox="1"/>
          <p:nvPr/>
        </p:nvSpPr>
        <p:spPr>
          <a:xfrm>
            <a:off x="4252891" y="545614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rgbClr val="000000"/>
                </a:solidFill>
              </a:rPr>
              <a:t>問題</a:t>
            </a:r>
            <a:r>
              <a:rPr kumimoji="1" lang="ja-JP" altLang="en-US" sz="3200">
                <a:solidFill>
                  <a:srgbClr val="000000"/>
                </a:solidFill>
              </a:rPr>
              <a:t>の軽視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4C701FE9-53FE-1140-9C55-9561B786A05B}"/>
              </a:ext>
            </a:extLst>
          </p:cNvPr>
          <p:cNvSpPr/>
          <p:nvPr/>
        </p:nvSpPr>
        <p:spPr>
          <a:xfrm>
            <a:off x="5803194" y="3153896"/>
            <a:ext cx="432048" cy="144016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A7F737-924D-2042-BBE9-68AC277A63DD}"/>
              </a:ext>
            </a:extLst>
          </p:cNvPr>
          <p:cNvSpPr txBox="1"/>
          <p:nvPr/>
        </p:nvSpPr>
        <p:spPr>
          <a:xfrm>
            <a:off x="6291610" y="3153896"/>
            <a:ext cx="2550698" cy="130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>
                <a:solidFill>
                  <a:srgbClr val="000000"/>
                </a:solidFill>
              </a:rPr>
              <a:t>車との一体感</a:t>
            </a:r>
            <a:endParaRPr kumimoji="1" lang="en-US" altLang="ja-JP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 sz="3200">
                <a:solidFill>
                  <a:srgbClr val="000000"/>
                </a:solidFill>
              </a:rPr>
              <a:t>愛着</a:t>
            </a:r>
            <a:endParaRPr kumimoji="1" lang="ja-JP" alt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1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C308D-5B9F-9A42-A599-A49DCD0D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運転という状況の</a:t>
            </a:r>
            <a:r>
              <a:rPr lang="ja-JP" altLang="en-US"/>
              <a:t>特殊性（</a:t>
            </a:r>
            <a:r>
              <a:rPr lang="en-US" altLang="ja-JP" dirty="0"/>
              <a:t>3/3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ACDB5E-149F-AC4B-9D3F-3EE72E8C139C}"/>
              </a:ext>
            </a:extLst>
          </p:cNvPr>
          <p:cNvSpPr txBox="1"/>
          <p:nvPr/>
        </p:nvSpPr>
        <p:spPr>
          <a:xfrm>
            <a:off x="510988" y="758351"/>
            <a:ext cx="7488832" cy="584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意思疎通手段が他にない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車というモノが対象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車内では自由に振る舞えるという意識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自分が強くなったという錯覚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時間的制約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3200">
                <a:solidFill>
                  <a:srgbClr val="000000"/>
                </a:solidFill>
              </a:rPr>
              <a:t>運転の個人差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2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69127-EB4E-C04E-8F6C-59647293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４．怒りの納め方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B8D127-2EF8-E546-9B51-1F823ED2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56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60F1E-8BEF-E64C-9C5B-A7EB054D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感情の認知評価理論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FF94E0B-208B-694A-ACEF-4626D3D4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008FDF-7AFB-3443-AE7E-DD9C2E859548}"/>
              </a:ext>
            </a:extLst>
          </p:cNvPr>
          <p:cNvSpPr txBox="1"/>
          <p:nvPr/>
        </p:nvSpPr>
        <p:spPr>
          <a:xfrm>
            <a:off x="899592" y="407707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アーノルド</a:t>
            </a:r>
            <a:r>
              <a:rPr kumimoji="1" lang="ja-JP" altLang="en-US" sz="2800"/>
              <a:t>（</a:t>
            </a:r>
            <a:r>
              <a:rPr kumimoji="1" lang="en-US" altLang="ja-JP" sz="2800" dirty="0"/>
              <a:t>1960</a:t>
            </a:r>
            <a:r>
              <a:rPr kumimoji="1" lang="ja-JP" altLang="en-US" sz="2800"/>
              <a:t>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6734EB-8CDE-1B4E-9ED6-B2E578EED18E}"/>
              </a:ext>
            </a:extLst>
          </p:cNvPr>
          <p:cNvSpPr txBox="1"/>
          <p:nvPr/>
        </p:nvSpPr>
        <p:spPr>
          <a:xfrm>
            <a:off x="2442595" y="5032513"/>
            <a:ext cx="1008112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知覚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74A77A-B101-A24D-9692-5AF5C1AD42D1}"/>
              </a:ext>
            </a:extLst>
          </p:cNvPr>
          <p:cNvSpPr txBox="1"/>
          <p:nvPr/>
        </p:nvSpPr>
        <p:spPr>
          <a:xfrm>
            <a:off x="4386810" y="5032513"/>
            <a:ext cx="1040977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評価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28C4FB-E116-9F46-9893-3862C3F19860}"/>
              </a:ext>
            </a:extLst>
          </p:cNvPr>
          <p:cNvSpPr txBox="1"/>
          <p:nvPr/>
        </p:nvSpPr>
        <p:spPr>
          <a:xfrm>
            <a:off x="6319182" y="5032513"/>
            <a:ext cx="1073708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/>
              <a:t>感情</a:t>
            </a:r>
            <a:endParaRPr kumimoji="1" lang="ja-JP" altLang="en-US" sz="3200"/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BDBBEF45-2B0F-FE44-B247-8B6ACE5015BB}"/>
              </a:ext>
            </a:extLst>
          </p:cNvPr>
          <p:cNvSpPr/>
          <p:nvPr/>
        </p:nvSpPr>
        <p:spPr>
          <a:xfrm>
            <a:off x="3556091" y="5111668"/>
            <a:ext cx="780689" cy="36491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1A695A9D-F827-C242-A41A-81B5F6CC93CD}"/>
              </a:ext>
            </a:extLst>
          </p:cNvPr>
          <p:cNvSpPr/>
          <p:nvPr/>
        </p:nvSpPr>
        <p:spPr>
          <a:xfrm>
            <a:off x="5483140" y="5111668"/>
            <a:ext cx="780689" cy="36491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54E51F-2B3A-7943-9B80-C72D52ED2121}"/>
              </a:ext>
            </a:extLst>
          </p:cNvPr>
          <p:cNvSpPr txBox="1"/>
          <p:nvPr/>
        </p:nvSpPr>
        <p:spPr>
          <a:xfrm>
            <a:off x="3994227" y="582460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価値判断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6AEC20-E1CA-ED4D-A3A5-D30266BC11AD}"/>
              </a:ext>
            </a:extLst>
          </p:cNvPr>
          <p:cNvSpPr txBox="1"/>
          <p:nvPr/>
        </p:nvSpPr>
        <p:spPr>
          <a:xfrm>
            <a:off x="899442" y="1495084"/>
            <a:ext cx="5226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シェークスピア　</a:t>
            </a:r>
            <a:r>
              <a:rPr kumimoji="1" lang="en-US" altLang="ja-JP" sz="3200" dirty="0"/>
              <a:t>『</a:t>
            </a:r>
            <a:r>
              <a:rPr kumimoji="1" lang="ja-JP" altLang="en-US" sz="3200"/>
              <a:t>ハムレット</a:t>
            </a:r>
            <a:r>
              <a:rPr kumimoji="1" lang="en-US" altLang="ja-JP" sz="3200" dirty="0"/>
              <a:t>』</a:t>
            </a:r>
            <a:endParaRPr kumimoji="1" lang="ja-JP" altLang="en-US" sz="32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E28E5B-7315-F542-AFFE-091D79214872}"/>
              </a:ext>
            </a:extLst>
          </p:cNvPr>
          <p:cNvSpPr txBox="1"/>
          <p:nvPr/>
        </p:nvSpPr>
        <p:spPr>
          <a:xfrm>
            <a:off x="1257251" y="2051941"/>
            <a:ext cx="7642594" cy="130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/>
              <a:t>物事に良いも悪いもないが、</a:t>
            </a:r>
            <a:endParaRPr kumimoji="1" lang="en-US" altLang="ja-JP" sz="3200" dirty="0"/>
          </a:p>
          <a:p>
            <a:pPr>
              <a:lnSpc>
                <a:spcPct val="130000"/>
              </a:lnSpc>
            </a:pPr>
            <a:r>
              <a:rPr kumimoji="1" lang="ja-JP" altLang="en-US" sz="3200"/>
              <a:t>考え方次第で良くも悪くもなる。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67724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81CA8-FBF5-FB43-B021-1DF6BCFC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認知（行動）療法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352782-6E60-544E-AABE-94E20CA43025}"/>
              </a:ext>
            </a:extLst>
          </p:cNvPr>
          <p:cNvSpPr txBox="1"/>
          <p:nvPr/>
        </p:nvSpPr>
        <p:spPr>
          <a:xfrm>
            <a:off x="467544" y="1124744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ベック</a:t>
            </a:r>
            <a:r>
              <a:rPr kumimoji="1" lang="ja-JP" altLang="en-US" sz="2800"/>
              <a:t>（</a:t>
            </a:r>
            <a:r>
              <a:rPr kumimoji="1" lang="en-US" altLang="ja-JP" sz="2800" dirty="0"/>
              <a:t>1970</a:t>
            </a:r>
            <a:r>
              <a:rPr kumimoji="1" lang="ja-JP" altLang="en-US" sz="2800"/>
              <a:t>前後）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9625A0-1C6C-AC4A-B0DE-95B2EF9E348C}"/>
              </a:ext>
            </a:extLst>
          </p:cNvPr>
          <p:cNvSpPr txBox="1"/>
          <p:nvPr/>
        </p:nvSpPr>
        <p:spPr>
          <a:xfrm>
            <a:off x="777278" y="3284538"/>
            <a:ext cx="1415773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/>
              <a:t>出来事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295BDB-B90D-5942-B84E-742A4C6361C9}"/>
              </a:ext>
            </a:extLst>
          </p:cNvPr>
          <p:cNvSpPr txBox="1"/>
          <p:nvPr/>
        </p:nvSpPr>
        <p:spPr>
          <a:xfrm>
            <a:off x="6812213" y="2671548"/>
            <a:ext cx="1523448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/>
              <a:t>感情</a:t>
            </a:r>
            <a:endParaRPr kumimoji="1" lang="en-US" altLang="ja-JP" sz="3200" dirty="0"/>
          </a:p>
          <a:p>
            <a:pPr algn="ctr"/>
            <a:endParaRPr lang="en-US" altLang="ja-JP" sz="3200" dirty="0"/>
          </a:p>
          <a:p>
            <a:pPr algn="ctr"/>
            <a:endParaRPr kumimoji="1" lang="en-US" altLang="ja-JP" sz="3200" dirty="0"/>
          </a:p>
          <a:p>
            <a:pPr algn="ctr"/>
            <a:r>
              <a:rPr kumimoji="1" lang="ja-JP" altLang="en-US" sz="3200"/>
              <a:t>行動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D59CF9-9969-9F4A-935C-CBB90F332C2F}"/>
              </a:ext>
            </a:extLst>
          </p:cNvPr>
          <p:cNvSpPr txBox="1"/>
          <p:nvPr/>
        </p:nvSpPr>
        <p:spPr>
          <a:xfrm>
            <a:off x="3792129" y="2929172"/>
            <a:ext cx="1826141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/>
              <a:t>自動思考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EA65F2-3A8A-DA4F-8AF6-1D11E718DADD}"/>
              </a:ext>
            </a:extLst>
          </p:cNvPr>
          <p:cNvSpPr txBox="1"/>
          <p:nvPr/>
        </p:nvSpPr>
        <p:spPr>
          <a:xfrm>
            <a:off x="3848234" y="4415376"/>
            <a:ext cx="1713932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/>
              <a:t>スキーマ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4C22CD20-C300-134D-9CF8-EFE18578ADFB}"/>
              </a:ext>
            </a:extLst>
          </p:cNvPr>
          <p:cNvSpPr/>
          <p:nvPr/>
        </p:nvSpPr>
        <p:spPr>
          <a:xfrm>
            <a:off x="2341340" y="3394472"/>
            <a:ext cx="806256" cy="360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6" name="上矢印 15">
            <a:extLst>
              <a:ext uri="{FF2B5EF4-FFF2-40B4-BE49-F238E27FC236}">
                <a16:creationId xmlns:a16="http://schemas.microsoft.com/office/drawing/2014/main" id="{9DD07919-FFEF-E740-82DE-A20C94338E1F}"/>
              </a:ext>
            </a:extLst>
          </p:cNvPr>
          <p:cNvSpPr/>
          <p:nvPr/>
        </p:nvSpPr>
        <p:spPr>
          <a:xfrm>
            <a:off x="4569261" y="3618671"/>
            <a:ext cx="288032" cy="73302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71878D-714A-D541-A455-895644C224F2}"/>
              </a:ext>
            </a:extLst>
          </p:cNvPr>
          <p:cNvSpPr/>
          <p:nvPr/>
        </p:nvSpPr>
        <p:spPr>
          <a:xfrm>
            <a:off x="3635896" y="2168443"/>
            <a:ext cx="2144326" cy="30243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73D73BD-30D7-F649-8936-CB03DDE0DE63}"/>
              </a:ext>
            </a:extLst>
          </p:cNvPr>
          <p:cNvSpPr txBox="1"/>
          <p:nvPr/>
        </p:nvSpPr>
        <p:spPr>
          <a:xfrm>
            <a:off x="4216279" y="222444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認知</a:t>
            </a:r>
          </a:p>
        </p:txBody>
      </p:sp>
      <p:sp>
        <p:nvSpPr>
          <p:cNvPr id="20" name="左矢印 19">
            <a:extLst>
              <a:ext uri="{FF2B5EF4-FFF2-40B4-BE49-F238E27FC236}">
                <a16:creationId xmlns:a16="http://schemas.microsoft.com/office/drawing/2014/main" id="{E0E94112-2805-AE4F-8610-5C3248F41FE0}"/>
              </a:ext>
            </a:extLst>
          </p:cNvPr>
          <p:cNvSpPr/>
          <p:nvPr/>
        </p:nvSpPr>
        <p:spPr>
          <a:xfrm>
            <a:off x="5823787" y="4235376"/>
            <a:ext cx="806256" cy="360000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0F3F9148-8CD8-6B42-A6A7-F35F6FBA1ECB}"/>
              </a:ext>
            </a:extLst>
          </p:cNvPr>
          <p:cNvSpPr/>
          <p:nvPr/>
        </p:nvSpPr>
        <p:spPr>
          <a:xfrm>
            <a:off x="5885227" y="2972908"/>
            <a:ext cx="806256" cy="360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2" name="上矢印 21">
            <a:extLst>
              <a:ext uri="{FF2B5EF4-FFF2-40B4-BE49-F238E27FC236}">
                <a16:creationId xmlns:a16="http://schemas.microsoft.com/office/drawing/2014/main" id="{02A67203-8B41-B344-AD20-B236F0B8A7E0}"/>
              </a:ext>
            </a:extLst>
          </p:cNvPr>
          <p:cNvSpPr/>
          <p:nvPr/>
        </p:nvSpPr>
        <p:spPr>
          <a:xfrm rot="10800000">
            <a:off x="7429921" y="3301516"/>
            <a:ext cx="288032" cy="733023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49944BC-A7FE-5746-8CF3-5B6AAB3801BC}"/>
              </a:ext>
            </a:extLst>
          </p:cNvPr>
          <p:cNvSpPr/>
          <p:nvPr/>
        </p:nvSpPr>
        <p:spPr>
          <a:xfrm>
            <a:off x="3295885" y="1913666"/>
            <a:ext cx="5360555" cy="36621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48868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5ECF9E-E595-D948-AE95-BFE79DBF52CB}"/>
              </a:ext>
            </a:extLst>
          </p:cNvPr>
          <p:cNvSpPr txBox="1"/>
          <p:nvPr/>
        </p:nvSpPr>
        <p:spPr>
          <a:xfrm>
            <a:off x="395536" y="404664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認知のゆがみ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D3ADD9-235C-DF46-A8EC-E9C6D77B2518}"/>
              </a:ext>
            </a:extLst>
          </p:cNvPr>
          <p:cNvSpPr txBox="1"/>
          <p:nvPr/>
        </p:nvSpPr>
        <p:spPr>
          <a:xfrm>
            <a:off x="572872" y="1356784"/>
            <a:ext cx="3342582" cy="322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全か無か</a:t>
            </a:r>
            <a:endParaRPr kumimoji="1"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3200" dirty="0"/>
              <a:t>〜</a:t>
            </a:r>
            <a:r>
              <a:rPr lang="ja-JP" altLang="en-US" sz="3200"/>
              <a:t>すべき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心のフィルター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マイナス化</a:t>
            </a:r>
            <a:r>
              <a:rPr lang="ja-JP" altLang="en-US" sz="3200"/>
              <a:t>思考</a:t>
            </a:r>
            <a:endParaRPr kumimoji="1"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結論の飛躍</a:t>
            </a:r>
            <a:endParaRPr lang="en-US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1A0D52-C052-1642-953C-8BFAC1A15B0A}"/>
              </a:ext>
            </a:extLst>
          </p:cNvPr>
          <p:cNvSpPr txBox="1"/>
          <p:nvPr/>
        </p:nvSpPr>
        <p:spPr>
          <a:xfrm>
            <a:off x="1259632" y="4539704"/>
            <a:ext cx="3240270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41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心の読みすぎ</a:t>
            </a:r>
            <a:endParaRPr kumimoji="1" lang="en-US" altLang="ja-JP" sz="3200" dirty="0"/>
          </a:p>
          <a:p>
            <a:pPr marL="266700" indent="-2413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先読みの誤り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69186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5ECF9E-E595-D948-AE95-BFE79DBF52CB}"/>
              </a:ext>
            </a:extLst>
          </p:cNvPr>
          <p:cNvSpPr txBox="1"/>
          <p:nvPr/>
        </p:nvSpPr>
        <p:spPr>
          <a:xfrm>
            <a:off x="395536" y="404664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認知のゆがみ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00260B-4914-0040-AFB8-7E005A32EADA}"/>
              </a:ext>
            </a:extLst>
          </p:cNvPr>
          <p:cNvSpPr txBox="1"/>
          <p:nvPr/>
        </p:nvSpPr>
        <p:spPr>
          <a:xfrm>
            <a:off x="683568" y="1196752"/>
            <a:ext cx="4201791" cy="3224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拡大解釈、過小評価</a:t>
            </a:r>
            <a:endParaRPr kumimoji="1"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感情の理由づけ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行き過ぎた一般化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レッテル貼り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誤った自己責任化</a:t>
            </a:r>
          </a:p>
        </p:txBody>
      </p:sp>
    </p:spTree>
    <p:extLst>
      <p:ext uri="{BB962C8B-B14F-4D97-AF65-F5344CB8AC3E}">
        <p14:creationId xmlns:p14="http://schemas.microsoft.com/office/powerpoint/2010/main" val="216878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063226-175E-AD41-AD2F-565DF061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AE54F7-020E-744E-AA23-C0970ECAA3C6}"/>
              </a:ext>
            </a:extLst>
          </p:cNvPr>
          <p:cNvSpPr txBox="1"/>
          <p:nvPr/>
        </p:nvSpPr>
        <p:spPr>
          <a:xfrm flipH="1">
            <a:off x="323528" y="83671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/>
              <a:t>な</a:t>
            </a:r>
            <a:r>
              <a:rPr kumimoji="1" lang="ja-JP" altLang="en-US" sz="3200"/>
              <a:t>ぜあおり運転をするのか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/>
              <a:t>どうすればあおり運転をしなくなるようにできるか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/>
              <a:t>あおり運転に遭わないにはどうすればいいか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/>
              <a:t>あおり運転に遭ってしまったらどうするか</a:t>
            </a:r>
          </a:p>
        </p:txBody>
      </p:sp>
    </p:spTree>
    <p:extLst>
      <p:ext uri="{BB962C8B-B14F-4D97-AF65-F5344CB8AC3E}">
        <p14:creationId xmlns:p14="http://schemas.microsoft.com/office/powerpoint/2010/main" val="323434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70CF5B-12F8-0149-8098-E5572AB4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0B56C2-C359-914A-AAAD-4F46C285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96944" cy="36606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769C796-FEB2-1748-BF91-BBC913652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34931"/>
            <a:ext cx="7776864" cy="32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8FCB0A-9CE4-7840-BA65-705A83E4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アメリカ（</a:t>
            </a:r>
            <a:r>
              <a:rPr lang="en-US" altLang="ja-JP" dirty="0"/>
              <a:t>AAA 2014</a:t>
            </a:r>
            <a:r>
              <a:rPr lang="ja-JP" altLang="en-US"/>
              <a:t>年調査）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4B1EF3-8199-7B4F-88F9-ED123D11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A3869B-A281-5D4D-BC1C-0CF4BAD3CB5D}"/>
              </a:ext>
            </a:extLst>
          </p:cNvPr>
          <p:cNvSpPr txBox="1"/>
          <p:nvPr/>
        </p:nvSpPr>
        <p:spPr>
          <a:xfrm>
            <a:off x="457200" y="1196752"/>
            <a:ext cx="8534416" cy="420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過去一年間に一度は◯◯をやった。　</a:t>
            </a:r>
            <a:r>
              <a:rPr kumimoji="1" lang="en-US" altLang="ja-JP" sz="3200" dirty="0"/>
              <a:t>	</a:t>
            </a:r>
            <a:r>
              <a:rPr kumimoji="1" lang="ja-JP" altLang="en-US" sz="3200"/>
              <a:t>７８％</a:t>
            </a:r>
            <a:endParaRPr kumimoji="1" lang="en-US" altLang="ja-JP" sz="3200" dirty="0"/>
          </a:p>
          <a:p>
            <a:endParaRPr lang="en-US" altLang="ja-JP" sz="3200" dirty="0"/>
          </a:p>
          <a:p>
            <a:pPr>
              <a:lnSpc>
                <a:spcPct val="130000"/>
              </a:lnSpc>
            </a:pPr>
            <a:r>
              <a:rPr kumimoji="1" lang="ja-JP" altLang="en-US" sz="3200"/>
              <a:t>短い車間であおる</a:t>
            </a:r>
            <a:r>
              <a:rPr kumimoji="1" lang="en-US" altLang="ja-JP" sz="3200" dirty="0"/>
              <a:t>					</a:t>
            </a:r>
            <a:r>
              <a:rPr kumimoji="1" lang="ja-JP" altLang="en-US" sz="3200"/>
              <a:t>５１％</a:t>
            </a:r>
            <a:endParaRPr kumimoji="1" lang="en-US" altLang="ja-JP" sz="3200" dirty="0"/>
          </a:p>
          <a:p>
            <a:pPr>
              <a:lnSpc>
                <a:spcPct val="130000"/>
              </a:lnSpc>
            </a:pPr>
            <a:r>
              <a:rPr lang="ja-JP" altLang="en-US" sz="3200"/>
              <a:t>他のドライバーに怒鳴る</a:t>
            </a:r>
            <a:r>
              <a:rPr lang="en-US" altLang="ja-JP" sz="3200" dirty="0"/>
              <a:t>				</a:t>
            </a:r>
            <a:r>
              <a:rPr lang="ja-JP" altLang="en-US" sz="3200"/>
              <a:t>４７％</a:t>
            </a:r>
            <a:endParaRPr lang="en-US" altLang="ja-JP" sz="3200" dirty="0"/>
          </a:p>
          <a:p>
            <a:pPr>
              <a:lnSpc>
                <a:spcPct val="130000"/>
              </a:lnSpc>
            </a:pPr>
            <a:r>
              <a:rPr kumimoji="1" lang="ja-JP" altLang="en-US" sz="3200"/>
              <a:t>邪魔だとクラクションを鳴らす</a:t>
            </a:r>
            <a:r>
              <a:rPr kumimoji="1" lang="en-US" altLang="ja-JP" sz="3200" dirty="0"/>
              <a:t>			</a:t>
            </a:r>
            <a:r>
              <a:rPr kumimoji="1" lang="ja-JP" altLang="en-US" sz="3200"/>
              <a:t>４５％</a:t>
            </a:r>
            <a:endParaRPr kumimoji="1" lang="en-US" altLang="ja-JP" sz="3200" dirty="0"/>
          </a:p>
          <a:p>
            <a:pPr>
              <a:lnSpc>
                <a:spcPct val="130000"/>
              </a:lnSpc>
            </a:pPr>
            <a:r>
              <a:rPr lang="ja-JP" altLang="en-US" sz="3200"/>
              <a:t>わざと割り込みをした</a:t>
            </a:r>
            <a:r>
              <a:rPr lang="en-US" altLang="ja-JP" sz="3200" dirty="0"/>
              <a:t>					</a:t>
            </a:r>
            <a:r>
              <a:rPr lang="ja-JP" altLang="en-US" sz="3200"/>
              <a:t>１２％</a:t>
            </a:r>
            <a:endParaRPr lang="en-US" altLang="ja-JP" sz="3200" dirty="0"/>
          </a:p>
          <a:p>
            <a:pPr>
              <a:lnSpc>
                <a:spcPct val="130000"/>
              </a:lnSpc>
            </a:pPr>
            <a:r>
              <a:rPr lang="ja-JP" altLang="en-US" sz="3200"/>
              <a:t>わざとぶつけた</a:t>
            </a:r>
            <a:r>
              <a:rPr lang="en-US" altLang="ja-JP" sz="3200" dirty="0"/>
              <a:t>						</a:t>
            </a:r>
            <a:r>
              <a:rPr lang="ja-JP" altLang="en-US" sz="3200"/>
              <a:t>　３％</a:t>
            </a:r>
            <a:r>
              <a:rPr kumimoji="1" lang="ja-JP" altLang="en-US" sz="3200"/>
              <a:t>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2BFF194-A7C9-794B-9A68-787AEE5DC833}"/>
              </a:ext>
            </a:extLst>
          </p:cNvPr>
          <p:cNvSpPr/>
          <p:nvPr/>
        </p:nvSpPr>
        <p:spPr>
          <a:xfrm>
            <a:off x="7812360" y="1268760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D8CB54-81DD-CD4F-8D84-52B07DFCB238}"/>
              </a:ext>
            </a:extLst>
          </p:cNvPr>
          <p:cNvSpPr/>
          <p:nvPr/>
        </p:nvSpPr>
        <p:spPr>
          <a:xfrm>
            <a:off x="7797452" y="2348880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8321C3-B24B-D648-BFCC-ED612891F470}"/>
              </a:ext>
            </a:extLst>
          </p:cNvPr>
          <p:cNvSpPr/>
          <p:nvPr/>
        </p:nvSpPr>
        <p:spPr>
          <a:xfrm>
            <a:off x="7797452" y="3036403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B156501-159D-0149-BFF1-41BF14CAEBD5}"/>
              </a:ext>
            </a:extLst>
          </p:cNvPr>
          <p:cNvSpPr/>
          <p:nvPr/>
        </p:nvSpPr>
        <p:spPr>
          <a:xfrm>
            <a:off x="7812360" y="3624632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A79E40-6E6C-E84D-9115-AD0105E5E6C3}"/>
              </a:ext>
            </a:extLst>
          </p:cNvPr>
          <p:cNvSpPr/>
          <p:nvPr/>
        </p:nvSpPr>
        <p:spPr>
          <a:xfrm>
            <a:off x="7812360" y="4266639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6D4BCC2-0390-0042-8B47-8AB9266B87F0}"/>
              </a:ext>
            </a:extLst>
          </p:cNvPr>
          <p:cNvSpPr/>
          <p:nvPr/>
        </p:nvSpPr>
        <p:spPr>
          <a:xfrm>
            <a:off x="7812360" y="4870397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0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1</a:t>
            </a:r>
            <a:r>
              <a:rPr lang="ja-JP" altLang="en-US"/>
              <a:t>．ロードレイジ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BF2DC8-9CB4-6849-A82A-EA939B22F409}"/>
              </a:ext>
            </a:extLst>
          </p:cNvPr>
          <p:cNvSpPr txBox="1"/>
          <p:nvPr/>
        </p:nvSpPr>
        <p:spPr>
          <a:xfrm>
            <a:off x="899592" y="1412776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明確な定義はない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C4C398-F9F1-8641-9952-A48A610663D5}"/>
              </a:ext>
            </a:extLst>
          </p:cNvPr>
          <p:cNvSpPr txBox="1"/>
          <p:nvPr/>
        </p:nvSpPr>
        <p:spPr>
          <a:xfrm flipH="1">
            <a:off x="1619672" y="2492896"/>
            <a:ext cx="5400600" cy="19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/>
              <a:t>ロードレイジ</a:t>
            </a:r>
            <a:endParaRPr kumimoji="1"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アグレッシブ・ドライビング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あおり</a:t>
            </a:r>
            <a:r>
              <a:rPr kumimoji="1" lang="ja-JP" altLang="en-US" sz="3200"/>
              <a:t>運転</a:t>
            </a:r>
          </a:p>
        </p:txBody>
      </p:sp>
    </p:spTree>
    <p:extLst>
      <p:ext uri="{BB962C8B-B14F-4D97-AF65-F5344CB8AC3E}">
        <p14:creationId xmlns:p14="http://schemas.microsoft.com/office/powerpoint/2010/main" val="39394829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BD5B2-4593-6A4B-B279-644DA7F5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ロードレイジ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6E79AF-08B2-274E-981D-64380CAE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113A50-3D35-774E-A2D9-50A1339BCB23}"/>
              </a:ext>
            </a:extLst>
          </p:cNvPr>
          <p:cNvSpPr txBox="1"/>
          <p:nvPr/>
        </p:nvSpPr>
        <p:spPr>
          <a:xfrm>
            <a:off x="611560" y="1124744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Road </a:t>
            </a:r>
            <a:r>
              <a:rPr kumimoji="1" lang="en-US" altLang="ja-JP" sz="3200" u="sng" dirty="0"/>
              <a:t>Rage</a:t>
            </a:r>
            <a:endParaRPr kumimoji="1" lang="ja-JP" altLang="en-US" sz="3200" u="sng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E29627-AD62-F74C-9469-82C383A3AE23}"/>
              </a:ext>
            </a:extLst>
          </p:cNvPr>
          <p:cNvSpPr txBox="1"/>
          <p:nvPr/>
        </p:nvSpPr>
        <p:spPr>
          <a:xfrm>
            <a:off x="1862062" y="1729038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激しい怒り</a:t>
            </a:r>
            <a:endParaRPr kumimoji="1" lang="ja-JP" altLang="en-US" sz="3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C8D6BD-6163-9348-B59D-FA1A3186D9DF}"/>
              </a:ext>
            </a:extLst>
          </p:cNvPr>
          <p:cNvSpPr txBox="1"/>
          <p:nvPr/>
        </p:nvSpPr>
        <p:spPr>
          <a:xfrm>
            <a:off x="1187624" y="2590798"/>
            <a:ext cx="7548861" cy="386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怒鳴る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下品なジェスチャを見せつける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モノを投げつける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ツッコむ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故意に接触する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ドライバーを引きずり出して暴力を振るう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70899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0B1277-5144-FE4D-9579-BCEDA44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アグレッシブ・ドライビング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56B6E1-3F30-5B4C-9EB7-49BA6E62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550342-3C6C-6A4E-ADF7-5959E16764B1}"/>
              </a:ext>
            </a:extLst>
          </p:cNvPr>
          <p:cNvSpPr txBox="1"/>
          <p:nvPr/>
        </p:nvSpPr>
        <p:spPr>
          <a:xfrm>
            <a:off x="611560" y="1124744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Aggressive Driving</a:t>
            </a:r>
            <a:endParaRPr kumimoji="1" lang="ja-JP" altLang="en-US" sz="3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FFA3AD-C342-6548-B16C-D5B26DDE426C}"/>
              </a:ext>
            </a:extLst>
          </p:cNvPr>
          <p:cNvSpPr txBox="1"/>
          <p:nvPr/>
        </p:nvSpPr>
        <p:spPr>
          <a:xfrm>
            <a:off x="1049339" y="1823065"/>
            <a:ext cx="5892960" cy="4506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極度の速度超過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車間詰め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割り込んでブレーキ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信号無視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車の間を縫うように走る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ウィンカーを出さずに車線変更</a:t>
            </a:r>
            <a:endParaRPr lang="en-US" altLang="ja-JP" sz="3200" dirty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3200"/>
              <a:t>車線に入ってきたい車を阻止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88315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426DE-99CC-5746-BE8F-8F6DF29E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98" y="409566"/>
            <a:ext cx="8229600" cy="654032"/>
          </a:xfrm>
        </p:spPr>
        <p:txBody>
          <a:bodyPr>
            <a:normAutofit/>
          </a:bodyPr>
          <a:lstStyle/>
          <a:p>
            <a:r>
              <a:rPr lang="ja-JP" altLang="en-US"/>
              <a:t>怒（ロードレイジ）</a:t>
            </a:r>
            <a:r>
              <a:rPr kumimoji="1" lang="ja-JP" altLang="en-US"/>
              <a:t>の持続時間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FF9692-987D-0043-BD5A-3C95C53E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0D4BB2-2524-9A44-A428-C90B2DFCE176}"/>
              </a:ext>
            </a:extLst>
          </p:cNvPr>
          <p:cNvSpPr txBox="1"/>
          <p:nvPr/>
        </p:nvSpPr>
        <p:spPr>
          <a:xfrm>
            <a:off x="3779912" y="6564092"/>
            <a:ext cx="536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</a:t>
            </a:r>
            <a:r>
              <a:rPr lang="en-US" altLang="ja-JP" sz="1400" dirty="0"/>
              <a:t>https://</a:t>
            </a:r>
            <a:r>
              <a:rPr lang="en-US" altLang="ja-JP" sz="1400" dirty="0" err="1"/>
              <a:t>www.accidentadvicehelpline.co.uk</a:t>
            </a:r>
            <a:r>
              <a:rPr lang="en-US" altLang="ja-JP" sz="1400" dirty="0"/>
              <a:t>/blog/rage-in-a-cage/</a:t>
            </a:r>
            <a:r>
              <a:rPr kumimoji="1" lang="en-US" altLang="ja-JP" sz="1400" dirty="0"/>
              <a:t>)</a:t>
            </a:r>
            <a:endParaRPr kumimoji="1" lang="ja-JP" altLang="en-US" sz="140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F3A4C67-77D3-704B-A65D-D8FB294BB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35517"/>
              </p:ext>
            </p:extLst>
          </p:nvPr>
        </p:nvGraphicFramePr>
        <p:xfrm>
          <a:off x="2396402" y="2337395"/>
          <a:ext cx="4092114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176">
                  <a:extLst>
                    <a:ext uri="{9D8B030D-6E8A-4147-A177-3AD203B41FA5}">
                      <a16:colId xmlns:a16="http://schemas.microsoft.com/office/drawing/2014/main" val="500445178"/>
                    </a:ext>
                  </a:extLst>
                </a:gridCol>
                <a:gridCol w="967938">
                  <a:extLst>
                    <a:ext uri="{9D8B030D-6E8A-4147-A177-3AD203B41FA5}">
                      <a16:colId xmlns:a16="http://schemas.microsoft.com/office/drawing/2014/main" val="1495590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/>
                        <a:t>極短い瞬間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22</a:t>
                      </a:r>
                      <a:endParaRPr kumimoji="1" lang="ja-JP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79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/>
                        <a:t>数秒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39</a:t>
                      </a:r>
                      <a:endParaRPr kumimoji="1" lang="ja-JP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60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30</a:t>
                      </a:r>
                      <a:r>
                        <a:rPr kumimoji="1" lang="ja-JP" altLang="en-US" sz="3200"/>
                        <a:t>秒以内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19</a:t>
                      </a:r>
                      <a:endParaRPr kumimoji="1" lang="ja-JP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76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1</a:t>
                      </a:r>
                      <a:r>
                        <a:rPr kumimoji="1" lang="ja-JP" altLang="en-US" sz="3200"/>
                        <a:t>分以内</a:t>
                      </a:r>
                      <a:endParaRPr kumimoji="1" lang="en-US" altLang="ja-JP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10</a:t>
                      </a:r>
                      <a:endParaRPr kumimoji="1" lang="ja-JP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58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1〜5</a:t>
                      </a:r>
                      <a:r>
                        <a:rPr kumimoji="1" lang="ja-JP" altLang="en-US" sz="3200"/>
                        <a:t>分程度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8</a:t>
                      </a:r>
                      <a:endParaRPr kumimoji="1" lang="ja-JP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535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5</a:t>
                      </a:r>
                      <a:r>
                        <a:rPr kumimoji="1" lang="ja-JP" altLang="en-US" sz="3200"/>
                        <a:t>分以上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80408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DBA936-D571-9E4E-A439-6E8C422CC1FC}"/>
              </a:ext>
            </a:extLst>
          </p:cNvPr>
          <p:cNvSpPr txBox="1"/>
          <p:nvPr/>
        </p:nvSpPr>
        <p:spPr>
          <a:xfrm>
            <a:off x="6137802" y="1873726"/>
            <a:ext cx="70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%</a:t>
            </a:r>
            <a:endParaRPr kumimoji="1" lang="ja-JP" altLang="en-US" sz="28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96B7E5-6618-9E4A-843D-A061FA8DD5D1}"/>
              </a:ext>
            </a:extLst>
          </p:cNvPr>
          <p:cNvSpPr txBox="1"/>
          <p:nvPr/>
        </p:nvSpPr>
        <p:spPr>
          <a:xfrm>
            <a:off x="1043608" y="140810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イギリス</a:t>
            </a:r>
          </a:p>
        </p:txBody>
      </p:sp>
    </p:spTree>
    <p:extLst>
      <p:ext uri="{BB962C8B-B14F-4D97-AF65-F5344CB8AC3E}">
        <p14:creationId xmlns:p14="http://schemas.microsoft.com/office/powerpoint/2010/main" val="180006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11201</TotalTime>
  <Words>846</Words>
  <Application>Microsoft Macintosh PowerPoint</Application>
  <PresentationFormat>画面に合わせる (4:3)</PresentationFormat>
  <Paragraphs>257</Paragraphs>
  <Slides>27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Times New Roman</vt:lpstr>
      <vt:lpstr>Office テーマ</vt:lpstr>
      <vt:lpstr>講習資料</vt:lpstr>
      <vt:lpstr>概　略</vt:lpstr>
      <vt:lpstr>PowerPoint プレゼンテーション</vt:lpstr>
      <vt:lpstr>PowerPoint プレゼンテーション</vt:lpstr>
      <vt:lpstr>アメリカ（AAA 2014年調査）</vt:lpstr>
      <vt:lpstr>1．ロードレイジ</vt:lpstr>
      <vt:lpstr>ロードレイジ</vt:lpstr>
      <vt:lpstr>アグレッシブ・ドライビング</vt:lpstr>
      <vt:lpstr>怒（ロードレイジ）の持続時間</vt:lpstr>
      <vt:lpstr>間欠性爆発性障害の治療法</vt:lpstr>
      <vt:lpstr>敵意帰属バイアス</vt:lpstr>
      <vt:lpstr>帰属理論</vt:lpstr>
      <vt:lpstr>タイプA</vt:lpstr>
      <vt:lpstr>２．攻撃行動</vt:lpstr>
      <vt:lpstr>攻撃行動（本能説）</vt:lpstr>
      <vt:lpstr>攻撃行動（動因説）</vt:lpstr>
      <vt:lpstr>攻撃行動（社会的学習説）</vt:lpstr>
      <vt:lpstr>攻撃行動（社会的機能説）</vt:lpstr>
      <vt:lpstr>３．　あおり運転の原因</vt:lpstr>
      <vt:lpstr>運転という状況の特殊性（1/3）</vt:lpstr>
      <vt:lpstr>運転という状況の特殊性（2/3）</vt:lpstr>
      <vt:lpstr>運転という状況の特殊性（3/3）</vt:lpstr>
      <vt:lpstr>４．怒りの納め方</vt:lpstr>
      <vt:lpstr>感情の認知評価理論</vt:lpstr>
      <vt:lpstr>認知（行動）療法</vt:lpstr>
      <vt:lpstr>PowerPoint プレゼンテーション</vt:lpstr>
      <vt:lpstr>PowerPoint プレゼンテーション</vt:lpstr>
    </vt:vector>
  </TitlesOfParts>
  <Company>Your Company Name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大学および大学教員</dc:title>
  <dc:creator>Kazunori Shidoji</dc:creator>
  <cp:lastModifiedBy>志堂寺和則</cp:lastModifiedBy>
  <cp:revision>650</cp:revision>
  <cp:lastPrinted>2018-05-10T06:20:56Z</cp:lastPrinted>
  <dcterms:created xsi:type="dcterms:W3CDTF">2009-06-01T04:49:20Z</dcterms:created>
  <dcterms:modified xsi:type="dcterms:W3CDTF">2018-06-19T09:52:42Z</dcterms:modified>
</cp:coreProperties>
</file>